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6" r:id="rId1"/>
  </p:sldMasterIdLst>
  <p:notesMasterIdLst>
    <p:notesMasterId r:id="rId36"/>
  </p:notesMasterIdLst>
  <p:sldIdLst>
    <p:sldId id="256" r:id="rId2"/>
    <p:sldId id="257" r:id="rId3"/>
    <p:sldId id="331" r:id="rId4"/>
    <p:sldId id="328" r:id="rId5"/>
    <p:sldId id="330" r:id="rId6"/>
    <p:sldId id="321" r:id="rId7"/>
    <p:sldId id="297" r:id="rId8"/>
    <p:sldId id="317" r:id="rId9"/>
    <p:sldId id="329" r:id="rId10"/>
    <p:sldId id="310" r:id="rId11"/>
    <p:sldId id="318" r:id="rId12"/>
    <p:sldId id="327" r:id="rId13"/>
    <p:sldId id="303" r:id="rId14"/>
    <p:sldId id="304" r:id="rId15"/>
    <p:sldId id="261" r:id="rId16"/>
    <p:sldId id="325" r:id="rId17"/>
    <p:sldId id="326" r:id="rId18"/>
    <p:sldId id="305" r:id="rId19"/>
    <p:sldId id="262" r:id="rId20"/>
    <p:sldId id="265" r:id="rId21"/>
    <p:sldId id="269" r:id="rId22"/>
    <p:sldId id="270" r:id="rId23"/>
    <p:sldId id="271" r:id="rId24"/>
    <p:sldId id="298" r:id="rId25"/>
    <p:sldId id="300" r:id="rId26"/>
    <p:sldId id="286" r:id="rId27"/>
    <p:sldId id="287" r:id="rId28"/>
    <p:sldId id="294" r:id="rId29"/>
    <p:sldId id="278" r:id="rId30"/>
    <p:sldId id="281" r:id="rId31"/>
    <p:sldId id="295" r:id="rId32"/>
    <p:sldId id="307" r:id="rId33"/>
    <p:sldId id="296" r:id="rId34"/>
    <p:sldId id="309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196" autoAdjust="0"/>
  </p:normalViewPr>
  <p:slideViewPr>
    <p:cSldViewPr snapToGrid="0">
      <p:cViewPr varScale="1">
        <p:scale>
          <a:sx n="63" d="100"/>
          <a:sy n="63" d="100"/>
        </p:scale>
        <p:origin x="99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C2304-C9D7-46D2-BAAD-C44F0011CC93}" type="datetimeFigureOut">
              <a:rPr lang="ru-RU" smtClean="0"/>
              <a:t>18.04.2018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368E69-0869-44F7-82BD-E65A8E430E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882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68E69-0869-44F7-82BD-E65A8E430ED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581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68E69-0869-44F7-82BD-E65A8E430ED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238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68E69-0869-44F7-82BD-E65A8E430ED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661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68E69-0869-44F7-82BD-E65A8E430ED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553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68E69-0869-44F7-82BD-E65A8E430EDA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594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68E69-0869-44F7-82BD-E65A8E430EDA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14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01C97-52AE-4F23-B73F-125158AD3435}" type="datetime1">
              <a:rPr lang="ru-RU" smtClean="0"/>
              <a:t>18.04.2018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A987B2E2-3C19-4E25-922B-40BEE475B2D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01C97-52AE-4F23-B73F-125158AD3435}" type="datetime1">
              <a:rPr lang="ru-RU" smtClean="0"/>
              <a:t>18.04.2018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B2E2-3C19-4E25-922B-40BEE475B2D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01C97-52AE-4F23-B73F-125158AD3435}" type="datetime1">
              <a:rPr lang="ru-RU" smtClean="0"/>
              <a:t>18.04.2018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B2E2-3C19-4E25-922B-40BEE475B2D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01C97-52AE-4F23-B73F-125158AD3435}" type="datetime1">
              <a:rPr lang="ru-RU" smtClean="0"/>
              <a:t>18.04.2018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A987B2E2-3C19-4E25-922B-40BEE475B2D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01C97-52AE-4F23-B73F-125158AD3435}" type="datetime1">
              <a:rPr lang="ru-RU" smtClean="0"/>
              <a:t>18.04.2018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B2E2-3C19-4E25-922B-40BEE475B2D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01C97-52AE-4F23-B73F-125158AD3435}" type="datetime1">
              <a:rPr lang="ru-RU" smtClean="0"/>
              <a:t>18.04.2018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B2E2-3C19-4E25-922B-40BEE475B2D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01C97-52AE-4F23-B73F-125158AD3435}" type="datetime1">
              <a:rPr lang="ru-RU" smtClean="0"/>
              <a:t>18.04.2018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A987B2E2-3C19-4E25-922B-40BEE475B2D3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01C97-52AE-4F23-B73F-125158AD3435}" type="datetime1">
              <a:rPr lang="ru-RU" smtClean="0"/>
              <a:t>18.04.2018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B2E2-3C19-4E25-922B-40BEE475B2D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01C97-52AE-4F23-B73F-125158AD3435}" type="datetime1">
              <a:rPr lang="ru-RU" smtClean="0"/>
              <a:t>18.04.2018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B2E2-3C19-4E25-922B-40BEE475B2D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01C97-52AE-4F23-B73F-125158AD3435}" type="datetime1">
              <a:rPr lang="ru-RU" smtClean="0"/>
              <a:t>18.04.2018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B2E2-3C19-4E25-922B-40BEE475B2D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01C97-52AE-4F23-B73F-125158AD3435}" type="datetime1">
              <a:rPr lang="ru-RU" smtClean="0"/>
              <a:t>18.04.2018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B2E2-3C19-4E25-922B-40BEE475B2D3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E701C97-52AE-4F23-B73F-125158AD3435}" type="datetime1">
              <a:rPr lang="ru-RU" smtClean="0"/>
              <a:t>18.04.2018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987B2E2-3C19-4E25-922B-40BEE475B2D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236" y="243839"/>
            <a:ext cx="11684924" cy="6343228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2800" b="1" kern="18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kern="18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kern="18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kern="18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kern="18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kern="18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kern="18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kern="18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kern="18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kern="1800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300" b="1" kern="1800" dirty="0" smtClean="0">
                <a:solidFill>
                  <a:prstClr val="black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«Организация  преемственности </a:t>
            </a:r>
            <a:r>
              <a:rPr lang="ru-RU" sz="3300" b="1" kern="1800" dirty="0">
                <a:solidFill>
                  <a:prstClr val="black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ДОУ и школы  </a:t>
            </a:r>
            <a:r>
              <a:rPr lang="ru-RU" sz="3300" b="1" kern="1800" dirty="0" smtClean="0">
                <a:solidFill>
                  <a:prstClr val="black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300" b="1" kern="1800" dirty="0">
                <a:solidFill>
                  <a:prstClr val="black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области </a:t>
            </a:r>
            <a:r>
              <a:rPr lang="ru-RU" sz="3300" b="1" kern="1800" dirty="0" smtClean="0">
                <a:solidFill>
                  <a:prstClr val="black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физического воспитания»  </a:t>
            </a:r>
            <a:br>
              <a:rPr lang="ru-RU" sz="3300" b="1" kern="1800" dirty="0" smtClean="0">
                <a:solidFill>
                  <a:prstClr val="black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300" b="1" kern="1800" dirty="0">
                <a:solidFill>
                  <a:prstClr val="black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300" b="1" kern="1800" dirty="0">
                <a:solidFill>
                  <a:prstClr val="black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300" b="1" kern="1800" dirty="0">
                <a:solidFill>
                  <a:prstClr val="black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300" b="1" kern="1800" dirty="0">
                <a:solidFill>
                  <a:prstClr val="black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kern="1800" dirty="0" smtClean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учитель по физической культуре  МБОУ СОШ им. В.М.Комарова </a:t>
            </a:r>
            <a:br>
              <a:rPr lang="ru-RU" sz="1800" b="1" kern="1800" dirty="0" smtClean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kern="1800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kern="1800" dirty="0" smtClean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</a:t>
            </a:r>
            <a:br>
              <a:rPr lang="ru-RU" sz="1800" b="1" kern="1800" dirty="0" smtClean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kern="1800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kern="1800" dirty="0" smtClean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</a:t>
            </a:r>
            <a:r>
              <a:rPr lang="ru-RU" sz="2000" b="1" kern="1800" dirty="0" smtClean="0">
                <a:solidFill>
                  <a:schemeClr val="tx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Левченко Л.В.</a:t>
            </a:r>
            <a:r>
              <a:rPr lang="ru-RU" sz="2000" b="1" kern="1800" dirty="0">
                <a:solidFill>
                  <a:schemeClr val="tx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kern="1800" dirty="0">
                <a:solidFill>
                  <a:schemeClr val="tx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kern="1800" dirty="0" smtClean="0">
                <a:solidFill>
                  <a:schemeClr val="tx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kern="1800" dirty="0" smtClean="0">
                <a:solidFill>
                  <a:schemeClr val="tx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kern="1800" dirty="0" smtClean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Инструктор по физической культуре МБДОУ «ЦРР - детский сад «Ласточка»  </a:t>
            </a:r>
            <a:br>
              <a:rPr lang="ru-RU" sz="1800" b="1" kern="1800" dirty="0" smtClean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kern="1800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kern="1800" dirty="0" smtClean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kern="1800" dirty="0" smtClean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kern="1800" dirty="0" smtClean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kern="1800" dirty="0" smtClean="0">
                <a:solidFill>
                  <a:prstClr val="black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Шашкова Н.А.</a:t>
            </a:r>
            <a:endParaRPr lang="ru-RU" sz="20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8180" y="645349"/>
            <a:ext cx="108966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  <a:tabLst>
                <a:tab pos="6301105" algn="l"/>
              </a:tabLst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Московский международный салон образования – 2018</a:t>
            </a:r>
            <a:endParaRPr lang="ru-RU" sz="20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72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023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 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РОЖДЕСТВЕНСКИЕ чтения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38" y="1151466"/>
            <a:ext cx="6925029" cy="5167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B2E2-3C19-4E25-922B-40BEE475B2D3}" type="slidenum">
              <a:rPr lang="ru-RU" smtClean="0"/>
              <a:t>10</a:t>
            </a:fld>
            <a:endParaRPr lang="ru-RU"/>
          </a:p>
        </p:txBody>
      </p:sp>
      <p:pic>
        <p:nvPicPr>
          <p:cNvPr id="2050" name="Picture 2" descr="C:\Users\Эллона\Desktop\весь рабочий стол\Фотографии 2016-1017 учебный год\101CANON\Рождественнские чтения 11 группа\IMG_82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04" y="1151466"/>
            <a:ext cx="3850336" cy="5554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23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4995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«ДЕНЬ ЗАЩИТЫ ДЕТЕЙ»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54" y="1405468"/>
            <a:ext cx="5370646" cy="4748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B2E2-3C19-4E25-922B-40BEE475B2D3}" type="slidenum">
              <a:rPr lang="ru-RU" smtClean="0"/>
              <a:t>11</a:t>
            </a:fld>
            <a:endParaRPr lang="ru-RU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450" y="1405468"/>
            <a:ext cx="5666950" cy="4748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14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/>
              <a:t> 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РОДИТЕЛЬСКОЕ СОБРАНИЕ  «СКОРО В ШКОЛУ»                                  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098" y="1264920"/>
            <a:ext cx="7027509" cy="5220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B2E2-3C19-4E25-922B-40BEE475B2D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77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программы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132" y="1412346"/>
            <a:ext cx="4351867" cy="488685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B2E2-3C19-4E25-922B-40BEE475B2D3}" type="slidenum">
              <a:rPr lang="ru-RU" smtClean="0"/>
              <a:t>13</a:t>
            </a:fld>
            <a:endParaRPr lang="ru-R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96" y="1412346"/>
            <a:ext cx="4176689" cy="488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85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0650" y="152401"/>
            <a:ext cx="9696450" cy="51434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</a:t>
            </a:r>
            <a:r>
              <a:rPr lang="ru-RU" sz="4000" dirty="0" smtClean="0"/>
              <a:t>Сравнительная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</a:t>
            </a:r>
            <a:r>
              <a:rPr lang="ru-RU" sz="4000" dirty="0" smtClean="0"/>
              <a:t>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8439550"/>
              </p:ext>
            </p:extLst>
          </p:nvPr>
        </p:nvGraphicFramePr>
        <p:xfrm>
          <a:off x="381001" y="650909"/>
          <a:ext cx="11337024" cy="6187971"/>
        </p:xfrm>
        <a:graphic>
          <a:graphicData uri="http://schemas.openxmlformats.org/drawingml/2006/table">
            <a:tbl>
              <a:tblPr firstRow="1" firstCol="1" bandRow="1"/>
              <a:tblGrid>
                <a:gridCol w="1412173">
                  <a:extLst>
                    <a:ext uri="{9D8B030D-6E8A-4147-A177-3AD203B41FA5}">
                      <a16:colId xmlns="" xmlns:a16="http://schemas.microsoft.com/office/drawing/2014/main" val="2645401119"/>
                    </a:ext>
                  </a:extLst>
                </a:gridCol>
                <a:gridCol w="5934422">
                  <a:extLst>
                    <a:ext uri="{9D8B030D-6E8A-4147-A177-3AD203B41FA5}">
                      <a16:colId xmlns="" xmlns:a16="http://schemas.microsoft.com/office/drawing/2014/main" val="1537105294"/>
                    </a:ext>
                  </a:extLst>
                </a:gridCol>
                <a:gridCol w="3990429">
                  <a:extLst>
                    <a:ext uri="{9D8B030D-6E8A-4147-A177-3AD203B41FA5}">
                      <a16:colId xmlns="" xmlns:a16="http://schemas.microsoft.com/office/drawing/2014/main" val="3032993041"/>
                    </a:ext>
                  </a:extLst>
                </a:gridCol>
              </a:tblGrid>
              <a:tr h="7577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Виды движений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                          </a:t>
                      </a: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дошкольники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                    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школьники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99769218"/>
                  </a:ext>
                </a:extLst>
              </a:tr>
              <a:tr h="23061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строевые упражнения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6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построение самостоятельное в колонну по одному, в круг. 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построение в шеренгу, равнение, перестроение в колонну по двое.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перестроение в колонну по двое, трое,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расчет на первый-второй, перестроение из одной шеренги в две.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повороты направо, налево, кругом.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перестроение в колонну по четыре на ходу.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перестроение из одного круга в несколько (2,3)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размыкание, смыкание приставным шагом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построение в шеренгу, колонну, перестроение в круг;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повороты налево, направо, кругом;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размыкание и смыкание приставным шагом в шеренге.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 Команды: «Смирно», «Вольно», «Равняйсь!», «Шагом марш!», «Стой!».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21076127"/>
                  </a:ext>
                </a:extLst>
              </a:tr>
              <a:tr h="28210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ходьба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Обычная, 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-на носках с различными положениями рук,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по прямой с поворотами на пятках,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наружных сторонах стоп 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 в колонне по двое,  по трое, по четыре.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с  высоким подниманием  колена (бедра)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широким и мелким шагом, 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приставным шагом вперед и </a:t>
                      </a: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назад; 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в шеренге </a:t>
                      </a:r>
                      <a:r>
                        <a:rPr lang="ru-RU" sz="16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змейкой;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в  рассыпную, с нахождением своего места в колонне.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свободным широким шагом;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имитационная ходьба; 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ходьба на носках; 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с различным положением рук; 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на внутренней </a:t>
                      </a:r>
                      <a:r>
                        <a:rPr lang="ru-RU" sz="1600" b="1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 внешней стороне стоп</a:t>
                      </a:r>
                      <a:r>
                        <a:rPr lang="ru-RU" sz="16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23447312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B2E2-3C19-4E25-922B-40BEE475B2D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55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4570512"/>
              </p:ext>
            </p:extLst>
          </p:nvPr>
        </p:nvGraphicFramePr>
        <p:xfrm>
          <a:off x="191069" y="122830"/>
          <a:ext cx="11614244" cy="6598645"/>
        </p:xfrm>
        <a:graphic>
          <a:graphicData uri="http://schemas.openxmlformats.org/drawingml/2006/table">
            <a:tbl>
              <a:tblPr firstRow="1" firstCol="1" bandRow="1"/>
              <a:tblGrid>
                <a:gridCol w="1127124">
                  <a:extLst>
                    <a:ext uri="{9D8B030D-6E8A-4147-A177-3AD203B41FA5}">
                      <a16:colId xmlns="" xmlns:a16="http://schemas.microsoft.com/office/drawing/2014/main" val="92570855"/>
                    </a:ext>
                  </a:extLst>
                </a:gridCol>
                <a:gridCol w="6105455">
                  <a:extLst>
                    <a:ext uri="{9D8B030D-6E8A-4147-A177-3AD203B41FA5}">
                      <a16:colId xmlns="" xmlns:a16="http://schemas.microsoft.com/office/drawing/2014/main" val="2331962861"/>
                    </a:ext>
                  </a:extLst>
                </a:gridCol>
                <a:gridCol w="4381665">
                  <a:extLst>
                    <a:ext uri="{9D8B030D-6E8A-4147-A177-3AD203B41FA5}">
                      <a16:colId xmlns="" xmlns:a16="http://schemas.microsoft.com/office/drawing/2014/main" val="4243127855"/>
                    </a:ext>
                  </a:extLst>
                </a:gridCol>
              </a:tblGrid>
              <a:tr h="27980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Бег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982" marR="639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-Обычный, </a:t>
                      </a: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носках;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в колонне по одному, по двое;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высоко поднимая колено, сильно сгибая ноги назад;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выбрасывая прямые ноги вперед;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 мелким и широким шагом;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с преодолением препятствий;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из разных исходных положений, в разных направлениях;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со скакалкой, с мячом, по доске, бревну, в чередовании с ходьбой, прыжками, </a:t>
                      </a: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изменением темпа;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непрерывный бег в течении 2-3 мин, со средней скоростью на 80-120 м.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Челночный бег 3-5 раз по 10 м.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бег на скорость 30 м (7,5-6,5 сек. к концу года)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медленный равномерный,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бег с ускорением, 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челночный бег 3х10 м., 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эстафетный бег, 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-бег из различных исходных положений; 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с изменением направления движения; 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бег на 30 м. с высокого старта.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05180169"/>
                  </a:ext>
                </a:extLst>
              </a:tr>
              <a:tr h="38005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Прыжки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982" marR="639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двух ногах на месте (</a:t>
                      </a: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разными способами по 30 раз 3-4 раза),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-в чередовании с ходьбой, поворотом кругом, </a:t>
                      </a: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продвигаясь вперед на 5-6 м., 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с мешочком между ног;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через 6-8 набивных мячей через каждый последовательно;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на одной ноге через линию, веревку, вправо, влево на месте и с продвижением;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вверх из грубокого присяда;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 высоты 40 см, длину с места 100 см, </a:t>
                      </a: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длину с разбега (180 -190 см.)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Вверх с места, доставая предмет на 25-30 см выше поднятой руки ребенка</a:t>
                      </a: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с разбега (не менее 50 см)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Прыжки через короткую скакалку разными способами (на 2 ногах, с ноги на ногу), длинную скакалку, </a:t>
                      </a: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обруч по одному и парами.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Подпрыгивание на двух ногах, стоя на скамейке, продвигаясь вперед, по наклонной поверхности.</a:t>
                      </a:r>
                    </a:p>
                  </a:txBody>
                  <a:tcPr marL="63982" marR="639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на одной и двух ногах на месте; 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с продвижением вперед, 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в длину и в высоту с места; 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прыжки на двух ногах с поворотом на 90 градусов, 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спрыгивание 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 запрыгивание на горку матов; 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с 3-4 шагов разбега </a:t>
                      </a: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прыжки через длинную неподвижную и качающуюся скакалку (высота 30 -40 см.)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982" marR="639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71010489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B2E2-3C19-4E25-922B-40BEE475B2D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51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5744581"/>
              </p:ext>
            </p:extLst>
          </p:nvPr>
        </p:nvGraphicFramePr>
        <p:xfrm>
          <a:off x="1" y="152400"/>
          <a:ext cx="12034481" cy="6705600"/>
        </p:xfrm>
        <a:graphic>
          <a:graphicData uri="http://schemas.openxmlformats.org/drawingml/2006/table">
            <a:tbl>
              <a:tblPr firstRow="1" firstCol="1" bandRow="1"/>
              <a:tblGrid>
                <a:gridCol w="1167906">
                  <a:extLst>
                    <a:ext uri="{9D8B030D-6E8A-4147-A177-3AD203B41FA5}">
                      <a16:colId xmlns="" xmlns:a16="http://schemas.microsoft.com/office/drawing/2014/main" val="3935031166"/>
                    </a:ext>
                  </a:extLst>
                </a:gridCol>
                <a:gridCol w="6326368">
                  <a:extLst>
                    <a:ext uri="{9D8B030D-6E8A-4147-A177-3AD203B41FA5}">
                      <a16:colId xmlns="" xmlns:a16="http://schemas.microsoft.com/office/drawing/2014/main" val="1025069249"/>
                    </a:ext>
                  </a:extLst>
                </a:gridCol>
                <a:gridCol w="4540207">
                  <a:extLst>
                    <a:ext uri="{9D8B030D-6E8A-4147-A177-3AD203B41FA5}">
                      <a16:colId xmlns="" xmlns:a16="http://schemas.microsoft.com/office/drawing/2014/main" val="855508834"/>
                    </a:ext>
                  </a:extLst>
                </a:gridCol>
              </a:tblGrid>
              <a:tr h="28314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метание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7310" marR="573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Бросание мяча вверх, о землю, ловля его двумя руками (не менее 20 раз)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перебрасывание мяча друг другу снизу, из-за головы (3-4 м), сидя, ноги </a:t>
                      </a:r>
                      <a:r>
                        <a:rPr lang="ru-RU" sz="1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скрестно</a:t>
                      </a: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Бросание мяча вверх одной рукой и ловля его не менее 10 раз, с хлопками, поворотами.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Отбивание мяча правой и левой рукой поочередно на месте и в движении, ведение мяча в разных направлениях.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 Метание в движущую цель (санки.)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Метание в цель из разных положений (стоя, стоя на коленях, сидя)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Метание в горизонтальную и вертикальную цель с расстояния 4-5 м.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-Бросание мяча через сетку,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метание на дальность левой и правой рукой  </a:t>
                      </a: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(6-12 м)</a:t>
                      </a:r>
                    </a:p>
                  </a:txBody>
                  <a:tcPr marL="57310" marR="573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метание малого мяча в горизонтальную и вертикальную цель с расстояния 3 м.,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 метание на дальность и </a:t>
                      </a:r>
                      <a:r>
                        <a:rPr lang="ru-RU" sz="1400" b="1" dirty="0" err="1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заданое</a:t>
                      </a: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расстояние.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броски набивного мяча (0,5 кг.) от груди, 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броски и ловля резинового мяча.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10" marR="573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81184101"/>
                  </a:ext>
                </a:extLst>
              </a:tr>
              <a:tr h="38741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Лазанье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7310" marR="573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Ползанье по гимнастической скамейке на спине, подтягиваясь руками и отталкиваясь ногами; на четвереньках по гимнастической скамейке, бревну, на животе, подтягиваясь руками.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ru-RU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од </a:t>
                      </a: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дугу, под гимнастическую скамейку несколькими способами подряд </a:t>
                      </a:r>
                      <a:endParaRPr lang="ru-RU" sz="1400" b="1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(высота  </a:t>
                      </a: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50-30 см)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гимнастической стенке с изменением темпа, сохранением координации движений, с использованием перекрестного и одноименного движения рук и ног, </a:t>
                      </a:r>
                      <a:r>
                        <a:rPr lang="ru-RU" sz="1400" b="1" dirty="0" smtClean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перелезание </a:t>
                      </a: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 пролета на пролет по диагонали.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Ходьба по гимнастической скамейке </a:t>
                      </a: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боком, приставным шагом, с набивным мешочком на спине, приседая на одной ноге и пронося махом вперед сбоку скамейки, поднимая прямую ногу и делая под ней хлопок, с остановкой по середине и перешагиванием (палки, веревки) с приседанием и поворотом кругом, с перепрыгиванием через ленточку.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Ходьба по узкой рейке гимнастической. скамейки, по веревке (d 1,5-3 см) прямо и боком.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310" marR="573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лазанье по гимнастической стенке и наклонной скамейке, одноименным и разноименным способами, - </a:t>
                      </a:r>
                      <a:r>
                        <a:rPr lang="ru-RU" sz="1400" b="1" dirty="0" err="1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перелезание</a:t>
                      </a: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через гимнастическую скамейку </a:t>
                      </a: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 горку матов, 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упражнения на низкой перекладине, 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ходьба по гимнастической скамейке, 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по наклонной скамейке, 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танцевальные шаги (приставной, галоп), 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преодоление полосы препятствий.</a:t>
                      </a:r>
                      <a:endParaRPr lang="ru-RU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7310" marR="573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51300537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B2E2-3C19-4E25-922B-40BEE475B2D3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66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800807"/>
              </p:ext>
            </p:extLst>
          </p:nvPr>
        </p:nvGraphicFramePr>
        <p:xfrm>
          <a:off x="382137" y="541867"/>
          <a:ext cx="11546007" cy="5271021"/>
        </p:xfrm>
        <a:graphic>
          <a:graphicData uri="http://schemas.openxmlformats.org/drawingml/2006/table">
            <a:tbl>
              <a:tblPr firstRow="1" firstCol="1" bandRow="1"/>
              <a:tblGrid>
                <a:gridCol w="1263783">
                  <a:extLst>
                    <a:ext uri="{9D8B030D-6E8A-4147-A177-3AD203B41FA5}">
                      <a16:colId xmlns="" xmlns:a16="http://schemas.microsoft.com/office/drawing/2014/main" val="1171033656"/>
                    </a:ext>
                  </a:extLst>
                </a:gridCol>
                <a:gridCol w="6001789">
                  <a:extLst>
                    <a:ext uri="{9D8B030D-6E8A-4147-A177-3AD203B41FA5}">
                      <a16:colId xmlns="" xmlns:a16="http://schemas.microsoft.com/office/drawing/2014/main" val="1674907206"/>
                    </a:ext>
                  </a:extLst>
                </a:gridCol>
                <a:gridCol w="4280435">
                  <a:extLst>
                    <a:ext uri="{9D8B030D-6E8A-4147-A177-3AD203B41FA5}">
                      <a16:colId xmlns="" xmlns:a16="http://schemas.microsoft.com/office/drawing/2014/main" val="3003799086"/>
                    </a:ext>
                  </a:extLst>
                </a:gridCol>
              </a:tblGrid>
              <a:tr h="52710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Лыжная подготовка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Ходьба на лыжах скользящим шагом по лыжне, руки за спину.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Ходьба попеременным двухшажным ходом (с палками), проходить 2-3 км в медленном темпе.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Повороты переступанием в движении, подниматься на горку лесенкой, елочкой, спуск с горы.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Ступающий, скользящий шаг без палок и с палками.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Повороты с переступанием на месте. Спуск в основной стойке. 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Подъем ступающим и скользящим шагом.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  Торможение палками и падением.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17029862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B2E2-3C19-4E25-922B-40BEE475B2D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57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</a:t>
            </a:r>
            <a:r>
              <a:rPr lang="ru-RU" sz="4800" b="1" dirty="0" smtClean="0"/>
              <a:t>УРОК ФИЗКУЛЬТУРЫ  В ШКОЛЕ</a:t>
            </a:r>
            <a:endParaRPr lang="ru-RU" sz="4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B2E2-3C19-4E25-922B-40BEE475B2D3}" type="slidenum">
              <a:rPr lang="ru-RU" smtClean="0"/>
              <a:t>18</a:t>
            </a:fld>
            <a:endParaRPr lang="ru-R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733" y="1453959"/>
            <a:ext cx="8406224" cy="5214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413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1" y="1100667"/>
            <a:ext cx="6180668" cy="4588455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B2E2-3C19-4E25-922B-40BEE475B2D3}" type="slidenum">
              <a:rPr lang="ru-RU" smtClean="0"/>
              <a:t>19</a:t>
            </a:fld>
            <a:endParaRPr lang="ru-RU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666" y="1100665"/>
            <a:ext cx="5333999" cy="4588455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704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610600" y="6370864"/>
            <a:ext cx="2715042" cy="365125"/>
          </a:xfrm>
        </p:spPr>
        <p:txBody>
          <a:bodyPr/>
          <a:lstStyle/>
          <a:p>
            <a:fld id="{A987B2E2-3C19-4E25-922B-40BEE475B2D3}" type="slidenum">
              <a:rPr lang="ru-RU" smtClean="0"/>
              <a:t>2</a:t>
            </a:fld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0780" y="164707"/>
            <a:ext cx="119003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Василий Александрович Сухомлинский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0803467" y="1097178"/>
            <a:ext cx="0" cy="3515"/>
          </a:xfrm>
          <a:prstGeom prst="line">
            <a:avLst/>
          </a:prstGeom>
          <a:ln w="1270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434730" y="2732560"/>
            <a:ext cx="8476424" cy="304698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«Школа не должна вносить резкого перелома в жизнь детей. Пусть, став учеником, ребёнок продолжает сегодня делать то, что делал вчера. Пусть новое появляется в его жизни постепенно и не ошеломляет лавиной впечатлений»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15" y="1821292"/>
            <a:ext cx="2908920" cy="3958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2340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19" y="818024"/>
            <a:ext cx="6073678" cy="52757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B2E2-3C19-4E25-922B-40BEE475B2D3}" type="slidenum">
              <a:rPr lang="ru-RU" smtClean="0"/>
              <a:t>20</a:t>
            </a:fld>
            <a:endParaRPr lang="ru-RU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78976" y="1452744"/>
            <a:ext cx="5540439" cy="40063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677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0" y="136525"/>
            <a:ext cx="11163300" cy="119697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семинар «Педагоги Подмосковья – национальной образовательной инициативе «Наша новая школа</a:t>
            </a:r>
            <a:r>
              <a:rPr lang="ru-RU" sz="2800" b="1" dirty="0" smtClean="0"/>
              <a:t>»</a:t>
            </a:r>
            <a:endParaRPr lang="ru-RU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B2E2-3C19-4E25-922B-40BEE475B2D3}" type="slidenum">
              <a:rPr lang="ru-RU" smtClean="0"/>
              <a:t>21</a:t>
            </a:fld>
            <a:endParaRPr lang="ru-RU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60" b="24444"/>
          <a:stretch/>
        </p:blipFill>
        <p:spPr>
          <a:xfrm>
            <a:off x="1761067" y="1567729"/>
            <a:ext cx="8991600" cy="5002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699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92775" y="507239"/>
            <a:ext cx="5669358" cy="54620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B2E2-3C19-4E25-922B-40BEE475B2D3}" type="slidenum">
              <a:rPr lang="ru-RU" smtClean="0"/>
              <a:t>22</a:t>
            </a:fld>
            <a:endParaRPr lang="ru-RU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865" y="507239"/>
            <a:ext cx="5604933" cy="54620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7761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5" y="406400"/>
            <a:ext cx="5350935" cy="6028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B2E2-3C19-4E25-922B-40BEE475B2D3}" type="slidenum">
              <a:rPr lang="ru-RU" smtClean="0"/>
              <a:t>23</a:t>
            </a:fld>
            <a:endParaRPr lang="ru-RU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73" y="406398"/>
            <a:ext cx="5904480" cy="60790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7933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65125"/>
            <a:ext cx="11563350" cy="87312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Зимний спортивный праздник в школе</a:t>
            </a:r>
            <a:endParaRPr lang="ru-RU" sz="3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09710" y="1574800"/>
            <a:ext cx="5449224" cy="4978400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B2E2-3C19-4E25-922B-40BEE475B2D3}" type="slidenum">
              <a:rPr lang="ru-RU" smtClean="0"/>
              <a:t>24</a:t>
            </a:fld>
            <a:endParaRPr lang="ru-RU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342" y="1574800"/>
            <a:ext cx="5693281" cy="4978400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003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42" y="168086"/>
            <a:ext cx="5639453" cy="6198845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B2E2-3C19-4E25-922B-40BEE475B2D3}" type="slidenum">
              <a:rPr lang="ru-RU" smtClean="0"/>
              <a:t>25</a:t>
            </a:fld>
            <a:endParaRPr lang="ru-RU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870" y="118534"/>
            <a:ext cx="5557598" cy="6248398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082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0" y="365125"/>
            <a:ext cx="11315700" cy="815975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«Зимние забавы» 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776" y="1641287"/>
            <a:ext cx="6529647" cy="4351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B2E2-3C19-4E25-922B-40BEE475B2D3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42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4" y="184253"/>
            <a:ext cx="5115819" cy="30838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B2E2-3C19-4E25-922B-40BEE475B2D3}" type="slidenum">
              <a:rPr lang="ru-RU" smtClean="0"/>
              <a:t>27</a:t>
            </a:fld>
            <a:endParaRPr lang="ru-RU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2" y="193136"/>
            <a:ext cx="5469466" cy="30749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4" y="3558770"/>
            <a:ext cx="5181599" cy="31847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Content Placeholder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2" y="3558771"/>
            <a:ext cx="5469466" cy="31847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661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" y="735804"/>
            <a:ext cx="5571067" cy="4318174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B2E2-3C19-4E25-922B-40BEE475B2D3}" type="slidenum">
              <a:rPr lang="ru-RU" smtClean="0"/>
              <a:t>28</a:t>
            </a:fld>
            <a:endParaRPr lang="ru-RU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354666"/>
            <a:ext cx="5774266" cy="4622801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514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sz="3600" b="1" dirty="0" smtClean="0"/>
              <a:t>      </a:t>
            </a:r>
            <a:r>
              <a:rPr lang="ru-RU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«ЛЕТНЯЯ ОЗДОРОВИТЕЛЬНАЯ РАБОТА»</a:t>
            </a:r>
            <a:endParaRPr lang="ru-RU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319" y="1625600"/>
            <a:ext cx="5591198" cy="4775200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B2E2-3C19-4E25-922B-40BEE475B2D3}" type="slidenum">
              <a:rPr lang="ru-RU" smtClean="0"/>
              <a:t>29</a:t>
            </a:fld>
            <a:endParaRPr lang="ru-R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3" y="1625600"/>
            <a:ext cx="5588000" cy="4775200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608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-1051560"/>
            <a:ext cx="11582400" cy="3627120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750"/>
              </a:spcAft>
            </a:pPr>
            <a:r>
              <a:rPr lang="ru-RU" sz="1800" b="1" kern="1800" spc="15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sz="1800" b="1" kern="1800" spc="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Министерства образования и науки Российской Федерации </a:t>
            </a:r>
            <a:r>
              <a:rPr lang="ru-RU" sz="1800" b="1" kern="1800" spc="15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kern="1800" spc="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800" b="1" kern="1800" spc="15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17.10 2013 г. </a:t>
            </a:r>
            <a:br>
              <a:rPr lang="ru-RU" sz="1800" b="1" kern="1800" spc="15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kern="1800" spc="15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ru-RU" sz="1800" b="1" kern="1800" spc="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1155 г. Москва "Об утверждении федерального государственного образовательного стандарта дошкольного </a:t>
            </a:r>
            <a:r>
              <a:rPr lang="ru-RU" sz="1800" b="1" kern="1800" spc="15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образования»</a:t>
            </a:r>
            <a:r>
              <a:rPr lang="ru-RU" sz="1800" b="1" kern="0" dirty="0" smtClean="0">
                <a:solidFill>
                  <a:srgbClr val="2E74B5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800" b="1" spc="15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14.11 </a:t>
            </a:r>
            <a:r>
              <a:rPr lang="ru-RU" sz="1800" b="1" spc="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2013 </a:t>
            </a:r>
            <a:r>
              <a:rPr lang="ru-RU" sz="1800" b="1" spc="15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760" y="1554163"/>
            <a:ext cx="11582400" cy="4525963"/>
          </a:xfrm>
        </p:spPr>
        <p:txBody>
          <a:bodyPr/>
          <a:lstStyle/>
          <a:p>
            <a:pPr>
              <a:lnSpc>
                <a:spcPts val="1920"/>
              </a:lnSpc>
              <a:spcAft>
                <a:spcPts val="1500"/>
              </a:spcAft>
            </a:pPr>
            <a:endParaRPr lang="ru-RU" spc="15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ts val="1920"/>
              </a:lnSpc>
              <a:spcAft>
                <a:spcPts val="1500"/>
              </a:spcAft>
              <a:buNone/>
            </a:pPr>
            <a:r>
              <a:rPr lang="ru-RU" spc="15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1.6</a:t>
            </a:r>
            <a:r>
              <a:rPr lang="ru-RU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Стандарт направлен на решение следующих </a:t>
            </a:r>
            <a:r>
              <a:rPr lang="ru-RU" spc="15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задач:</a:t>
            </a:r>
          </a:p>
          <a:p>
            <a:pPr marL="0" indent="0">
              <a:lnSpc>
                <a:spcPts val="1920"/>
              </a:lnSpc>
              <a:spcAft>
                <a:spcPts val="1500"/>
              </a:spcAft>
              <a:buNone/>
            </a:pP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920"/>
              </a:lnSpc>
              <a:spcAft>
                <a:spcPts val="1500"/>
              </a:spcAft>
            </a:pPr>
            <a:r>
              <a:rPr lang="ru-RU" spc="15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обеспечения </a:t>
            </a:r>
            <a:r>
              <a:rPr lang="ru-RU" b="1" spc="15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преемственности целей, задач и </a:t>
            </a:r>
          </a:p>
          <a:p>
            <a:pPr marL="0" indent="0" algn="ctr">
              <a:lnSpc>
                <a:spcPts val="1920"/>
              </a:lnSpc>
              <a:spcAft>
                <a:spcPts val="1500"/>
              </a:spcAft>
              <a:buNone/>
            </a:pPr>
            <a:r>
              <a:rPr lang="ru-RU" b="1" spc="15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содержания </a:t>
            </a:r>
            <a:r>
              <a:rPr lang="ru-RU" b="1" spc="15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образования,</a:t>
            </a:r>
            <a:r>
              <a:rPr lang="ru-RU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реализуемых в </a:t>
            </a:r>
            <a:r>
              <a:rPr lang="ru-RU" spc="15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рамках</a:t>
            </a:r>
          </a:p>
          <a:p>
            <a:pPr marL="0" indent="0" algn="ctr">
              <a:lnSpc>
                <a:spcPts val="1920"/>
              </a:lnSpc>
              <a:spcAft>
                <a:spcPts val="1500"/>
              </a:spcAft>
              <a:buNone/>
            </a:pPr>
            <a:r>
              <a:rPr lang="ru-RU" spc="15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образовательных программ различных уровней (далее –</a:t>
            </a:r>
          </a:p>
          <a:p>
            <a:pPr marL="0" indent="0" algn="ctr">
              <a:lnSpc>
                <a:spcPts val="1920"/>
              </a:lnSpc>
              <a:spcAft>
                <a:spcPts val="1500"/>
              </a:spcAft>
              <a:buNone/>
            </a:pPr>
            <a:r>
              <a:rPr lang="ru-RU" spc="15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преемственность основных образовательных </a:t>
            </a:r>
            <a:r>
              <a:rPr lang="ru-RU" spc="15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программ</a:t>
            </a:r>
          </a:p>
          <a:p>
            <a:pPr marL="0" indent="0" algn="ctr">
              <a:lnSpc>
                <a:spcPts val="1920"/>
              </a:lnSpc>
              <a:spcAft>
                <a:spcPts val="1500"/>
              </a:spcAft>
              <a:buNone/>
            </a:pPr>
            <a:r>
              <a:rPr lang="ru-RU" spc="15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дошкольного и начального общего образования);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B2E2-3C19-4E25-922B-40BEE475B2D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745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55" y="153233"/>
            <a:ext cx="5768226" cy="3843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B2E2-3C19-4E25-922B-40BEE475B2D3}" type="slidenum">
              <a:rPr lang="ru-RU" smtClean="0"/>
              <a:t>30</a:t>
            </a:fld>
            <a:endParaRPr lang="ru-RU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256" y="2273377"/>
            <a:ext cx="5870478" cy="4347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202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434" y="440320"/>
            <a:ext cx="11353800" cy="32231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Прокатись на нашей карусели»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49" y="1093977"/>
            <a:ext cx="4859677" cy="55361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B2E2-3C19-4E25-922B-40BEE475B2D3}" type="slidenum">
              <a:rPr lang="ru-RU" smtClean="0"/>
              <a:t>31</a:t>
            </a:fld>
            <a:endParaRPr lang="ru-RU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767" y="1350833"/>
            <a:ext cx="5681134" cy="49164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5884334" y="27831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dirty="0" smtClean="0">
                <a:solidFill>
                  <a:prstClr val="black"/>
                </a:solidFill>
                <a:latin typeface="Calibri Light" panose="020F0302020204030204"/>
              </a:rPr>
              <a:t>        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«ЯРМАРКА НАРОДНЫХ ИГР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54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0"/>
            <a:ext cx="11582400" cy="12954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«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Джунгли зовут»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1422400"/>
            <a:ext cx="5705322" cy="50708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B2E2-3C19-4E25-922B-40BEE475B2D3}" type="slidenum">
              <a:rPr lang="ru-RU" smtClean="0"/>
              <a:t>32</a:t>
            </a:fld>
            <a:endParaRPr lang="ru-R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56" y="1422400"/>
            <a:ext cx="5698943" cy="50708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319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971" y="222781"/>
            <a:ext cx="4131579" cy="50307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B2E2-3C19-4E25-922B-40BEE475B2D3}" type="slidenum">
              <a:rPr lang="ru-RU" smtClean="0"/>
              <a:t>33</a:t>
            </a:fld>
            <a:endParaRPr lang="ru-RU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235" y="1535114"/>
            <a:ext cx="4094329" cy="50307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035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9551"/>
            <a:ext cx="10515600" cy="1181100"/>
          </a:xfrm>
        </p:spPr>
        <p:txBody>
          <a:bodyPr/>
          <a:lstStyle/>
          <a:p>
            <a:pPr algn="ctr"/>
            <a:r>
              <a:rPr lang="ru-RU" b="1" dirty="0" smtClean="0">
                <a:latin typeface="Arial Black" panose="020B0A04020102020204" pitchFamily="34" charset="0"/>
              </a:rPr>
              <a:t>Спасибо за внимание!</a:t>
            </a:r>
            <a:endParaRPr lang="ru-RU" b="1" dirty="0">
              <a:latin typeface="Arial Black" panose="020B0A04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315145" y="1642534"/>
            <a:ext cx="4388587" cy="475826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B2E2-3C19-4E25-922B-40BEE475B2D3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96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3201"/>
            <a:ext cx="10858500" cy="125306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работы по преемственности со школой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B2E2-3C19-4E25-922B-40BEE475B2D3}" type="slidenum">
              <a:rPr lang="ru-RU" smtClean="0"/>
              <a:t>4</a:t>
            </a:fld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45583" y="2114550"/>
            <a:ext cx="11201400" cy="1276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работа с педагогами ДОУ и школы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645583" y="3616325"/>
            <a:ext cx="11201400" cy="1276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45583" y="5153025"/>
            <a:ext cx="11201400" cy="1276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97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ПЕДАГОГИЧЕСКИЕ СОВЕТЫ И КРУГЛЫЕ СТОЛЫ</a:t>
            </a:r>
            <a:endParaRPr lang="ru-RU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B2E2-3C19-4E25-922B-40BEE475B2D3}" type="slidenum">
              <a:rPr lang="ru-RU" smtClean="0"/>
              <a:t>5</a:t>
            </a:fld>
            <a:endParaRPr lang="ru-RU"/>
          </a:p>
        </p:txBody>
      </p:sp>
      <p:pic>
        <p:nvPicPr>
          <p:cNvPr id="2050" name="Picture 2" descr="C:\Users\Эллона\Desktop\IMG_17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1" y="1286933"/>
            <a:ext cx="5604934" cy="5122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Эллона\Desktop\IMG_77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286933"/>
            <a:ext cx="5452298" cy="5122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080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254000"/>
            <a:ext cx="11582400" cy="1041400"/>
          </a:xfrm>
        </p:spPr>
        <p:txBody>
          <a:bodyPr>
            <a:normAutofit/>
          </a:bodyPr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методический день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3" y="1354667"/>
            <a:ext cx="5537200" cy="5327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B2E2-3C19-4E25-922B-40BEE475B2D3}" type="slidenum">
              <a:rPr lang="ru-RU" smtClean="0"/>
              <a:t>6</a:t>
            </a:fld>
            <a:endParaRPr lang="ru-RU"/>
          </a:p>
        </p:txBody>
      </p:sp>
      <p:pic>
        <p:nvPicPr>
          <p:cNvPr id="1026" name="Picture 2" descr="C:\Users\Эллона\Desktop\IMG_43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213" y="1405467"/>
            <a:ext cx="5588000" cy="52662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56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 smtClean="0"/>
              <a:t>         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С БЫВШИМИ ВЫПУСКНИКАМИ 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внеурочная деятельность «Город мастеров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591732"/>
            <a:ext cx="5774267" cy="4741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B2E2-3C19-4E25-922B-40BEE475B2D3}" type="slidenum">
              <a:rPr lang="ru-RU" smtClean="0"/>
              <a:t>7</a:t>
            </a:fld>
            <a:endParaRPr lang="ru-RU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224" y="1591733"/>
            <a:ext cx="5717309" cy="4741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058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883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800" b="1" dirty="0" smtClean="0"/>
              <a:t>    </a:t>
            </a:r>
            <a:r>
              <a:rPr lang="ru-RU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«СДЕЛАЕМ НАШ МИР </a:t>
            </a:r>
            <a:r>
              <a:rPr lang="ru-RU" sz="3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Красивее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7" y="1456267"/>
            <a:ext cx="5689600" cy="5130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B2E2-3C19-4E25-922B-40BEE475B2D3}" type="slidenum">
              <a:rPr lang="ru-RU" smtClean="0"/>
              <a:t>8</a:t>
            </a:fld>
            <a:endParaRPr lang="ru-RU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1" y="1456267"/>
            <a:ext cx="5554132" cy="513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939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7B2E2-3C19-4E25-922B-40BEE475B2D3}" type="slidenum">
              <a:rPr lang="ru-RU" smtClean="0"/>
              <a:t>9</a:t>
            </a:fld>
            <a:endParaRPr lang="ru-RU"/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7" y="448734"/>
            <a:ext cx="5587999" cy="5918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Эллона\Desktop\весь рабочий стол\Фотографии 2016-1017 учебный год\101CANON\Май Посадка рассады\IMG_26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34" y="448733"/>
            <a:ext cx="5452533" cy="584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3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863</TotalTime>
  <Words>1320</Words>
  <Application>Microsoft Office PowerPoint</Application>
  <PresentationFormat>Widescreen</PresentationFormat>
  <Paragraphs>245</Paragraphs>
  <Slides>34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 Black</vt:lpstr>
      <vt:lpstr>Calibri</vt:lpstr>
      <vt:lpstr>Calibri Light</vt:lpstr>
      <vt:lpstr>Times New Roman</vt:lpstr>
      <vt:lpstr>Wingdings 2</vt:lpstr>
      <vt:lpstr>Трек</vt:lpstr>
      <vt:lpstr>     «Организация  преемственности ДОУ и школы  в области  физического воспитания»     учитель по физической культуре  МБОУ СОШ им. В.М.Комарова                                                                                                                                                                                                                                           Левченко Л.В.  Инструктор по физической культуре МБДОУ «ЦРР - детский сад «Ласточка»                                                                                                                            Шашкова Н.А.</vt:lpstr>
      <vt:lpstr>PowerPoint Presentation</vt:lpstr>
      <vt:lpstr>Приказ Министерства образования и науки Российской Федерации  от 17.10 2013 г.  N 1155 г. Москва "Об утверждении федерального государственного образовательного стандарта дошкольного образования»    14.11 2013 г. </vt:lpstr>
      <vt:lpstr>Направления работы по преемственности со школой</vt:lpstr>
      <vt:lpstr>ПЕДАГОГИЧЕСКИЕ СОВЕТЫ И КРУГЛЫЕ СТОЛЫ</vt:lpstr>
      <vt:lpstr>       Единый методический день</vt:lpstr>
      <vt:lpstr>          ВСТРЕЧА С БЫВШИМИ ВЫПУСКНИКАМИ  внеурочная деятельность «Город мастеров» </vt:lpstr>
      <vt:lpstr>    ПРОЕКТ «СДЕЛАЕМ НАШ МИР Красивее»</vt:lpstr>
      <vt:lpstr>PowerPoint Presentation</vt:lpstr>
      <vt:lpstr>                 РОЖДЕСТВЕНСКИЕ чтения</vt:lpstr>
      <vt:lpstr>             ПРАЗДНИК «ДЕНЬ ЗАЩИТЫ ДЕТЕЙ»</vt:lpstr>
      <vt:lpstr>     РОДИТЕЛЬСКОЕ СОБРАНИЕ  «СКОРО В ШКОЛУ»                                   </vt:lpstr>
      <vt:lpstr>             Образовательные программы</vt:lpstr>
      <vt:lpstr>       Сравнительная таблица программ</vt:lpstr>
      <vt:lpstr>PowerPoint Presentation</vt:lpstr>
      <vt:lpstr>PowerPoint Presentation</vt:lpstr>
      <vt:lpstr>PowerPoint Presentation</vt:lpstr>
      <vt:lpstr>                 УРОК ФИЗКУЛЬТУРЫ  В ШКОЛЕ</vt:lpstr>
      <vt:lpstr>PowerPoint Presentation</vt:lpstr>
      <vt:lpstr>PowerPoint Presentation</vt:lpstr>
      <vt:lpstr>Региональный семинар «Педагоги Подмосковья – национальной образовательной инициативе «Наша новая школа»</vt:lpstr>
      <vt:lpstr>PowerPoint Presentation</vt:lpstr>
      <vt:lpstr>PowerPoint Presentation</vt:lpstr>
      <vt:lpstr>    Зимний спортивный праздник в школе</vt:lpstr>
      <vt:lpstr>PowerPoint Presentation</vt:lpstr>
      <vt:lpstr>                 «Зимние забавы» </vt:lpstr>
      <vt:lpstr>PowerPoint Presentation</vt:lpstr>
      <vt:lpstr>PowerPoint Presentation</vt:lpstr>
      <vt:lpstr>       «ЛЕТНЯЯ ОЗДОРОВИТЕЛЬНАЯ РАБОТА»</vt:lpstr>
      <vt:lpstr>PowerPoint Presentation</vt:lpstr>
      <vt:lpstr>  «Прокатись на нашей карусели»</vt:lpstr>
      <vt:lpstr>«Джунгли зовут»</vt:lpstr>
      <vt:lpstr>PowerPoint Presentation</vt:lpstr>
      <vt:lpstr>Спасибо за внимание!</vt:lpstr>
    </vt:vector>
  </TitlesOfParts>
  <Company>WZT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Natalia</dc:creator>
  <cp:lastModifiedBy>Natalia</cp:lastModifiedBy>
  <cp:revision>83</cp:revision>
  <dcterms:created xsi:type="dcterms:W3CDTF">2018-03-04T09:27:10Z</dcterms:created>
  <dcterms:modified xsi:type="dcterms:W3CDTF">2018-04-18T07:38:57Z</dcterms:modified>
</cp:coreProperties>
</file>