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7" r:id="rId11"/>
    <p:sldId id="266" r:id="rId12"/>
    <p:sldId id="269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3;&#1077;&#1082;&#1089;&#1077;&#1081;\Desktop\&#1050;&#1056;&#1040;&#1057;&#1053;&#1054;&#1071;&#1056;&#1057;&#1050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3;&#1077;&#1082;&#1089;&#1077;&#1081;\Desktop\&#1080;&#1085;&#1074;&#1072;&#1086;&#1080;&#1076;&#1099;%20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3;&#1077;&#1082;&#1089;&#1077;&#1081;\Desktop\&#1080;&#1085;&#1074;&#1072;&#1086;&#1080;&#1076;&#1099;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v>I группа здоровья</c:v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cat>
            <c:numRef>
              <c:f>Лист1!$E$6:$E$10</c:f>
              <c:numCache>
                <c:formatCode>General</c:formatCode>
                <c:ptCount val="5"/>
                <c:pt idx="0">
                  <c:v>1950</c:v>
                </c:pt>
                <c:pt idx="1">
                  <c:v>1980</c:v>
                </c:pt>
                <c:pt idx="2">
                  <c:v>1992</c:v>
                </c:pt>
                <c:pt idx="3">
                  <c:v>2002</c:v>
                </c:pt>
                <c:pt idx="4">
                  <c:v>2015</c:v>
                </c:pt>
              </c:numCache>
            </c:numRef>
          </c:cat>
          <c:val>
            <c:numRef>
              <c:f>Лист1!$F$6:$F$10</c:f>
              <c:numCache>
                <c:formatCode>General</c:formatCode>
                <c:ptCount val="5"/>
                <c:pt idx="0">
                  <c:v>39</c:v>
                </c:pt>
                <c:pt idx="1">
                  <c:v>10</c:v>
                </c:pt>
                <c:pt idx="2">
                  <c:v>2</c:v>
                </c:pt>
                <c:pt idx="3">
                  <c:v>3</c:v>
                </c:pt>
                <c:pt idx="4">
                  <c:v>3.0000000000000013E-2</c:v>
                </c:pt>
              </c:numCache>
            </c:numRef>
          </c:val>
        </c:ser>
        <c:ser>
          <c:idx val="1"/>
          <c:order val="1"/>
          <c:tx>
            <c:v>III группа здоровья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cat>
            <c:numRef>
              <c:f>Лист1!$E$6:$E$10</c:f>
              <c:numCache>
                <c:formatCode>General</c:formatCode>
                <c:ptCount val="5"/>
                <c:pt idx="0">
                  <c:v>1950</c:v>
                </c:pt>
                <c:pt idx="1">
                  <c:v>1980</c:v>
                </c:pt>
                <c:pt idx="2">
                  <c:v>1992</c:v>
                </c:pt>
                <c:pt idx="3">
                  <c:v>2002</c:v>
                </c:pt>
                <c:pt idx="4">
                  <c:v>2015</c:v>
                </c:pt>
              </c:numCache>
            </c:numRef>
          </c:cat>
          <c:val>
            <c:numRef>
              <c:f>Лист1!$G$6:$G$10</c:f>
              <c:numCache>
                <c:formatCode>General</c:formatCode>
                <c:ptCount val="5"/>
                <c:pt idx="0">
                  <c:v>12</c:v>
                </c:pt>
                <c:pt idx="1">
                  <c:v>22</c:v>
                </c:pt>
                <c:pt idx="2">
                  <c:v>44</c:v>
                </c:pt>
                <c:pt idx="3">
                  <c:v>61</c:v>
                </c:pt>
                <c:pt idx="4">
                  <c:v>84</c:v>
                </c:pt>
              </c:numCache>
            </c:numRef>
          </c:val>
        </c:ser>
        <c:axId val="89208320"/>
        <c:axId val="90088576"/>
      </c:barChart>
      <c:catAx>
        <c:axId val="892083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90088576"/>
        <c:crosses val="autoZero"/>
        <c:auto val="1"/>
        <c:lblAlgn val="ctr"/>
        <c:lblOffset val="100"/>
      </c:catAx>
      <c:valAx>
        <c:axId val="900885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ru-RU" sz="2400"/>
                  <a:t>количество школьников, %</a:t>
                </a:r>
              </a:p>
            </c:rich>
          </c:tx>
          <c:layout/>
        </c:title>
        <c:numFmt formatCode="General" sourceLinked="1"/>
        <c:tickLblPos val="nextTo"/>
        <c:crossAx val="892083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400" b="1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800" dirty="0"/>
              <a:t>Дети-инвалиды на 10 000 человек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  <a:ln>
              <a:solidFill>
                <a:schemeClr val="accent1"/>
              </a:solidFill>
            </a:ln>
          </c:spPr>
          <c:cat>
            <c:numRef>
              <c:f>Лист1!$D$22:$J$22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Лист1!$D$23:$J$23</c:f>
              <c:numCache>
                <c:formatCode>General</c:formatCode>
                <c:ptCount val="7"/>
                <c:pt idx="0">
                  <c:v>515</c:v>
                </c:pt>
                <c:pt idx="1">
                  <c:v>519</c:v>
                </c:pt>
                <c:pt idx="2">
                  <c:v>541</c:v>
                </c:pt>
                <c:pt idx="3">
                  <c:v>560</c:v>
                </c:pt>
                <c:pt idx="4">
                  <c:v>568</c:v>
                </c:pt>
                <c:pt idx="5">
                  <c:v>580</c:v>
                </c:pt>
                <c:pt idx="6">
                  <c:v>605</c:v>
                </c:pt>
              </c:numCache>
            </c:numRef>
          </c:val>
        </c:ser>
        <c:axId val="110459520"/>
        <c:axId val="110483712"/>
      </c:barChart>
      <c:catAx>
        <c:axId val="1104595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10483712"/>
        <c:crosses val="autoZero"/>
        <c:auto val="1"/>
        <c:lblAlgn val="ctr"/>
        <c:lblOffset val="100"/>
      </c:catAx>
      <c:valAx>
        <c:axId val="1104837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10459520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Виды инвалидности 2014 г.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dLbl>
              <c:idx val="3"/>
              <c:layout>
                <c:manualLayout>
                  <c:x val="0.48393476230659405"/>
                  <c:y val="-6.8687968369466473E-3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Лист1!$E$5:$E$9</c:f>
              <c:strCache>
                <c:ptCount val="5"/>
                <c:pt idx="0">
                  <c:v>Колясочники</c:v>
                </c:pt>
                <c:pt idx="1">
                  <c:v>По зрению</c:v>
                </c:pt>
                <c:pt idx="2">
                  <c:v>По слуху</c:v>
                </c:pt>
                <c:pt idx="3">
                  <c:v>По психическим заболеваниям</c:v>
                </c:pt>
                <c:pt idx="4">
                  <c:v>По опорно-двигательному аппарату</c:v>
                </c:pt>
              </c:strCache>
            </c:strRef>
          </c:cat>
          <c:val>
            <c:numRef>
              <c:f>Лист1!$F$5:$F$9</c:f>
              <c:numCache>
                <c:formatCode>#,##0</c:formatCode>
                <c:ptCount val="5"/>
                <c:pt idx="0">
                  <c:v>320000</c:v>
                </c:pt>
                <c:pt idx="1">
                  <c:v>240000</c:v>
                </c:pt>
                <c:pt idx="2">
                  <c:v>190000</c:v>
                </c:pt>
                <c:pt idx="3">
                  <c:v>1670000</c:v>
                </c:pt>
                <c:pt idx="4">
                  <c:v>500000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F61CD-8798-4CD9-984B-D4CF2D452596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06486-E4F3-43D0-87CB-E10A6CE0B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62E8-663A-4F92-9B1C-76C425F9DCBC}" type="datetime1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44D-4BFD-44F8-844C-53DDDA240E8D}" type="datetime1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30BD-2501-441C-B023-971937BBDF8F}" type="datetime1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4455-8FBB-4AF7-9211-1A4E9EC59BE0}" type="datetime1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DEF5-2F09-4AB2-AC04-BFBC901CECE0}" type="datetime1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D134-CCD3-4C41-B4BA-4B916E022F61}" type="datetime1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4E48-A0ED-45D2-8197-7374B88AF75A}" type="datetime1">
              <a:rPr lang="ru-RU" smtClean="0"/>
              <a:pPr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367D-4957-42B7-8741-FCC0532D12DF}" type="datetime1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1563-4E69-40C2-92AE-FB9189E2BAA2}" type="datetime1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1F3-1A3E-48F3-91F2-3ED888EB5FB0}" type="datetime1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021C-FAC9-4E5D-98EF-278E5083431A}" type="datetime1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80F61-088E-4A60-82B6-FC30ECEF3936}" type="datetime1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2.lbrd.ru/fileentry/get/origin/27/bc/135dc85f9824fe01e398b2d8d0b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0"/>
            <a:ext cx="1475656" cy="1065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331236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Межпредметность физической культуры как система целевых установок воспитания подрастающего поколения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221088"/>
            <a:ext cx="8208912" cy="225665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Корольков Алексей Николаевич,</a:t>
            </a:r>
            <a:r>
              <a:rPr lang="ru-RU" dirty="0" smtClean="0">
                <a:solidFill>
                  <a:schemeClr val="tx1"/>
                </a:solidFill>
              </a:rPr>
              <a:t> кандидат технических наук, доцент кафедры физического воспитания и спортивной тренировки ГАОУ ВО «Московский городской педагогический университет»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</a:rPr>
              <a:pPr/>
              <a:t>1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7884368" cy="90871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Межпредметные проекты</a:t>
            </a:r>
            <a:endParaRPr lang="ru-RU" b="1" dirty="0"/>
          </a:p>
        </p:txBody>
      </p:sp>
      <p:pic>
        <p:nvPicPr>
          <p:cNvPr id="17410" name="Picture 2" descr="https://pp.userapi.com/c837726/v837726935/7dcbe/b4jcQrUxe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87" y="908720"/>
            <a:ext cx="4488713" cy="2808312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4221088"/>
            <a:ext cx="8892480" cy="2636912"/>
          </a:xfrm>
        </p:spPr>
        <p:txBody>
          <a:bodyPr>
            <a:normAutofit/>
          </a:bodyPr>
          <a:lstStyle/>
          <a:p>
            <a:r>
              <a:rPr lang="ru-RU" dirty="0" smtClean="0"/>
              <a:t>Приобретение знаний во время игры</a:t>
            </a:r>
          </a:p>
          <a:p>
            <a:r>
              <a:rPr lang="ru-RU" dirty="0" smtClean="0"/>
              <a:t>Приобретение знаний при организации игры</a:t>
            </a:r>
          </a:p>
          <a:p>
            <a:r>
              <a:rPr lang="ru-RU" dirty="0" smtClean="0"/>
              <a:t>Двигательная активность при практической реализации</a:t>
            </a:r>
            <a:endParaRPr lang="ru-RU" dirty="0"/>
          </a:p>
        </p:txBody>
      </p:sp>
      <p:pic>
        <p:nvPicPr>
          <p:cNvPr id="6" name="Picture 2" descr="https://ido.mgpu.ru/photoalbums/2407/501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547663" cy="1164508"/>
          </a:xfrm>
          <a:prstGeom prst="rect">
            <a:avLst/>
          </a:prstGeom>
          <a:noFill/>
        </p:spPr>
      </p:pic>
      <p:pic>
        <p:nvPicPr>
          <p:cNvPr id="23554" name="Picture 2" descr="http://discovery-aeromodels.com/images/competitions/2012bulgaria/world-control-line-championship-2012-bulgaria-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08720"/>
            <a:ext cx="4429000" cy="2954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8" name="Содержимое 7" descr="ЦЕЛЬ ЗАДАНИЯ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41288"/>
            <a:ext cx="4749800" cy="6716712"/>
          </a:xfrm>
        </p:spPr>
      </p:pic>
      <p:pic>
        <p:nvPicPr>
          <p:cNvPr id="5" name="Picture 2" descr="https://ido.mgpu.ru/photoalbums/2407/501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547663" cy="11645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7772400" cy="6926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ДВИГАТЕЛЬНЫЕ ЗАДАНИЯ</a:t>
            </a:r>
            <a:endParaRPr lang="ru-RU" sz="28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067943" y="620688"/>
            <a:ext cx="4824537" cy="583264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ХИЩНИКИ – ТРАВОЯДНЫЕ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ТРИ СТИХИИ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ПЛАНЕТЫ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ПЕРЕСЕЧЕНИЕ-ОБЪЕДИНЕНИЕ МНОЖЕСТВ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ИСТОРИЧЕСКИЕ ДАТЫ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АРИФМЕТИЧЕСКИЕ ОПЕРАЦИИ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КОНСТРУИРОВАНИЕ МОЛЕКУЛ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ГЛАСНЫЕ-СОГЛАСНЫЕ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И Т.П.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БОЛЕЕ 120 МЕЖПРЕДМЕТНЫХ ДВИГАТЕЛЬНЫХ ЗАДАНИЙ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7668344" cy="778098"/>
          </a:xfrm>
        </p:spPr>
        <p:txBody>
          <a:bodyPr/>
          <a:lstStyle/>
          <a:p>
            <a:r>
              <a:rPr lang="ru-RU" b="1" dirty="0" smtClean="0"/>
              <a:t>ДВИГАТЕЛЬНЫЕ ЗАДАНИЯ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66218" cy="301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https://ido.mgpu.ru/photoalbums/2407/501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547663" cy="1164508"/>
          </a:xfrm>
          <a:prstGeom prst="rect">
            <a:avLst/>
          </a:prstGeom>
          <a:noFill/>
        </p:spPr>
      </p:pic>
      <p:pic>
        <p:nvPicPr>
          <p:cNvPr id="26636" name="Picture 12" descr="http://ds21ship.ru/_pu/0/98642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51844"/>
            <a:ext cx="4541540" cy="3406156"/>
          </a:xfrm>
          <a:prstGeom prst="rect">
            <a:avLst/>
          </a:prstGeom>
          <a:noFill/>
        </p:spPr>
      </p:pic>
      <p:pic>
        <p:nvPicPr>
          <p:cNvPr id="26638" name="Picture 14" descr="https://static.detstrana.ru/public/games/28/1e/10/ffe1a_d9c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486466"/>
            <a:ext cx="4499992" cy="3371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Picture 2" descr="https://ido.mgpu.ru/photoalbums/2407/501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0"/>
            <a:ext cx="1547663" cy="11645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7772400" cy="6926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МНЕМОТЕХНИЧЕСКИЕ ПРИЕМЫ</a:t>
            </a:r>
            <a:endParaRPr lang="ru-RU" sz="28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0" y="764704"/>
            <a:ext cx="9144000" cy="12241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ЗАПОМИНАНИЕ НОМИНАЛЬНОЙ ИНФОРМАЦИИ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УПРАЖНЕНИЯ С ЧЕТКОЙ РИТМО-ТЕМПОВОЙ СТРУКТУРОЙ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5602" name="Picture 2" descr="https://pp.userapi.com/c532112/u236373161/video/l_6b59c6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4512500" cy="338437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9512" y="5733256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«Я узнал, что у меня есть огромная семья….»</a:t>
            </a:r>
            <a:endParaRPr lang="ru-RU" sz="2800" dirty="0"/>
          </a:p>
        </p:txBody>
      </p:sp>
      <p:pic>
        <p:nvPicPr>
          <p:cNvPr id="25604" name="Picture 4" descr="https://im0-tub-ru.yandex.net/i?id=1480c416d877298712877e745c6fb13d&amp;n=13&amp;exp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2060848"/>
            <a:ext cx="4536503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Picture 2" descr="https://ido.mgpu.ru/photoalbums/2407/501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0"/>
            <a:ext cx="1547663" cy="11645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134076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СПАСИБО ЗА ВНИМАНИЕ</a:t>
            </a:r>
            <a:endParaRPr lang="ru-RU" sz="2800" dirty="0"/>
          </a:p>
        </p:txBody>
      </p:sp>
      <p:pic>
        <p:nvPicPr>
          <p:cNvPr id="11" name="Содержимое 3" descr="C:\Users\Алексей\Downloads\Кадр_из_мультфильма_«Остров_ошибок»_1955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5"/>
            <a:ext cx="7344816" cy="5544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do.mgpu.ru/photoalbums/2407/501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0"/>
            <a:ext cx="1979711" cy="1489594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883404" y="1224366"/>
          <a:ext cx="7649036" cy="5633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9168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СОСТОЯНИЕ ЗДОРОВЬЯ НАСЕЛЕНИЯ (1437 публикаций, 15 диссертаций)</a:t>
            </a:r>
            <a:br>
              <a:rPr lang="ru-RU" sz="4400" dirty="0" smtClean="0"/>
            </a:br>
            <a:endParaRPr lang="ru-RU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732" y="712923"/>
            <a:ext cx="8752667" cy="991892"/>
          </a:xfrm>
        </p:spPr>
        <p:txBody>
          <a:bodyPr>
            <a:normAutofit/>
          </a:bodyPr>
          <a:lstStyle/>
          <a:p>
            <a:endParaRPr lang="ru-RU" sz="3200" b="1" dirty="0" smtClean="0">
              <a:solidFill>
                <a:schemeClr val="tx1"/>
              </a:solidFill>
            </a:endParaRPr>
          </a:p>
          <a:p>
            <a:endParaRPr lang="ru-RU" sz="3200" b="1" dirty="0" smtClean="0">
              <a:solidFill>
                <a:schemeClr val="tx1"/>
              </a:solidFill>
            </a:endParaRPr>
          </a:p>
          <a:p>
            <a:endParaRPr lang="ru-RU" sz="3200" b="1" dirty="0" smtClean="0">
              <a:solidFill>
                <a:schemeClr val="tx1"/>
              </a:solidFill>
            </a:endParaRPr>
          </a:p>
          <a:p>
            <a:endParaRPr lang="ru-RU" sz="3200" b="1" dirty="0" smtClean="0">
              <a:solidFill>
                <a:schemeClr val="tx1"/>
              </a:solidFill>
            </a:endParaRPr>
          </a:p>
          <a:p>
            <a:endParaRPr lang="ru-RU" sz="3200" b="1" dirty="0" smtClean="0">
              <a:solidFill>
                <a:schemeClr val="tx1"/>
              </a:solidFill>
            </a:endParaRPr>
          </a:p>
          <a:p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41168"/>
            <a:ext cx="9144000" cy="1916832"/>
          </a:xfrm>
        </p:spPr>
        <p:txBody>
          <a:bodyPr>
            <a:noAutofit/>
          </a:bodyPr>
          <a:lstStyle/>
          <a:p>
            <a:pPr algn="ctr"/>
            <a:r>
              <a:rPr lang="ru-RU" sz="2600" cap="none" dirty="0" smtClean="0"/>
              <a:t>Двигательная активность – физиологическая потребность</a:t>
            </a:r>
            <a:br>
              <a:rPr lang="ru-RU" sz="2600" cap="none" dirty="0" smtClean="0"/>
            </a:br>
            <a:r>
              <a:rPr lang="ru-RU" sz="2600" cap="none" dirty="0" smtClean="0"/>
              <a:t>Дети 7 лет - 21 час в неделю</a:t>
            </a:r>
            <a:br>
              <a:rPr lang="ru-RU" sz="2600" cap="none" dirty="0" smtClean="0"/>
            </a:br>
            <a:r>
              <a:rPr lang="ru-RU" sz="2600" cap="none" dirty="0" smtClean="0"/>
              <a:t>7-14 лет - 14 часов в неделю</a:t>
            </a:r>
            <a:br>
              <a:rPr lang="ru-RU" sz="2600" cap="none" dirty="0" smtClean="0"/>
            </a:br>
            <a:r>
              <a:rPr lang="ru-RU" sz="2600" cap="none" dirty="0" smtClean="0"/>
              <a:t>Старше 14 лет - 7 часов в неделю</a:t>
            </a:r>
            <a:endParaRPr lang="ru-RU" sz="2600" cap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0"/>
          <a:ext cx="727280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https://ido.mgpu.ru/photoalbums/2407/501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0"/>
            <a:ext cx="1979711" cy="1489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99992" cy="6858000"/>
          </a:xfrm>
        </p:spPr>
        <p:txBody>
          <a:bodyPr>
            <a:noAutofit/>
          </a:bodyPr>
          <a:lstStyle/>
          <a:p>
            <a:r>
              <a:rPr lang="ru-RU" sz="2600" cap="none" dirty="0" smtClean="0"/>
              <a:t>Изменение образа жизни</a:t>
            </a:r>
            <a:br>
              <a:rPr lang="ru-RU" sz="2600" cap="none" dirty="0" smtClean="0"/>
            </a:br>
            <a:r>
              <a:rPr lang="ru-RU" sz="2600" cap="none" dirty="0" smtClean="0"/>
              <a:t>Информатизация</a:t>
            </a:r>
            <a:br>
              <a:rPr lang="ru-RU" sz="2600" cap="none" dirty="0" smtClean="0"/>
            </a:br>
            <a:r>
              <a:rPr lang="ru-RU" sz="2600" cap="none" dirty="0" smtClean="0"/>
              <a:t>Снижение когнитивной активности</a:t>
            </a:r>
            <a:br>
              <a:rPr lang="ru-RU" sz="2600" cap="none" dirty="0" smtClean="0"/>
            </a:br>
            <a:r>
              <a:rPr lang="ru-RU" sz="2600" cap="none" dirty="0" smtClean="0"/>
              <a:t>Снижение антиципативных способностей</a:t>
            </a:r>
            <a:br>
              <a:rPr lang="ru-RU" sz="2600" cap="none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2,25 </a:t>
            </a:r>
            <a:r>
              <a:rPr lang="ru-RU" sz="2800" dirty="0" smtClean="0"/>
              <a:t>часа </a:t>
            </a:r>
            <a:r>
              <a:rPr lang="ru-RU" sz="2800" dirty="0" smtClean="0"/>
              <a:t>занятий на уроках физической культуры в неделю </a:t>
            </a:r>
            <a:r>
              <a:rPr lang="ru-RU" sz="2800" dirty="0" smtClean="0">
                <a:solidFill>
                  <a:srgbClr val="FF0000"/>
                </a:solidFill>
              </a:rPr>
              <a:t>недостаточно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НЕОБХОДИМО </a:t>
            </a:r>
            <a:r>
              <a:rPr lang="ru-RU" sz="2800" dirty="0" smtClean="0">
                <a:solidFill>
                  <a:srgbClr val="FF0000"/>
                </a:solidFill>
              </a:rPr>
              <a:t>УВЕЛИЧИТЬ </a:t>
            </a:r>
            <a:r>
              <a:rPr lang="ru-RU" sz="2800" dirty="0" smtClean="0"/>
              <a:t>ОБЪЕМ ДВИГАТЕЛЬНОЙ АКТИВНОСТИ, удовлетворяющий физиологические потребности</a:t>
            </a:r>
            <a:endParaRPr lang="ru-RU" sz="2600" cap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" name="Picture 2" descr="https://ido.mgpu.ru/photoalbums/2407/501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0"/>
            <a:ext cx="1979711" cy="1489594"/>
          </a:xfrm>
          <a:prstGeom prst="rect">
            <a:avLst/>
          </a:prstGeom>
          <a:noFill/>
        </p:spPr>
      </p:pic>
      <p:pic>
        <p:nvPicPr>
          <p:cNvPr id="1026" name="Picture 2" descr="https://unikassa.ru/wp-content/uploads/images/materinskiy-kapital-na-reabilitatsiyu-invalido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8640"/>
            <a:ext cx="3352476" cy="2520280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/>
        </p:nvGraphicFramePr>
        <p:xfrm>
          <a:off x="3635896" y="2780928"/>
          <a:ext cx="5508104" cy="375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012160" cy="6858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НОВЫЕ ФОРМЫ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игровая  </a:t>
            </a:r>
            <a:r>
              <a:rPr lang="ru-RU" sz="2400" dirty="0" smtClean="0"/>
              <a:t>и соревновательная </a:t>
            </a:r>
            <a:r>
              <a:rPr lang="ru-RU" sz="2400" dirty="0" smtClean="0"/>
              <a:t>форма</a:t>
            </a:r>
            <a:br>
              <a:rPr lang="ru-RU" sz="2400" dirty="0" smtClean="0"/>
            </a:br>
            <a:r>
              <a:rPr lang="ru-RU" sz="2400" dirty="0" smtClean="0"/>
              <a:t>инвариантность </a:t>
            </a:r>
            <a:r>
              <a:rPr lang="ru-RU" sz="2400" dirty="0" smtClean="0"/>
              <a:t>к состоянию </a:t>
            </a:r>
            <a:r>
              <a:rPr lang="ru-RU" sz="2400" dirty="0" smtClean="0"/>
              <a:t>здоровья</a:t>
            </a:r>
            <a:br>
              <a:rPr lang="ru-RU" sz="2400" dirty="0" smtClean="0"/>
            </a:br>
            <a:r>
              <a:rPr lang="ru-RU" sz="2400" dirty="0" smtClean="0"/>
              <a:t>ВЫСОКАЯ мотивациЯ </a:t>
            </a:r>
            <a:r>
              <a:rPr lang="ru-RU" sz="2400" dirty="0" smtClean="0"/>
              <a:t>учеников к занятиям физической </a:t>
            </a:r>
            <a:r>
              <a:rPr lang="ru-RU" sz="2400" dirty="0" smtClean="0"/>
              <a:t>культурой</a:t>
            </a:r>
            <a:br>
              <a:rPr lang="ru-RU" sz="2400" dirty="0" smtClean="0"/>
            </a:br>
            <a:r>
              <a:rPr lang="ru-RU" sz="2400" dirty="0" smtClean="0"/>
              <a:t>быть </a:t>
            </a:r>
            <a:r>
              <a:rPr lang="ru-RU" sz="2400" dirty="0" smtClean="0"/>
              <a:t>привлекательными для родителей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/>
              <a:t>учитывать </a:t>
            </a:r>
            <a:r>
              <a:rPr lang="ru-RU" sz="2400" dirty="0" smtClean="0"/>
              <a:t>ведущий </a:t>
            </a:r>
            <a:r>
              <a:rPr lang="ru-RU" sz="2400" dirty="0" smtClean="0"/>
              <a:t>вид </a:t>
            </a:r>
            <a:r>
              <a:rPr lang="ru-RU" sz="2400" dirty="0" smtClean="0"/>
              <a:t>деятельности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/>
              <a:t>иметь отношение к их профессиональному </a:t>
            </a:r>
            <a:r>
              <a:rPr lang="ru-RU" sz="2400" dirty="0" smtClean="0"/>
              <a:t>будущему</a:t>
            </a:r>
            <a:br>
              <a:rPr lang="ru-RU" sz="2400" dirty="0" smtClean="0"/>
            </a:br>
            <a:r>
              <a:rPr lang="ru-RU" sz="2400" dirty="0" smtClean="0"/>
              <a:t>развивающая </a:t>
            </a:r>
            <a:r>
              <a:rPr lang="ru-RU" sz="2400" dirty="0" smtClean="0"/>
              <a:t>и </a:t>
            </a:r>
            <a:r>
              <a:rPr lang="ru-RU" sz="2400" dirty="0" smtClean="0"/>
              <a:t>оздоровительная направленность</a:t>
            </a:r>
            <a:br>
              <a:rPr lang="ru-RU" sz="2400" dirty="0" smtClean="0"/>
            </a:br>
            <a:r>
              <a:rPr lang="ru-RU" sz="2400" dirty="0" smtClean="0"/>
              <a:t>развитие </a:t>
            </a:r>
            <a:r>
              <a:rPr lang="ru-RU" sz="2400" dirty="0" smtClean="0"/>
              <a:t>интеллекта</a:t>
            </a:r>
            <a:endParaRPr lang="ru-RU" sz="2400" cap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" name="Picture 2" descr="https://ido.mgpu.ru/photoalbums/2407/501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0"/>
            <a:ext cx="1979711" cy="1489594"/>
          </a:xfrm>
          <a:prstGeom prst="rect">
            <a:avLst/>
          </a:prstGeom>
          <a:noFill/>
        </p:spPr>
      </p:pic>
      <p:pic>
        <p:nvPicPr>
          <p:cNvPr id="18434" name="Picture 2" descr="https://pp.userapi.com/c830509/v830509747/1cd310/bZHW4Zsv3m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1477" y="1556792"/>
            <a:ext cx="3912523" cy="2708920"/>
          </a:xfrm>
          <a:prstGeom prst="rect">
            <a:avLst/>
          </a:prstGeom>
          <a:noFill/>
        </p:spPr>
      </p:pic>
      <p:pic>
        <p:nvPicPr>
          <p:cNvPr id="18436" name="Picture 4" descr="https://im0-tub-ru.yandex.net/i?id=d95c7612f4639060b58dfc479b781d66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5285" y="4293096"/>
            <a:ext cx="3818715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419056" cy="14351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Квесты, </a:t>
            </a:r>
            <a:r>
              <a:rPr lang="ru-RU" sz="2800" dirty="0" smtClean="0"/>
              <a:t>межпредметные проекты и двигательные </a:t>
            </a:r>
            <a:r>
              <a:rPr lang="ru-RU" sz="2800" dirty="0" smtClean="0"/>
              <a:t>задания, мнемотехнические приемы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28194" y="1628800"/>
            <a:ext cx="5615806" cy="34563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должны </a:t>
            </a:r>
            <a:r>
              <a:rPr lang="ru-RU" b="1" dirty="0" smtClean="0"/>
              <a:t>носить игровой характер, совмещать в себе выполнение физических упражнений и освоение, трансформацию новых знаний и умений по разным школьным предметам.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Picture 2" descr="https://ido.mgpu.ru/photoalbums/2407/501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0"/>
            <a:ext cx="1979711" cy="1489594"/>
          </a:xfrm>
          <a:prstGeom prst="rect">
            <a:avLst/>
          </a:prstGeom>
          <a:noFill/>
        </p:spPr>
      </p:pic>
      <p:pic>
        <p:nvPicPr>
          <p:cNvPr id="21506" name="Picture 2" descr="https://www.gorod.cn.ua/image/news/foto/ft_07.09.09_fytbol_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357187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419056" cy="14351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Квесты, </a:t>
            </a:r>
            <a:r>
              <a:rPr lang="ru-RU" sz="2800" dirty="0" smtClean="0"/>
              <a:t>межпредметные проекты и двигательные </a:t>
            </a:r>
            <a:r>
              <a:rPr lang="ru-RU" sz="2800" dirty="0" smtClean="0"/>
              <a:t>задания, мнемотехнические приемы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139952" y="1412776"/>
            <a:ext cx="5004048" cy="54452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Прямые </a:t>
            </a:r>
            <a:r>
              <a:rPr lang="ru-RU" b="1" dirty="0" smtClean="0">
                <a:solidFill>
                  <a:srgbClr val="FF0000"/>
                </a:solidFill>
              </a:rPr>
              <a:t>задачи </a:t>
            </a:r>
            <a:r>
              <a:rPr lang="ru-RU" dirty="0" smtClean="0"/>
              <a:t>имеют целью оценку (угадывание, решение) предлагаемого образа или движения по некоторым представленным исходным параметрам. </a:t>
            </a:r>
            <a:r>
              <a:rPr lang="ru-RU" b="1" dirty="0" smtClean="0">
                <a:solidFill>
                  <a:srgbClr val="FF0000"/>
                </a:solidFill>
              </a:rPr>
              <a:t>Обратные задачи</a:t>
            </a:r>
            <a:r>
              <a:rPr lang="ru-RU" dirty="0" smtClean="0"/>
              <a:t> </a:t>
            </a:r>
            <a:r>
              <a:rPr lang="ru-RU" dirty="0" smtClean="0"/>
              <a:t>представить (выбрать) заданный образ или реализовать движение с заданными параметрами.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Эти </a:t>
            </a:r>
            <a:r>
              <a:rPr lang="ru-RU" dirty="0" smtClean="0"/>
              <a:t>задачи решаются в условиях неопределенности, требующих проявления интеллектуальных усилий и, часто, с ограничениями времени их решения.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Picture 2" descr="https://ido.mgpu.ru/photoalbums/2407/501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0"/>
            <a:ext cx="1979711" cy="1489594"/>
          </a:xfrm>
          <a:prstGeom prst="rect">
            <a:avLst/>
          </a:prstGeom>
          <a:noFill/>
        </p:spPr>
      </p:pic>
      <p:pic>
        <p:nvPicPr>
          <p:cNvPr id="19458" name="Picture 2" descr="http://www.bnfs.ru/images/gallery/fort_boyard/img_2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4139952" cy="2761029"/>
          </a:xfrm>
          <a:prstGeom prst="rect">
            <a:avLst/>
          </a:prstGeom>
          <a:noFill/>
        </p:spPr>
      </p:pic>
      <p:pic>
        <p:nvPicPr>
          <p:cNvPr id="19460" name="Picture 4" descr="https://xn----gtbbearpc0e1cxd.xn--p1ai/wp-content/uploads/2017/05/%D0%BA%D0%BB%D0%B0%D1%81%D1%81%D0%B8%D0%BA%D0%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4293096"/>
            <a:ext cx="4193105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419056" cy="98072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МЕЖПРЕДМЕТНЫЕ ОСНОВАНИЯ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Физика</a:t>
            </a:r>
            <a:r>
              <a:rPr lang="ru-RU" dirty="0" smtClean="0"/>
              <a:t>: кинематические параметры </a:t>
            </a:r>
            <a:r>
              <a:rPr lang="ru-RU" dirty="0" smtClean="0"/>
              <a:t>совершаемых движений и перемещений спортивных </a:t>
            </a:r>
            <a:r>
              <a:rPr lang="ru-RU" dirty="0" smtClean="0"/>
              <a:t>снарядов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География</a:t>
            </a:r>
            <a:r>
              <a:rPr lang="ru-RU" dirty="0" smtClean="0"/>
              <a:t>: пространственные </a:t>
            </a:r>
            <a:r>
              <a:rPr lang="ru-RU" dirty="0" smtClean="0"/>
              <a:t>характеристики объектов, располагаемых и перемещаемых в спортивной (игровой) </a:t>
            </a:r>
            <a:r>
              <a:rPr lang="ru-RU" dirty="0" smtClean="0"/>
              <a:t>зоне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История</a:t>
            </a:r>
            <a:r>
              <a:rPr lang="ru-RU" dirty="0" smtClean="0"/>
              <a:t>: </a:t>
            </a:r>
            <a:r>
              <a:rPr lang="ru-RU" dirty="0" smtClean="0"/>
              <a:t>временной аспект событий, процессов и </a:t>
            </a:r>
            <a:r>
              <a:rPr lang="ru-RU" dirty="0" smtClean="0"/>
              <a:t>явлений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Биология</a:t>
            </a:r>
            <a:r>
              <a:rPr lang="ru-RU" dirty="0" smtClean="0"/>
              <a:t>: </a:t>
            </a:r>
            <a:r>
              <a:rPr lang="ru-RU" dirty="0" smtClean="0"/>
              <a:t>пространственно-временные параметры и характеристики процессов </a:t>
            </a:r>
            <a:r>
              <a:rPr lang="ru-RU" dirty="0" err="1" smtClean="0"/>
              <a:t>массо-энерго</a:t>
            </a:r>
            <a:r>
              <a:rPr lang="ru-RU" dirty="0" smtClean="0"/>
              <a:t> и информационного обмена, происходящие внутри биологических объектов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Picture 2" descr="https://ido.mgpu.ru/photoalbums/2407/501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0"/>
            <a:ext cx="1979711" cy="1489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419056" cy="6206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КВЕСТЫ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548680"/>
            <a:ext cx="6732240" cy="49685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/>
              <a:t>. Определенная </a:t>
            </a:r>
            <a:r>
              <a:rPr lang="ru-RU" dirty="0" smtClean="0"/>
              <a:t>цель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2. Последовательность преодоления </a:t>
            </a:r>
            <a:r>
              <a:rPr lang="ru-RU" dirty="0" smtClean="0"/>
              <a:t>этапов</a:t>
            </a:r>
          </a:p>
          <a:p>
            <a:pPr>
              <a:buNone/>
            </a:pPr>
            <a:r>
              <a:rPr lang="ru-RU" dirty="0" smtClean="0"/>
              <a:t>3. Интеллектуальные задачи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4. </a:t>
            </a:r>
            <a:r>
              <a:rPr lang="ru-RU" dirty="0" smtClean="0"/>
              <a:t>П</a:t>
            </a:r>
            <a:r>
              <a:rPr lang="ru-RU" dirty="0" smtClean="0"/>
              <a:t>одсказки </a:t>
            </a:r>
            <a:r>
              <a:rPr lang="ru-RU" dirty="0" smtClean="0"/>
              <a:t>в виде схематических рисунков, картинок, предметов, символов, карт, ключей, пазлов и т.п.</a:t>
            </a:r>
          </a:p>
          <a:p>
            <a:pPr>
              <a:buNone/>
            </a:pPr>
            <a:r>
              <a:rPr lang="ru-RU" dirty="0" smtClean="0"/>
              <a:t>5. Ведущий-аниматор.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6. </a:t>
            </a:r>
            <a:r>
              <a:rPr lang="ru-RU" dirty="0" smtClean="0"/>
              <a:t>Ограничения во </a:t>
            </a:r>
            <a:r>
              <a:rPr lang="ru-RU" dirty="0" smtClean="0"/>
              <a:t>времени.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Picture 2" descr="https://ido.mgpu.ru/photoalbums/2407/501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0"/>
            <a:ext cx="1547663" cy="1164508"/>
          </a:xfrm>
          <a:prstGeom prst="rect">
            <a:avLst/>
          </a:prstGeom>
          <a:noFill/>
        </p:spPr>
      </p:pic>
      <p:pic>
        <p:nvPicPr>
          <p:cNvPr id="22530" name="Picture 2" descr="http://appdigg.ru/uploads/images/2016/024/db68c67a976d4788b75400d0fb995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213" y="4509120"/>
            <a:ext cx="4175787" cy="2348880"/>
          </a:xfrm>
          <a:prstGeom prst="rect">
            <a:avLst/>
          </a:prstGeom>
          <a:noFill/>
        </p:spPr>
      </p:pic>
      <p:pic>
        <p:nvPicPr>
          <p:cNvPr id="22532" name="Picture 4" descr="https://s.fishki.net/upload/users/2017/05/24/322216/ad6173f7ad3c1503f1dd731dfa11e7d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980728"/>
            <a:ext cx="2411760" cy="3574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326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Межпредметность физической культуры как система целевых установок воспитания подрастающего поколения</vt:lpstr>
      <vt:lpstr>СОСТОЯНИЕ ЗДОРОВЬЯ НАСЕЛЕНИЯ (1437 публикаций, 15 диссертаций) </vt:lpstr>
      <vt:lpstr>Двигательная активность – физиологическая потребность Дети 7 лет - 21 час в неделю 7-14 лет - 14 часов в неделю Старше 14 лет - 7 часов в неделю</vt:lpstr>
      <vt:lpstr>Изменение образа жизни Информатизация Снижение когнитивной активности Снижение антиципативных способностей  2,25 часа занятий на уроках физической культуры в неделю недостаточно НЕОБХОДИМО УВЕЛИЧИТЬ ОБЪЕМ ДВИГАТЕЛЬНОЙ АКТИВНОСТИ, удовлетворяющий физиологические потребности</vt:lpstr>
      <vt:lpstr>НОВЫЕ ФОРМЫ  игровая  и соревновательная форма инвариантность к состоянию здоровья ВЫСОКАЯ мотивациЯ учеников к занятиям физической культурой быть привлекательными для родителей  учитывать ведущий вид деятельности  иметь отношение к их профессиональному будущему развивающая и оздоровительная направленность развитие интеллекта</vt:lpstr>
      <vt:lpstr>Квесты, межпредметные проекты и двигательные задания, мнемотехнические приемы</vt:lpstr>
      <vt:lpstr>Квесты, межпредметные проекты и двигательные задания, мнемотехнические приемы</vt:lpstr>
      <vt:lpstr>МЕЖПРЕДМЕТНЫЕ ОСНОВАНИЯ </vt:lpstr>
      <vt:lpstr>КВЕСТЫ</vt:lpstr>
      <vt:lpstr>Межпредметные проекты</vt:lpstr>
      <vt:lpstr>ДВИГАТЕЛЬНЫЕ ЗАДАНИЯ</vt:lpstr>
      <vt:lpstr>ДВИГАТЕЛЬНЫЕ ЗАДАНИЯ</vt:lpstr>
      <vt:lpstr>МНЕМОТЕХНИЧЕСКИЕ ПРИЕМЫ</vt:lpstr>
      <vt:lpstr>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Межпредметность физической культуры как система целевых установок воспитания подрастающего поколения</dc:title>
  <dc:creator>Алексей</dc:creator>
  <cp:lastModifiedBy>Алексей</cp:lastModifiedBy>
  <cp:revision>18</cp:revision>
  <dcterms:created xsi:type="dcterms:W3CDTF">2018-12-02T10:20:31Z</dcterms:created>
  <dcterms:modified xsi:type="dcterms:W3CDTF">2018-12-06T08:02:25Z</dcterms:modified>
</cp:coreProperties>
</file>