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5" r:id="rId2"/>
    <p:sldId id="273" r:id="rId3"/>
    <p:sldId id="256" r:id="rId4"/>
    <p:sldId id="266" r:id="rId5"/>
    <p:sldId id="271" r:id="rId6"/>
    <p:sldId id="267" r:id="rId7"/>
    <p:sldId id="264" r:id="rId8"/>
    <p:sldId id="272" r:id="rId9"/>
    <p:sldId id="274" r:id="rId10"/>
    <p:sldId id="276" r:id="rId11"/>
    <p:sldId id="277" r:id="rId12"/>
    <p:sldId id="278" r:id="rId13"/>
    <p:sldId id="27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39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9DD68-0046-4B73-9948-751279E415BC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A3CF9-BA5F-41A9-A4E6-8807721C5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147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238269-4FDB-49B7-A7CA-DBA339DEFC62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,</a:t>
            </a:r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A3CF9-BA5F-41A9-A4E6-8807721C5C7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593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0798B8-5CB3-45D4-9DB1-7965603B522F}" type="slidenum">
              <a:rPr lang="ru-RU" altLang="ru-RU" smtClean="0"/>
              <a:pPr eaLnBrk="1" hangingPunct="1">
                <a:spcBef>
                  <a:spcPct val="0"/>
                </a:spcBef>
              </a:pPr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A3CF9-BA5F-41A9-A4E6-8807721C5C7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500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238269-4FDB-49B7-A7CA-DBA339DEFC62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,</a:t>
            </a:r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DEA2-64AF-4A8F-AFF8-6662C357870E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85A6-3DA1-40D6-92DD-5843C9583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304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DEA2-64AF-4A8F-AFF8-6662C357870E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85A6-3DA1-40D6-92DD-5843C9583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707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DEA2-64AF-4A8F-AFF8-6662C357870E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85A6-3DA1-40D6-92DD-5843C9583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98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61404-8242-41FC-9B01-F156DE198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02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DEA2-64AF-4A8F-AFF8-6662C357870E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85A6-3DA1-40D6-92DD-5843C9583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532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DEA2-64AF-4A8F-AFF8-6662C357870E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85A6-3DA1-40D6-92DD-5843C9583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696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DEA2-64AF-4A8F-AFF8-6662C357870E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85A6-3DA1-40D6-92DD-5843C9583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03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DEA2-64AF-4A8F-AFF8-6662C357870E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85A6-3DA1-40D6-92DD-5843C9583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49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DEA2-64AF-4A8F-AFF8-6662C357870E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85A6-3DA1-40D6-92DD-5843C9583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481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DEA2-64AF-4A8F-AFF8-6662C357870E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85A6-3DA1-40D6-92DD-5843C9583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854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DEA2-64AF-4A8F-AFF8-6662C357870E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85A6-3DA1-40D6-92DD-5843C9583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02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DEA2-64AF-4A8F-AFF8-6662C357870E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85A6-3DA1-40D6-92DD-5843C9583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753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6DEA2-64AF-4A8F-AFF8-6662C357870E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285A6-3DA1-40D6-92DD-5843C9583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521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7.pn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12" Type="http://schemas.microsoft.com/office/2007/relationships/hdphoto" Target="../media/hdphoto4.wdp"/><Relationship Id="rId17" Type="http://schemas.microsoft.com/office/2007/relationships/hdphoto" Target="../media/hdphoto5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microsoft.com/office/2007/relationships/hdphoto" Target="../media/hdphoto1.wdp"/><Relationship Id="rId15" Type="http://schemas.openxmlformats.org/officeDocument/2006/relationships/image" Target="../media/image19.png"/><Relationship Id="rId10" Type="http://schemas.microsoft.com/office/2007/relationships/hdphoto" Target="../media/hdphoto3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451231" y="404664"/>
            <a:ext cx="7344816" cy="1296144"/>
          </a:xfrm>
        </p:spPr>
        <p:txBody>
          <a:bodyPr>
            <a:normAutofit/>
          </a:bodyPr>
          <a:lstStyle/>
          <a:p>
            <a:pPr>
              <a:lnSpc>
                <a:spcPts val="1500"/>
              </a:lnSpc>
              <a:spcBef>
                <a:spcPts val="0"/>
              </a:spcBef>
            </a:pPr>
            <a:r>
              <a:rPr lang="ru-RU" altLang="ru-RU" sz="1800" b="1" dirty="0" smtClean="0">
                <a:solidFill>
                  <a:srgbClr val="A20000"/>
                </a:solidFill>
                <a:latin typeface="+mn-lt"/>
              </a:rPr>
              <a:t> </a:t>
            </a:r>
            <a:r>
              <a:rPr lang="ru-RU" altLang="ru-RU" sz="2000" b="1" dirty="0" smtClean="0">
                <a:solidFill>
                  <a:srgbClr val="A20000"/>
                </a:solidFill>
                <a:latin typeface="+mn-lt"/>
              </a:rPr>
              <a:t>МОСКОВСКИЙ </a:t>
            </a:r>
            <a:r>
              <a:rPr lang="ru-RU" altLang="ru-RU" sz="2000" b="1" dirty="0">
                <a:solidFill>
                  <a:srgbClr val="A20000"/>
                </a:solidFill>
                <a:latin typeface="+mn-lt"/>
              </a:rPr>
              <a:t>ГОРОДСКОЙ ПЕДАГОГИЧЕСКИЙ УНИВЕРСИТЕТ</a:t>
            </a:r>
            <a:br>
              <a:rPr lang="ru-RU" altLang="ru-RU" sz="2000" b="1" dirty="0">
                <a:solidFill>
                  <a:srgbClr val="A20000"/>
                </a:solidFill>
                <a:latin typeface="+mn-lt"/>
              </a:rPr>
            </a:br>
            <a:r>
              <a:rPr lang="ru-RU" altLang="ru-RU" sz="2000" b="1" dirty="0" smtClean="0">
                <a:solidFill>
                  <a:srgbClr val="A20000"/>
                </a:solidFill>
                <a:latin typeface="+mn-lt"/>
              </a:rPr>
              <a:t/>
            </a:r>
            <a:br>
              <a:rPr lang="ru-RU" altLang="ru-RU" sz="2000" b="1" dirty="0" smtClean="0">
                <a:solidFill>
                  <a:srgbClr val="A20000"/>
                </a:solidFill>
                <a:latin typeface="+mn-lt"/>
              </a:rPr>
            </a:br>
            <a:r>
              <a:rPr lang="ru-RU" altLang="ru-RU" sz="1600" b="1" dirty="0" smtClean="0">
                <a:solidFill>
                  <a:srgbClr val="A20000"/>
                </a:solidFill>
                <a:latin typeface="+mn-lt"/>
              </a:rPr>
              <a:t>ИНСТИТУТ ЕСТЕСТВОЗНАНИЯ И СПОРТИВНЫХ ТЕХНОЛОГИЙ </a:t>
            </a:r>
            <a:r>
              <a:rPr lang="ru-RU" altLang="ru-RU" sz="2000" b="1" dirty="0">
                <a:solidFill>
                  <a:srgbClr val="A20000"/>
                </a:solidFill>
                <a:latin typeface="+mn-lt"/>
              </a:rPr>
              <a:t/>
            </a:r>
            <a:br>
              <a:rPr lang="ru-RU" altLang="ru-RU" sz="2000" b="1" dirty="0">
                <a:solidFill>
                  <a:srgbClr val="A20000"/>
                </a:solidFill>
                <a:latin typeface="+mn-lt"/>
              </a:rPr>
            </a:br>
            <a:r>
              <a:rPr lang="ru-RU" altLang="ru-RU" sz="2000" b="1" dirty="0">
                <a:solidFill>
                  <a:srgbClr val="A20000"/>
                </a:solidFill>
                <a:latin typeface="+mn-lt"/>
              </a:rPr>
              <a:t/>
            </a:r>
            <a:br>
              <a:rPr lang="ru-RU" altLang="ru-RU" sz="2000" b="1" dirty="0">
                <a:solidFill>
                  <a:srgbClr val="A20000"/>
                </a:solidFill>
                <a:latin typeface="+mn-lt"/>
              </a:rPr>
            </a:br>
            <a:r>
              <a:rPr lang="ru-RU" altLang="ru-RU" sz="1400" b="1" dirty="0">
                <a:solidFill>
                  <a:srgbClr val="A20000"/>
                </a:solidFill>
                <a:latin typeface="+mn-lt"/>
              </a:rPr>
              <a:t>КАФЕДРА ТЕОРИИ И МЕТОДИКИ </a:t>
            </a:r>
            <a:r>
              <a:rPr lang="ru-RU" altLang="ru-RU" sz="1400" b="1" dirty="0" smtClean="0">
                <a:solidFill>
                  <a:srgbClr val="A20000"/>
                </a:solidFill>
                <a:latin typeface="+mn-lt"/>
              </a:rPr>
              <a:t>СПОРТИВНЫХ ДИСЦИПЛИН </a:t>
            </a:r>
            <a:endParaRPr lang="ru-RU" altLang="ru-RU" sz="1400" b="1" dirty="0">
              <a:solidFill>
                <a:srgbClr val="A20000"/>
              </a:solidFill>
              <a:latin typeface="+mn-lt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626079" y="2420888"/>
            <a:ext cx="6995120" cy="108012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Bef>
                <a:spcPct val="0"/>
              </a:spcBef>
              <a:buNone/>
            </a:pPr>
            <a:r>
              <a:rPr lang="ru-RU" altLang="ru-RU" sz="2000" b="1" dirty="0" smtClean="0">
                <a:solidFill>
                  <a:srgbClr val="C00000"/>
                </a:solidFill>
              </a:rPr>
              <a:t>ПРОГРАММНО-МЕТОДИЧЕСКОЕ СОПРОВОЖДЕНИЕ </a:t>
            </a:r>
            <a:r>
              <a:rPr lang="ru-RU" altLang="ru-RU" sz="2000" b="1" dirty="0">
                <a:solidFill>
                  <a:srgbClr val="C00000"/>
                </a:solidFill>
              </a:rPr>
              <a:t>ДИСЦИПЛИНЫ «ФИЗИЧЕСКАЯ КУЛЬТУРА» </a:t>
            </a:r>
          </a:p>
          <a:p>
            <a:pPr marL="0" indent="0"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rgbClr val="C00000"/>
              </a:solidFill>
            </a:endParaRP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5021047" y="4581128"/>
            <a:ext cx="3583401" cy="823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ts val="1900"/>
              </a:lnSpc>
            </a:pPr>
            <a:r>
              <a:rPr lang="ru-RU" altLang="ru-RU" sz="1600" b="1" dirty="0">
                <a:solidFill>
                  <a:srgbClr val="C00000"/>
                </a:solidFill>
                <a:latin typeface="+mn-lt"/>
              </a:rPr>
              <a:t>МАТВЕЕВ Анатолий Петрович, профессор</a:t>
            </a:r>
          </a:p>
          <a:p>
            <a:pPr algn="r">
              <a:lnSpc>
                <a:spcPts val="1900"/>
              </a:lnSpc>
            </a:pPr>
            <a:r>
              <a:rPr lang="ru-RU" altLang="ru-RU" sz="1600" b="1" dirty="0">
                <a:solidFill>
                  <a:srgbClr val="C00000"/>
                </a:solidFill>
                <a:latin typeface="+mn-lt"/>
              </a:rPr>
              <a:t>доктор педагогических наук</a:t>
            </a:r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4419600" y="6019800"/>
            <a:ext cx="7040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000" b="1" dirty="0" smtClean="0">
                <a:solidFill>
                  <a:schemeClr val="accent2"/>
                </a:solidFill>
                <a:latin typeface="+mn-lt"/>
              </a:rPr>
              <a:t>2018</a:t>
            </a:r>
            <a:endParaRPr lang="ru-RU" altLang="ru-RU" sz="20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6" name="Рисунок 5" descr="ÐÐ½ÑÑÐ¸ÑÑÑ ÐµÑÑÐµÑÑÐ²Ð¾Ð·Ð½Ð°Ð½Ð¸Ñ Ð¸Â ÑÐ¿Ð¾ÑÑÐ¸Ð²Ð½ÑÑ ÑÐµÑÐ½Ð¾Ð»Ð¾Ð³Ð¸Ð¹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" t="7409" r="8333" b="5185"/>
          <a:stretch/>
        </p:blipFill>
        <p:spPr bwMode="auto">
          <a:xfrm>
            <a:off x="251520" y="476672"/>
            <a:ext cx="1728192" cy="1368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78590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62639" y="369750"/>
            <a:ext cx="5969808" cy="576263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</a:pPr>
            <a:r>
              <a:rPr lang="ru-RU" altLang="ru-RU" sz="1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ПРОБЛЕМА МЕТОДИЧЕСКОГО СОПРОВОЖДЕНИЯ ОБРАЗОВАНИЯ ПО ФИЗИЧЕСКОЙ КУЛЬТУРЕ </a:t>
            </a:r>
            <a:endParaRPr lang="ru-RU" altLang="ru-RU" sz="1800" b="1" dirty="0" smtClean="0">
              <a:solidFill>
                <a:srgbClr val="C8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821113" y="4072731"/>
            <a:ext cx="1770062" cy="520700"/>
          </a:xfrm>
          <a:prstGeom prst="rect">
            <a:avLst/>
          </a:prstGeom>
          <a:noFill/>
          <a:ln w="19050">
            <a:solidFill>
              <a:srgbClr val="002060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altLang="ru-RU" sz="1400" b="1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МЕТ</a:t>
            </a:r>
            <a:r>
              <a:rPr lang="ru-RU" alt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ОДИКА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049669" y="3084513"/>
            <a:ext cx="2408238" cy="716755"/>
          </a:xfrm>
          <a:prstGeom prst="rect">
            <a:avLst/>
          </a:prstGeom>
          <a:noFill/>
          <a:ln w="19050">
            <a:solidFill>
              <a:srgbClr val="C00000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altLang="ru-RU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ДВИГАТЕЛЬНОЕ </a:t>
            </a:r>
          </a:p>
          <a:p>
            <a:pPr algn="ctr">
              <a:defRPr/>
            </a:pPr>
            <a:r>
              <a:rPr lang="ru-RU" altLang="ru-RU" sz="1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ДЕЙСТВИЕ В СООТВЕТСТВИИ</a:t>
            </a:r>
          </a:p>
          <a:p>
            <a:pPr algn="ctr">
              <a:defRPr/>
            </a:pPr>
            <a:r>
              <a:rPr lang="ru-RU" altLang="ru-RU" sz="1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 ОБРАЗЦОМ </a:t>
            </a:r>
            <a:endParaRPr lang="ru-RU" altLang="ru-RU" sz="1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821113" y="2616020"/>
            <a:ext cx="1800225" cy="449263"/>
          </a:xfrm>
          <a:prstGeom prst="rect">
            <a:avLst/>
          </a:prstGeom>
          <a:noFill/>
          <a:ln w="19050">
            <a:solidFill>
              <a:srgbClr val="C0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altLang="ru-RU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ОБУЧЕНИЕ 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539552" y="3084513"/>
            <a:ext cx="2341761" cy="690562"/>
          </a:xfrm>
          <a:prstGeom prst="rect">
            <a:avLst/>
          </a:prstGeom>
          <a:noFill/>
          <a:ln w="19050">
            <a:solidFill>
              <a:srgbClr val="C00000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altLang="ru-RU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ЗАДАННЫЙ </a:t>
            </a:r>
          </a:p>
          <a:p>
            <a:pPr algn="ctr">
              <a:defRPr/>
            </a:pPr>
            <a:r>
              <a:rPr lang="ru-RU" altLang="ru-RU" sz="1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ОБРАЗЕЦ ДВИГАТЕЛЬНОГО</a:t>
            </a:r>
          </a:p>
          <a:p>
            <a:pPr algn="ctr">
              <a:defRPr/>
            </a:pPr>
            <a:r>
              <a:rPr lang="ru-RU" altLang="ru-RU" sz="1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ДЕЙСТВИЯ </a:t>
            </a:r>
            <a:endParaRPr lang="ru-RU" altLang="ru-RU" sz="1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3203575" y="59499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815975" y="2229643"/>
            <a:ext cx="2089150" cy="576263"/>
          </a:xfrm>
          <a:prstGeom prst="rect">
            <a:avLst/>
          </a:prstGeom>
          <a:noFill/>
          <a:ln w="19050">
            <a:solidFill>
              <a:srgbClr val="C00000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altLang="ru-RU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ПРОГРАММНЫЙ </a:t>
            </a:r>
          </a:p>
          <a:p>
            <a:pPr algn="ctr">
              <a:defRPr/>
            </a:pPr>
            <a:r>
              <a:rPr lang="ru-RU" altLang="ru-RU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МАТЕРИАЛ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318614" y="3896227"/>
            <a:ext cx="169703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ОСНОВЫ ТЕХНИКИ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376463" y="4641056"/>
            <a:ext cx="148272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ВЕДУЩЕЕ ЗВЕНО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ТЕХНИКИ</a:t>
            </a:r>
          </a:p>
        </p:txBody>
      </p:sp>
      <p:sp>
        <p:nvSpPr>
          <p:cNvPr id="7179" name="Line 13"/>
          <p:cNvSpPr>
            <a:spLocks noChangeShapeType="1"/>
          </p:cNvSpPr>
          <p:nvPr/>
        </p:nvSpPr>
        <p:spPr bwMode="auto">
          <a:xfrm>
            <a:off x="940789" y="3804445"/>
            <a:ext cx="0" cy="112395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9228" name="Line 14"/>
          <p:cNvSpPr>
            <a:spLocks noChangeShapeType="1"/>
          </p:cNvSpPr>
          <p:nvPr/>
        </p:nvSpPr>
        <p:spPr bwMode="auto">
          <a:xfrm flipH="1" flipV="1">
            <a:off x="946334" y="4082255"/>
            <a:ext cx="377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9" name="Line 15"/>
          <p:cNvSpPr>
            <a:spLocks noChangeShapeType="1"/>
          </p:cNvSpPr>
          <p:nvPr/>
        </p:nvSpPr>
        <p:spPr bwMode="auto">
          <a:xfrm>
            <a:off x="179388" y="45085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0" name="Line 16"/>
          <p:cNvSpPr>
            <a:spLocks noChangeShapeType="1"/>
          </p:cNvSpPr>
          <p:nvPr/>
        </p:nvSpPr>
        <p:spPr bwMode="auto">
          <a:xfrm flipH="1">
            <a:off x="940789" y="4508500"/>
            <a:ext cx="377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1" name="Line 17"/>
          <p:cNvSpPr>
            <a:spLocks noChangeShapeType="1"/>
          </p:cNvSpPr>
          <p:nvPr/>
        </p:nvSpPr>
        <p:spPr bwMode="auto">
          <a:xfrm flipH="1">
            <a:off x="961426" y="4909724"/>
            <a:ext cx="336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3" name="Text Box 20"/>
          <p:cNvSpPr txBox="1">
            <a:spLocks noChangeArrowheads="1"/>
          </p:cNvSpPr>
          <p:nvPr/>
        </p:nvSpPr>
        <p:spPr bwMode="auto">
          <a:xfrm>
            <a:off x="4478338" y="5093990"/>
            <a:ext cx="8921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МЕТОДЫ</a:t>
            </a:r>
          </a:p>
        </p:txBody>
      </p:sp>
      <p:sp>
        <p:nvSpPr>
          <p:cNvPr id="9234" name="Text Box 21"/>
          <p:cNvSpPr txBox="1">
            <a:spLocks noChangeArrowheads="1"/>
          </p:cNvSpPr>
          <p:nvPr/>
        </p:nvSpPr>
        <p:spPr bwMode="auto">
          <a:xfrm>
            <a:off x="4470041" y="5475379"/>
            <a:ext cx="13525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ФОРМЫ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ОРГАНИЗАЦИИ</a:t>
            </a:r>
          </a:p>
        </p:txBody>
      </p:sp>
      <p:sp>
        <p:nvSpPr>
          <p:cNvPr id="9235" name="Text Box 23"/>
          <p:cNvSpPr txBox="1">
            <a:spLocks noChangeArrowheads="1"/>
          </p:cNvSpPr>
          <p:nvPr/>
        </p:nvSpPr>
        <p:spPr bwMode="auto">
          <a:xfrm>
            <a:off x="1371257" y="4333081"/>
            <a:ext cx="157003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ДЕТАЛИ ТЕХНИКИ</a:t>
            </a:r>
          </a:p>
        </p:txBody>
      </p:sp>
      <p:sp>
        <p:nvSpPr>
          <p:cNvPr id="9236" name="Line 25"/>
          <p:cNvSpPr>
            <a:spLocks noChangeShapeType="1"/>
          </p:cNvSpPr>
          <p:nvPr/>
        </p:nvSpPr>
        <p:spPr bwMode="auto">
          <a:xfrm flipH="1">
            <a:off x="4071938" y="4593430"/>
            <a:ext cx="0" cy="1151795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                                  </a:t>
            </a:r>
            <a:endParaRPr lang="ru-RU" dirty="0"/>
          </a:p>
        </p:txBody>
      </p:sp>
      <p:sp>
        <p:nvSpPr>
          <p:cNvPr id="9237" name="Line 27"/>
          <p:cNvSpPr>
            <a:spLocks noChangeShapeType="1"/>
          </p:cNvSpPr>
          <p:nvPr/>
        </p:nvSpPr>
        <p:spPr bwMode="auto">
          <a:xfrm flipH="1">
            <a:off x="4077492" y="4938712"/>
            <a:ext cx="365125" cy="6846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8" name="Line 28"/>
          <p:cNvSpPr>
            <a:spLocks noChangeShapeType="1"/>
          </p:cNvSpPr>
          <p:nvPr/>
        </p:nvSpPr>
        <p:spPr bwMode="auto">
          <a:xfrm flipH="1">
            <a:off x="4066381" y="5222556"/>
            <a:ext cx="376238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9" name="Line 29"/>
          <p:cNvSpPr>
            <a:spLocks noChangeShapeType="1"/>
          </p:cNvSpPr>
          <p:nvPr/>
        </p:nvSpPr>
        <p:spPr bwMode="auto">
          <a:xfrm flipH="1">
            <a:off x="4071938" y="5745225"/>
            <a:ext cx="365125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40" name="Line 31"/>
          <p:cNvSpPr>
            <a:spLocks noChangeShapeType="1"/>
          </p:cNvSpPr>
          <p:nvPr/>
        </p:nvSpPr>
        <p:spPr bwMode="auto">
          <a:xfrm flipH="1">
            <a:off x="1780642" y="2824163"/>
            <a:ext cx="6883" cy="26035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41" name="Line 32"/>
          <p:cNvSpPr>
            <a:spLocks noChangeShapeType="1"/>
          </p:cNvSpPr>
          <p:nvPr/>
        </p:nvSpPr>
        <p:spPr bwMode="auto">
          <a:xfrm>
            <a:off x="5621338" y="2840649"/>
            <a:ext cx="1632450" cy="243864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43" name="Line 34"/>
          <p:cNvSpPr>
            <a:spLocks noChangeShapeType="1"/>
          </p:cNvSpPr>
          <p:nvPr/>
        </p:nvSpPr>
        <p:spPr bwMode="auto">
          <a:xfrm>
            <a:off x="4706144" y="3084513"/>
            <a:ext cx="0" cy="21590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44" name="Line 35"/>
          <p:cNvSpPr>
            <a:spLocks noChangeShapeType="1"/>
          </p:cNvSpPr>
          <p:nvPr/>
        </p:nvSpPr>
        <p:spPr bwMode="auto">
          <a:xfrm>
            <a:off x="7262018" y="3804445"/>
            <a:ext cx="0" cy="245769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6057900" y="4050215"/>
            <a:ext cx="2408237" cy="619125"/>
          </a:xfrm>
          <a:prstGeom prst="rect">
            <a:avLst/>
          </a:prstGeom>
          <a:noFill/>
          <a:ln w="19050">
            <a:solidFill>
              <a:srgbClr val="002060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ЭТАПЫ ФОРМИРОВАНИЯ</a:t>
            </a:r>
          </a:p>
          <a:p>
            <a:pPr algn="ctr"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ДВИГАТЕЛЬНОГО ДЕЙСТВИЯ </a:t>
            </a:r>
          </a:p>
        </p:txBody>
      </p:sp>
      <p:sp>
        <p:nvSpPr>
          <p:cNvPr id="9246" name="Line 37"/>
          <p:cNvSpPr>
            <a:spLocks noChangeShapeType="1"/>
          </p:cNvSpPr>
          <p:nvPr/>
        </p:nvSpPr>
        <p:spPr bwMode="auto">
          <a:xfrm>
            <a:off x="5640388" y="4339381"/>
            <a:ext cx="417512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3821113" y="3309476"/>
            <a:ext cx="1779587" cy="452437"/>
          </a:xfrm>
          <a:prstGeom prst="rect">
            <a:avLst/>
          </a:prstGeom>
          <a:noFill/>
          <a:ln w="19050">
            <a:solidFill>
              <a:srgbClr val="00206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ЗАДАЧИ </a:t>
            </a:r>
          </a:p>
        </p:txBody>
      </p:sp>
      <p:sp>
        <p:nvSpPr>
          <p:cNvPr id="9248" name="Line 34"/>
          <p:cNvSpPr>
            <a:spLocks noChangeShapeType="1"/>
          </p:cNvSpPr>
          <p:nvPr/>
        </p:nvSpPr>
        <p:spPr bwMode="auto">
          <a:xfrm flipH="1">
            <a:off x="4751388" y="3801268"/>
            <a:ext cx="0" cy="280987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49" name="TextBox 1"/>
          <p:cNvSpPr txBox="1">
            <a:spLocks noChangeArrowheads="1"/>
          </p:cNvSpPr>
          <p:nvPr/>
        </p:nvSpPr>
        <p:spPr bwMode="auto">
          <a:xfrm>
            <a:off x="4421574" y="4788352"/>
            <a:ext cx="968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СРЕДСТВА</a:t>
            </a:r>
            <a:endParaRPr lang="ru-RU" altLang="ru-RU" sz="1800" dirty="0"/>
          </a:p>
        </p:txBody>
      </p:sp>
      <p:sp>
        <p:nvSpPr>
          <p:cNvPr id="9250" name="TextBox 2"/>
          <p:cNvSpPr txBox="1">
            <a:spLocks noChangeArrowheads="1"/>
          </p:cNvSpPr>
          <p:nvPr/>
        </p:nvSpPr>
        <p:spPr bwMode="auto">
          <a:xfrm>
            <a:off x="706438" y="1123950"/>
            <a:ext cx="830897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ru-RU" altLang="ru-RU" sz="16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                                   МЕТОДИКА </a:t>
            </a:r>
            <a:r>
              <a:rPr lang="ru-RU" altLang="ru-RU" sz="14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– </a:t>
            </a:r>
            <a:r>
              <a:rPr lang="ru-RU" sz="1400" b="1" dirty="0" smtClean="0">
                <a:solidFill>
                  <a:srgbClr val="002060"/>
                </a:solidFill>
              </a:rPr>
              <a:t>СОВОКУПНОСТЬ СРЕДСТВ, МЕТОДОВ И ПРИЕМОВ,  </a:t>
            </a:r>
          </a:p>
          <a:p>
            <a:pPr>
              <a:spcBef>
                <a:spcPts val="0"/>
              </a:spcBef>
              <a:buNone/>
            </a:pP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                         </a:t>
            </a:r>
            <a:r>
              <a:rPr lang="ru-RU" sz="1400" b="1" dirty="0" smtClean="0">
                <a:solidFill>
                  <a:srgbClr val="002060"/>
                </a:solidFill>
              </a:rPr>
              <a:t>ИСПОЛЬЗУЕМЫХ ДЛЯ РЕШЕНИЯ ОПРЕДЕЛЕННОГО КЛАССА ПЕДАГОГИ- </a:t>
            </a:r>
          </a:p>
          <a:p>
            <a:pPr>
              <a:spcBef>
                <a:spcPts val="0"/>
              </a:spcBef>
              <a:buNone/>
            </a:pP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                        </a:t>
            </a:r>
            <a:r>
              <a:rPr lang="ru-RU" sz="1400" b="1" dirty="0" smtClean="0">
                <a:solidFill>
                  <a:srgbClr val="002060"/>
                </a:solidFill>
              </a:rPr>
              <a:t>ЧЕСКИХ ЗАДАЧ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52" name="Line 35"/>
          <p:cNvSpPr>
            <a:spLocks noChangeShapeType="1"/>
          </p:cNvSpPr>
          <p:nvPr/>
        </p:nvSpPr>
        <p:spPr bwMode="auto">
          <a:xfrm flipV="1">
            <a:off x="2879726" y="2805905"/>
            <a:ext cx="941388" cy="621507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" name="Line 25"/>
          <p:cNvSpPr>
            <a:spLocks noChangeShapeType="1"/>
          </p:cNvSpPr>
          <p:nvPr/>
        </p:nvSpPr>
        <p:spPr bwMode="auto">
          <a:xfrm>
            <a:off x="6301779" y="4649857"/>
            <a:ext cx="7999" cy="108746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                                  </a:t>
            </a:r>
            <a:endParaRPr lang="ru-RU" dirty="0"/>
          </a:p>
        </p:txBody>
      </p:sp>
      <p:sp>
        <p:nvSpPr>
          <p:cNvPr id="39" name="Line 27"/>
          <p:cNvSpPr>
            <a:spLocks noChangeShapeType="1"/>
          </p:cNvSpPr>
          <p:nvPr/>
        </p:nvSpPr>
        <p:spPr bwMode="auto">
          <a:xfrm flipH="1">
            <a:off x="6305777" y="5247977"/>
            <a:ext cx="369125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" name="Line 27"/>
          <p:cNvSpPr>
            <a:spLocks noChangeShapeType="1"/>
          </p:cNvSpPr>
          <p:nvPr/>
        </p:nvSpPr>
        <p:spPr bwMode="auto">
          <a:xfrm flipH="1">
            <a:off x="6301780" y="4942384"/>
            <a:ext cx="365125" cy="3175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" name="Line 27"/>
          <p:cNvSpPr>
            <a:spLocks noChangeShapeType="1"/>
          </p:cNvSpPr>
          <p:nvPr/>
        </p:nvSpPr>
        <p:spPr bwMode="auto">
          <a:xfrm flipH="1">
            <a:off x="6281392" y="5730939"/>
            <a:ext cx="365125" cy="3175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666905" y="4755836"/>
            <a:ext cx="2169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НАЧАЛЬНОГО</a:t>
            </a:r>
            <a:r>
              <a:rPr lang="ru-RU" sz="1400" b="1" dirty="0" smtClean="0">
                <a:solidFill>
                  <a:srgbClr val="002060"/>
                </a:solidFill>
                <a:cs typeface="Calibri Light" panose="020F0302020204030204" pitchFamily="34" charset="0"/>
              </a:rPr>
              <a:t> ОБУЧЕНИЯ </a:t>
            </a:r>
            <a:endParaRPr lang="ru-RU" sz="1400" b="1" dirty="0">
              <a:solidFill>
                <a:srgbClr val="002060"/>
              </a:solidFill>
              <a:cs typeface="Calibri Light" panose="020F03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19373" y="5000318"/>
            <a:ext cx="1403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УГЛУБЛЕННОГО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РАЗУЧИВАНИЯ 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87443" y="5560182"/>
            <a:ext cx="20356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СОВЕРШЕНСТВОВАНИЯ 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" name="Рисунок 43" descr="http://images.myshared.ru/4/273842/slide_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01" t="26933" r="11799" b="18401"/>
          <a:stretch/>
        </p:blipFill>
        <p:spPr bwMode="auto">
          <a:xfrm>
            <a:off x="289767" y="296517"/>
            <a:ext cx="1313134" cy="16749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839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7" y="115889"/>
            <a:ext cx="6934225" cy="792832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ru-RU" altLang="ru-RU" sz="1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СТРУКТУРНАЯ ОРГАНИЗАЦИЯ ПОНЯТИЯ «ТЕХНОЛОГИЯ» </a:t>
            </a:r>
            <a:br>
              <a:rPr lang="ru-RU" altLang="ru-RU" sz="1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1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В ТЕОРИИ ФИЗИЧЕСКОГО ВОСПИТАНИЯ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41154" y="3843696"/>
            <a:ext cx="2841943" cy="69712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СОЗДАНИЕ </a:t>
            </a:r>
            <a:r>
              <a:rPr lang="ru-RU" altLang="ru-RU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ОБРАЗЦА СПОСОБА</a:t>
            </a:r>
          </a:p>
          <a:p>
            <a:pPr algn="ctr">
              <a:defRPr/>
            </a:pPr>
            <a:r>
              <a:rPr lang="ru-RU" altLang="ru-RU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ПРЕОДОЛЕНИЯ ПРЕПЯТСТВИЯ </a:t>
            </a:r>
            <a:endParaRPr lang="ru-RU" altLang="ru-RU" sz="1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3203575" y="59499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179388" y="45085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3488622" y="4192256"/>
            <a:ext cx="618846" cy="1162627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7452318" y="2594169"/>
            <a:ext cx="0" cy="48643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6592565" y="4035983"/>
            <a:ext cx="1965325" cy="769259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altLang="ru-RU" sz="1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ОБУЧЕНИЕ ПРЫЖКУ</a:t>
            </a:r>
          </a:p>
          <a:p>
            <a:pPr algn="ctr">
              <a:defRPr/>
            </a:pPr>
            <a:r>
              <a:rPr lang="ru-RU" altLang="ru-RU" sz="1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СООТВЕТСТВИИ С </a:t>
            </a:r>
          </a:p>
          <a:p>
            <a:pPr algn="ctr">
              <a:defRPr/>
            </a:pPr>
            <a:r>
              <a:rPr lang="ru-RU" altLang="ru-RU" sz="1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ОБРАЗЦОМ </a:t>
            </a:r>
            <a:endParaRPr lang="ru-RU" altLang="ru-RU" sz="1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H="1">
            <a:off x="2012572" y="2734130"/>
            <a:ext cx="0" cy="368307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3563938" y="40052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4" name="Line 15"/>
          <p:cNvSpPr>
            <a:spLocks noChangeShapeType="1"/>
          </p:cNvSpPr>
          <p:nvPr/>
        </p:nvSpPr>
        <p:spPr bwMode="auto">
          <a:xfrm flipV="1">
            <a:off x="970929" y="4863940"/>
            <a:ext cx="286293" cy="586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6676617" y="5103264"/>
            <a:ext cx="1882775" cy="503238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ПОТРЕБИТЕЛЬСКИЕ 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СВОЙСТВА</a:t>
            </a:r>
          </a:p>
        </p:txBody>
      </p:sp>
      <p:sp>
        <p:nvSpPr>
          <p:cNvPr id="10257" name="Line 19"/>
          <p:cNvSpPr>
            <a:spLocks noChangeShapeType="1"/>
          </p:cNvSpPr>
          <p:nvPr/>
        </p:nvSpPr>
        <p:spPr bwMode="auto">
          <a:xfrm flipV="1">
            <a:off x="942634" y="5324012"/>
            <a:ext cx="356232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1120750" y="3092563"/>
            <a:ext cx="1728268" cy="503237"/>
          </a:xfrm>
          <a:prstGeom prst="rect">
            <a:avLst/>
          </a:prstGeom>
          <a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72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ПРОЕКТНАЯ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ДЕЯТЕЛЬНОСТЬ</a:t>
            </a:r>
          </a:p>
        </p:txBody>
      </p:sp>
      <p:sp>
        <p:nvSpPr>
          <p:cNvPr id="10261" name="Line 24"/>
          <p:cNvSpPr>
            <a:spLocks noChangeShapeType="1"/>
          </p:cNvSpPr>
          <p:nvPr/>
        </p:nvSpPr>
        <p:spPr bwMode="auto">
          <a:xfrm>
            <a:off x="1977251" y="3616099"/>
            <a:ext cx="0" cy="238919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3" name="Line 28"/>
          <p:cNvSpPr>
            <a:spLocks noChangeShapeType="1"/>
          </p:cNvSpPr>
          <p:nvPr/>
        </p:nvSpPr>
        <p:spPr bwMode="auto">
          <a:xfrm>
            <a:off x="6086174" y="3003238"/>
            <a:ext cx="485229" cy="340942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4" name="Line 29"/>
          <p:cNvSpPr>
            <a:spLocks noChangeShapeType="1"/>
          </p:cNvSpPr>
          <p:nvPr/>
        </p:nvSpPr>
        <p:spPr bwMode="auto">
          <a:xfrm flipH="1">
            <a:off x="7518033" y="3616099"/>
            <a:ext cx="0" cy="433501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7" name="Line 36"/>
          <p:cNvSpPr>
            <a:spLocks noChangeShapeType="1"/>
          </p:cNvSpPr>
          <p:nvPr/>
        </p:nvSpPr>
        <p:spPr bwMode="auto">
          <a:xfrm flipV="1">
            <a:off x="930592" y="5775052"/>
            <a:ext cx="32502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9" name="Line 38"/>
          <p:cNvSpPr>
            <a:spLocks noChangeShapeType="1"/>
          </p:cNvSpPr>
          <p:nvPr/>
        </p:nvSpPr>
        <p:spPr bwMode="auto">
          <a:xfrm>
            <a:off x="7575227" y="4805243"/>
            <a:ext cx="8888" cy="287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64528" y="2075079"/>
            <a:ext cx="2380915" cy="627051"/>
          </a:xfrm>
          <a:prstGeom prst="rect">
            <a:avLst/>
          </a:prstGeom>
          <a:blipFill>
            <a:blip r:embed="rId9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9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ПЛАНИРУЕМЫЙ РЕЗУЛЬТАТ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(ПРЕОДОЛЕВАТЬ ПРЕПЯТСТВИЯ ПРЫЖКОМ С РАЗБЕГА) </a:t>
            </a:r>
            <a:endParaRPr lang="ru-RU" sz="1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72" name="TextBox 4"/>
          <p:cNvSpPr txBox="1">
            <a:spLocks noChangeArrowheads="1"/>
          </p:cNvSpPr>
          <p:nvPr/>
        </p:nvSpPr>
        <p:spPr bwMode="auto">
          <a:xfrm>
            <a:off x="1678423" y="1000494"/>
            <a:ext cx="72771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        </a:t>
            </a:r>
            <a:r>
              <a:rPr lang="ru-RU" altLang="ru-RU" sz="16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ОБРАЗОВАТЕЛЬНАЯ ТЕХНОЛОГИЯ  </a:t>
            </a:r>
            <a:r>
              <a:rPr lang="ru-RU" altLang="ru-RU" sz="1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–  ЭТО </a:t>
            </a:r>
            <a:r>
              <a:rPr lang="ru-RU" altLang="ru-RU" sz="1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НАУЧНО-ОБОСНОВАННЫЙ   АЛГОРИТМ ДОСТАТОЧНО ЖЕСТКО ФИКСИРУЮЩИЙ ПОСЛЕДОВАТЕЛЬНОСТЬ ДЕЙСТВИЙ И ОПЕРАЦИЙ,  ГАРАНТИРУЮЩИХ УСПЕШНОЕ ПОЛУЧЕНИЕ ЗАДАННОГО  (ПРОГНОЗИРУЕМОГО) РЕЗУЛЬТАТА  </a:t>
            </a:r>
            <a:endParaRPr lang="ru-RU" altLang="ru-RU" sz="1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74" name="Rectangle 26"/>
          <p:cNvSpPr>
            <a:spLocks noChangeArrowheads="1"/>
          </p:cNvSpPr>
          <p:nvPr/>
        </p:nvSpPr>
        <p:spPr bwMode="auto">
          <a:xfrm>
            <a:off x="4128226" y="4366904"/>
            <a:ext cx="1939776" cy="726276"/>
          </a:xfrm>
          <a:prstGeom prst="rect">
            <a:avLst/>
          </a:prstGeom>
          <a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ОТБОР </a:t>
            </a:r>
            <a:r>
              <a:rPr lang="ru-RU" altLang="ru-RU" sz="12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НЕОБХОДИМЫХ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СРЕДСТВ И МЕТОДОВ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12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РЕШЕНИЯ ЗАДАЧ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71403" y="3102436"/>
            <a:ext cx="1867867" cy="506737"/>
          </a:xfrm>
          <a:prstGeom prst="rect">
            <a:avLst/>
          </a:prstGeom>
          <a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88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19050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ПРОИЗВОДСТВЕННАЯ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ДЕЯТЕЛЬНОСТЬ  </a:t>
            </a:r>
            <a:endParaRPr lang="ru-RU" sz="1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ectangle 33"/>
          <p:cNvSpPr>
            <a:spLocks noChangeArrowheads="1"/>
          </p:cNvSpPr>
          <p:nvPr/>
        </p:nvSpPr>
        <p:spPr bwMode="auto">
          <a:xfrm>
            <a:off x="6012159" y="2075079"/>
            <a:ext cx="2880319" cy="519090"/>
          </a:xfrm>
          <a:prstGeom prst="rect">
            <a:avLst/>
          </a:prstGeom>
          <a:blipFill>
            <a:blip r:embed="rId1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9200"/>
                      </a14:imgEffect>
                      <a14:imgEffect>
                        <a14:saturation sat="0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ДОСТИЖЕНИЕ ПЛАНИРУЕМОГО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РЕЗУЛЬТАТА</a:t>
            </a:r>
            <a:r>
              <a:rPr lang="ru-RU" altLang="ru-RU" sz="1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altLang="ru-RU" sz="12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77" name="Line 12"/>
          <p:cNvSpPr>
            <a:spLocks noChangeShapeType="1"/>
          </p:cNvSpPr>
          <p:nvPr/>
        </p:nvSpPr>
        <p:spPr bwMode="auto">
          <a:xfrm flipV="1">
            <a:off x="2849017" y="2948974"/>
            <a:ext cx="1279210" cy="395206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8" name="Line 12"/>
          <p:cNvSpPr>
            <a:spLocks noChangeShapeType="1"/>
          </p:cNvSpPr>
          <p:nvPr/>
        </p:nvSpPr>
        <p:spPr bwMode="auto">
          <a:xfrm>
            <a:off x="5004049" y="3269027"/>
            <a:ext cx="0" cy="263767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80" name="Line 12"/>
          <p:cNvSpPr>
            <a:spLocks noChangeShapeType="1"/>
          </p:cNvSpPr>
          <p:nvPr/>
        </p:nvSpPr>
        <p:spPr bwMode="auto">
          <a:xfrm>
            <a:off x="3488622" y="4192258"/>
            <a:ext cx="621432" cy="174317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81" name="Line 8"/>
          <p:cNvSpPr>
            <a:spLocks noChangeShapeType="1"/>
          </p:cNvSpPr>
          <p:nvPr/>
        </p:nvSpPr>
        <p:spPr bwMode="auto">
          <a:xfrm flipV="1">
            <a:off x="1265621" y="2400643"/>
            <a:ext cx="276221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2" name="Рисунок 40" descr="http://images.myshared.ru/5/429235/slide_2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1" t="52632" r="4938" b="6895"/>
          <a:stretch>
            <a:fillRect/>
          </a:stretch>
        </p:blipFill>
        <p:spPr bwMode="auto">
          <a:xfrm>
            <a:off x="126342" y="369360"/>
            <a:ext cx="157385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8866" y="4731301"/>
            <a:ext cx="1456120" cy="27699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ОСНОВА ТЕХНИКИ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2843" y="6038303"/>
            <a:ext cx="1852830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ФАКТОРЫ ГОТОВНОСТИ К ОСОВЕНИЮ ТЕХНИКИ     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8305" y="5658429"/>
            <a:ext cx="1379160" cy="27699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ДЕТАЛИ ТЕХНИКИ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2843" y="5093180"/>
            <a:ext cx="1439458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ВЕДУЩЕЕ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ЗВЕНО ТЕХНИКИ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9" name="Прямая со стрелкой 8"/>
          <p:cNvCxnSpPr>
            <a:stCxn id="17411" idx="3"/>
            <a:endCxn id="78" idx="1"/>
          </p:cNvCxnSpPr>
          <p:nvPr/>
        </p:nvCxnSpPr>
        <p:spPr>
          <a:xfrm flipV="1">
            <a:off x="3483097" y="3911724"/>
            <a:ext cx="624370" cy="280533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endCxn id="3" idx="1"/>
          </p:cNvCxnSpPr>
          <p:nvPr/>
        </p:nvCxnSpPr>
        <p:spPr>
          <a:xfrm>
            <a:off x="935309" y="6269135"/>
            <a:ext cx="357534" cy="1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17411" idx="3"/>
            <a:endCxn id="10274" idx="1"/>
          </p:cNvCxnSpPr>
          <p:nvPr/>
        </p:nvCxnSpPr>
        <p:spPr>
          <a:xfrm>
            <a:off x="3483097" y="4192257"/>
            <a:ext cx="645129" cy="537785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84694" y="2128085"/>
            <a:ext cx="1060740" cy="523220"/>
          </a:xfrm>
          <a:prstGeom prst="rect">
            <a:avLst/>
          </a:prstGeom>
          <a:blipFill>
            <a:blip r:embed="rId1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190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ЦЕЛЬ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ПЕДАГОГА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77" name="Rectangle 16"/>
          <p:cNvSpPr>
            <a:spLocks noChangeArrowheads="1"/>
          </p:cNvSpPr>
          <p:nvPr/>
        </p:nvSpPr>
        <p:spPr bwMode="auto">
          <a:xfrm>
            <a:off x="4128227" y="2722929"/>
            <a:ext cx="1957948" cy="546098"/>
          </a:xfrm>
          <a:prstGeom prst="rect">
            <a:avLst/>
          </a:prstGeom>
          <a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72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ТЕХНОЛОГИЯ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(АЛГОРИТМ ДЕЙСТВИЙ) </a:t>
            </a:r>
            <a:endParaRPr lang="ru-RU" altLang="ru-RU" sz="1200" b="1" dirty="0" smtClean="0">
              <a:solidFill>
                <a:srgbClr val="CC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Rectangle 16"/>
          <p:cNvSpPr>
            <a:spLocks noChangeArrowheads="1"/>
          </p:cNvSpPr>
          <p:nvPr/>
        </p:nvSpPr>
        <p:spPr bwMode="auto">
          <a:xfrm>
            <a:off x="4107467" y="3549943"/>
            <a:ext cx="1955083" cy="723562"/>
          </a:xfrm>
          <a:prstGeom prst="rect">
            <a:avLst/>
          </a:prstGeom>
          <a:blipFill dpi="0" rotWithShape="1">
            <a:blip r:embed="rId16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400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ОПРЕДЕЛЕНИЕ ЗАДАЧ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ПОСЛЕДОВАТЕЛЬНОСТИ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ИХ РЕШЕНИ</a:t>
            </a:r>
            <a:r>
              <a:rPr lang="ru-RU" altLang="ru-RU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</a:t>
            </a:r>
            <a:endParaRPr lang="ru-RU" altLang="ru-RU" sz="14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Rectangle 16"/>
          <p:cNvSpPr>
            <a:spLocks noChangeArrowheads="1"/>
          </p:cNvSpPr>
          <p:nvPr/>
        </p:nvSpPr>
        <p:spPr bwMode="auto">
          <a:xfrm>
            <a:off x="4128227" y="5919642"/>
            <a:ext cx="1955934" cy="656335"/>
          </a:xfrm>
          <a:prstGeom prst="rect">
            <a:avLst/>
          </a:prstGeom>
          <a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ОПРЕДЕЛЕНИЕ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ПРОМЕЖУТОЧНЫХ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РЕЗУЛЬТАТОВ</a:t>
            </a:r>
            <a:endParaRPr lang="ru-RU" altLang="ru-RU" sz="12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930592" y="4508500"/>
            <a:ext cx="19367" cy="176063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16"/>
          <p:cNvSpPr>
            <a:spLocks noChangeArrowheads="1"/>
          </p:cNvSpPr>
          <p:nvPr/>
        </p:nvSpPr>
        <p:spPr bwMode="auto">
          <a:xfrm>
            <a:off x="4128226" y="5208731"/>
            <a:ext cx="1939776" cy="595312"/>
          </a:xfrm>
          <a:prstGeom prst="rect">
            <a:avLst/>
          </a:prstGeom>
          <a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ОПИСАНИЕ АЛГАРИТМА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(МЕТОДИКИ)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РЕШЕНИЯ ЗАДАЧ </a:t>
            </a:r>
            <a:endParaRPr lang="ru-RU" altLang="ru-RU" sz="1200" b="1" dirty="0" smtClean="0">
              <a:solidFill>
                <a:srgbClr val="CC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9" name="Прямая со стрелкой 58"/>
          <p:cNvCxnSpPr>
            <a:stCxn id="79" idx="3"/>
            <a:endCxn id="17419" idx="1"/>
          </p:cNvCxnSpPr>
          <p:nvPr/>
        </p:nvCxnSpPr>
        <p:spPr>
          <a:xfrm flipV="1">
            <a:off x="6084161" y="4420613"/>
            <a:ext cx="508404" cy="1827197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96" idx="3"/>
            <a:endCxn id="17419" idx="1"/>
          </p:cNvCxnSpPr>
          <p:nvPr/>
        </p:nvCxnSpPr>
        <p:spPr>
          <a:xfrm flipV="1">
            <a:off x="6068002" y="4420613"/>
            <a:ext cx="524563" cy="1085774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stCxn id="10274" idx="3"/>
            <a:endCxn id="17419" idx="1"/>
          </p:cNvCxnSpPr>
          <p:nvPr/>
        </p:nvCxnSpPr>
        <p:spPr>
          <a:xfrm flipV="1">
            <a:off x="6068002" y="4420613"/>
            <a:ext cx="524563" cy="309429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stCxn id="78" idx="3"/>
            <a:endCxn id="17419" idx="1"/>
          </p:cNvCxnSpPr>
          <p:nvPr/>
        </p:nvCxnSpPr>
        <p:spPr>
          <a:xfrm>
            <a:off x="6062550" y="3911724"/>
            <a:ext cx="530015" cy="508889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87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3111" y="396062"/>
            <a:ext cx="5176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СОВРЕМЕННЫЕ ОБРАЗОВАТЕЛЬНЫЕ ТЕХНОЛОГИИ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188" y="1060115"/>
            <a:ext cx="863129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C00000"/>
                </a:solidFill>
              </a:rPr>
              <a:t>                                  ТЕХНОЛОГИИ ЛИЧНОСТНО-ОРИЕНТИРОВАННОГО ОБРАЗОВАНИЯ </a:t>
            </a:r>
            <a:r>
              <a:rPr lang="ru-RU" sz="1400" b="1" dirty="0" smtClean="0">
                <a:solidFill>
                  <a:srgbClr val="002060"/>
                </a:solidFill>
              </a:rPr>
              <a:t>– ЭТО МЕТО- 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                              ДЫ И ПРИЕМЫ ОРИЕНТИРУЮЩИЕСЯ НА ОБЕСПЕЧЕНИЕ МАКСИМАЛЬНОГО РАЗВИТИЯ ПОЗНА-   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                             ВАТЕЛЬНЫХ И ТВОРЧЕСКИХ СПОСОБНОСТЕЙ УЧАЩИХСЯ, ВОСПИТАНИЯ ЛИЧНОСТНЫХ И 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                             СОЦИАЛЬНО-ЗНАЧИМЫХ ИХ КАЧЕСТВ, НА ОСНОВЕ УЧЕТА ИНДИВИДУАЛЬНЫХ ОСОБЕННОС-ТЕЙ РАЗВИТИЯ И ЖИЗНЕННОГО ОПЫТА </a:t>
            </a:r>
          </a:p>
          <a:p>
            <a:pPr>
              <a:spcBef>
                <a:spcPts val="600"/>
              </a:spcBef>
            </a:pPr>
            <a:r>
              <a:rPr lang="ru-RU" sz="1600" b="1" i="1" dirty="0" smtClean="0">
                <a:solidFill>
                  <a:srgbClr val="C00000"/>
                </a:solidFill>
              </a:rPr>
              <a:t>       ТЕХНОЛОГИЯ СИСТЕМНО-ДЕЯТЕЛЬНОСТНОГО ПОДХОДА  - </a:t>
            </a:r>
            <a:r>
              <a:rPr lang="ru-RU" sz="1400" b="1" dirty="0" smtClean="0">
                <a:solidFill>
                  <a:srgbClr val="002060"/>
                </a:solidFill>
              </a:rPr>
              <a:t>ЭТО МЕТОДЫ И ПРИЕМЫ ОРИЕНТИ-РУЮЩИЕСЯ НА АКТИВНОЕ ВКЛЮЧЕНИЕ УЧАЩИХСЯ В САМОСТОЯТЕЛЬНУЮ ПОЗНАВАТЕЛЬНУЮ И ПРЕДМЕТ-НУЮ ДЕЯТЕЛЬНОСТЬ, РАЗВИТИЕ ТВОРЧЕСТВА И МЫШЛЕНИЯ, ФОРМИРОВАНИЕ ПОТРЕБНОСТЕЙ В ОБРАЗО-ВАНИИ, ПОСТОЯННОМ ПРИОБРЕТЕНИИ НОВЫХ ЗНАНИЙ</a:t>
            </a:r>
          </a:p>
          <a:p>
            <a:pPr>
              <a:spcBef>
                <a:spcPts val="600"/>
              </a:spcBef>
            </a:pPr>
            <a:r>
              <a:rPr lang="ru-RU" sz="1400" dirty="0" smtClean="0"/>
              <a:t>       </a:t>
            </a:r>
            <a:r>
              <a:rPr lang="ru-RU" altLang="ru-RU" sz="1600" b="1" i="1" dirty="0" smtClean="0">
                <a:solidFill>
                  <a:srgbClr val="C00000"/>
                </a:solidFill>
                <a:cs typeface="Calibri" pitchFamily="34" charset="0"/>
              </a:rPr>
              <a:t>ПРОЕКТНАЯ </a:t>
            </a:r>
            <a:r>
              <a:rPr lang="ru-RU" altLang="ru-RU" sz="1600" b="1" i="1" dirty="0">
                <a:solidFill>
                  <a:srgbClr val="C00000"/>
                </a:solidFill>
                <a:cs typeface="Calibri" pitchFamily="34" charset="0"/>
              </a:rPr>
              <a:t>ДЕЯТЕЛЬНОСТЬ </a:t>
            </a:r>
            <a:r>
              <a:rPr lang="ru-RU" altLang="ru-RU" sz="1400" b="1" i="1" dirty="0">
                <a:solidFill>
                  <a:srgbClr val="002060"/>
                </a:solidFill>
                <a:cs typeface="Calibri" pitchFamily="34" charset="0"/>
              </a:rPr>
              <a:t>– </a:t>
            </a:r>
            <a:r>
              <a:rPr lang="ru-RU" altLang="ru-RU" sz="1400" b="1" dirty="0">
                <a:solidFill>
                  <a:srgbClr val="002060"/>
                </a:solidFill>
                <a:cs typeface="Calibri" pitchFamily="34" charset="0"/>
              </a:rPr>
              <a:t>ЭТО ОБРАЗОВАТЕЛЬНАЯ ТЕХНОЛОГИЯ, </a:t>
            </a:r>
            <a:r>
              <a:rPr lang="ru-RU" altLang="ru-RU" sz="1400" b="1" dirty="0" smtClean="0">
                <a:solidFill>
                  <a:srgbClr val="002060"/>
                </a:solidFill>
                <a:cs typeface="Calibri" pitchFamily="34" charset="0"/>
              </a:rPr>
              <a:t> ОБЕСПЕЧИВАЮЩАЯ ВОЗМОЖ-</a:t>
            </a:r>
          </a:p>
          <a:p>
            <a:pPr>
              <a:spcBef>
                <a:spcPct val="0"/>
              </a:spcBef>
            </a:pPr>
            <a:r>
              <a:rPr lang="ru-RU" altLang="ru-RU" sz="1400" b="1" dirty="0" smtClean="0">
                <a:solidFill>
                  <a:srgbClr val="002060"/>
                </a:solidFill>
                <a:cs typeface="Calibri" pitchFamily="34" charset="0"/>
              </a:rPr>
              <a:t>НОСТЬ </a:t>
            </a:r>
            <a:r>
              <a:rPr lang="ru-RU" altLang="ru-RU" sz="1400" b="1" dirty="0">
                <a:solidFill>
                  <a:srgbClr val="002060"/>
                </a:solidFill>
                <a:cs typeface="Calibri" pitchFamily="34" charset="0"/>
              </a:rPr>
              <a:t>УЧАЩИМСЯ РАЗВИВАТЬ </a:t>
            </a:r>
            <a:r>
              <a:rPr lang="ru-RU" altLang="ru-RU" sz="1400" b="1" dirty="0" smtClean="0">
                <a:solidFill>
                  <a:srgbClr val="002060"/>
                </a:solidFill>
                <a:cs typeface="Calibri" pitchFamily="34" charset="0"/>
              </a:rPr>
              <a:t>САМОСТОЯТЕЛЬНОСТЬ И АКТИВНОСТЬ</a:t>
            </a:r>
            <a:r>
              <a:rPr lang="ru-RU" altLang="ru-RU" sz="1400" b="1" dirty="0">
                <a:solidFill>
                  <a:srgbClr val="002060"/>
                </a:solidFill>
                <a:cs typeface="Calibri" pitchFamily="34" charset="0"/>
              </a:rPr>
              <a:t>, </a:t>
            </a:r>
            <a:r>
              <a:rPr lang="ru-RU" altLang="ru-RU" sz="1400" b="1" dirty="0" smtClean="0">
                <a:solidFill>
                  <a:srgbClr val="002060"/>
                </a:solidFill>
                <a:cs typeface="Calibri" pitchFamily="34" charset="0"/>
              </a:rPr>
              <a:t>ТВОРЧЕСТВО </a:t>
            </a:r>
            <a:r>
              <a:rPr lang="ru-RU" altLang="ru-RU" sz="1400" b="1" dirty="0">
                <a:solidFill>
                  <a:srgbClr val="002060"/>
                </a:solidFill>
                <a:cs typeface="Calibri" pitchFamily="34" charset="0"/>
              </a:rPr>
              <a:t>И МЫШЛЕНИЕ ЗА </a:t>
            </a:r>
            <a:r>
              <a:rPr lang="ru-RU" altLang="ru-RU" sz="1400" b="1" dirty="0" smtClean="0">
                <a:solidFill>
                  <a:srgbClr val="002060"/>
                </a:solidFill>
                <a:cs typeface="Calibri" pitchFamily="34" charset="0"/>
              </a:rPr>
              <a:t>СЧЕТ</a:t>
            </a:r>
          </a:p>
          <a:p>
            <a:pPr>
              <a:spcBef>
                <a:spcPct val="0"/>
              </a:spcBef>
            </a:pPr>
            <a:r>
              <a:rPr lang="ru-RU" altLang="ru-RU" sz="1400" b="1" dirty="0" smtClean="0">
                <a:solidFill>
                  <a:srgbClr val="002060"/>
                </a:solidFill>
                <a:cs typeface="Calibri" pitchFamily="34" charset="0"/>
              </a:rPr>
              <a:t>ОРГАНИЗОВАННОЙ ПРЕДМЕТНО-СМЫСЛОВОЙ ДЕЯТЕЛЬНОСТИ, СВЯЗАННОЙ С РАЗРАБОТКОЙ УЧЕБНЫХ ПРОЕКТОВ, ОРИЕНТИРОВАННЫХ НА РАЗРЕШЕНИЕ КАКОЙ-ЛИБО ЗНАЧИМОЙ ПРОБЛЕМЫ ИЛИ НА ДОСТИЖЕ-НИЕ КОНКРЕТНОГО РЕЗУЛЬТАТА</a:t>
            </a:r>
            <a:r>
              <a:rPr lang="ru-RU" altLang="ru-RU" sz="1400" b="1" dirty="0">
                <a:solidFill>
                  <a:srgbClr val="002060"/>
                </a:solidFill>
                <a:cs typeface="Calibri" pitchFamily="34" charset="0"/>
              </a:rPr>
              <a:t>. </a:t>
            </a:r>
            <a:r>
              <a:rPr lang="ru-RU" altLang="ru-RU" sz="1400" b="1" i="1" dirty="0">
                <a:solidFill>
                  <a:srgbClr val="C00000"/>
                </a:solidFill>
                <a:cs typeface="Calibri" pitchFamily="34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ru-RU" sz="1600" b="1" i="1" dirty="0" smtClean="0">
                <a:solidFill>
                  <a:srgbClr val="C00000"/>
                </a:solidFill>
              </a:rPr>
              <a:t>     ИНФОРМАЦИОННО-КОММУНИКАТИВНЫЕ ТЕХНОЛОГИИ – </a:t>
            </a:r>
            <a:r>
              <a:rPr lang="ru-RU" sz="1400" b="1" dirty="0" smtClean="0">
                <a:solidFill>
                  <a:srgbClr val="002060"/>
                </a:solidFill>
              </a:rPr>
              <a:t>ЭТО МЕТОДЫ И ПРИЕМЫ СБОРА, ПЕРЕ-ДАЧИ И ХРАНЕНИЯ ИНФОРМАЦИИ, ОБЩЕНИЯ И СОТРУДНИЧЕСТВА В ДИСТАНЦИОНОМ РЕЖИМЕ  С ПОМОЩЬЮ КОМПЬЮТЕРНЫХ  УСТРОЙСТВ И ПРОГРАММНЫХ  ПРОДУКТОВ. </a:t>
            </a:r>
          </a:p>
          <a:p>
            <a:pPr>
              <a:spcBef>
                <a:spcPts val="600"/>
              </a:spcBef>
            </a:pPr>
            <a:r>
              <a:rPr lang="ru-RU" sz="1400" b="1" i="1" dirty="0">
                <a:solidFill>
                  <a:srgbClr val="002060"/>
                </a:solidFill>
              </a:rPr>
              <a:t> </a:t>
            </a:r>
            <a:r>
              <a:rPr lang="ru-RU" sz="1400" b="1" i="1" dirty="0" smtClean="0">
                <a:solidFill>
                  <a:srgbClr val="002060"/>
                </a:solidFill>
              </a:rPr>
              <a:t>   </a:t>
            </a:r>
            <a:r>
              <a:rPr lang="ru-RU" sz="1600" b="1" i="1" dirty="0" smtClean="0">
                <a:solidFill>
                  <a:srgbClr val="C00000"/>
                </a:solidFill>
              </a:rPr>
              <a:t>    ТЕХНОЛОГИЯ СОТРУДНИЧЕСТВА </a:t>
            </a:r>
            <a:r>
              <a:rPr lang="ru-RU" sz="1400" b="1" dirty="0" smtClean="0">
                <a:solidFill>
                  <a:srgbClr val="002060"/>
                </a:solidFill>
              </a:rPr>
              <a:t>– ЭТО МЕТОДЫ И ПРИЕМЫ ОРИЕНТИРОВАННЫЕ НА СОЗДАНИЕ УСЛОВИЙ  ДЛЯ АКТИВНОЙ СОВМЕСТНОЙ ДЕЯТЕЛЬНОСТИ УЧАЩИХСЯ, ИХ ВЗАИМОДЕЙСТВИЯ  В  РАЗНЫХ УЧЕБНЫХ СИТУАЦИЯХ, РЕШЕНИЯ ОБЩИХ ЦЕЛЕВЫХ ЗАДАЧ, ПОЛУЧЕНИЯ ПРОДУКТА КОЛЛЕКТИВНОГО ТРУДА. 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http://900igr.net/up/datas/166236/00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2" t="41026" r="43718" b="28033"/>
          <a:stretch/>
        </p:blipFill>
        <p:spPr bwMode="auto">
          <a:xfrm>
            <a:off x="179512" y="330973"/>
            <a:ext cx="1224136" cy="14401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0065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274059" y="2492896"/>
            <a:ext cx="6995120" cy="14398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Bef>
                <a:spcPct val="0"/>
              </a:spcBef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СПАСИБО ЗА ВНИМАНИЕ</a:t>
            </a:r>
            <a:endParaRPr lang="ru-RU" altLang="ru-RU" sz="1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5021047" y="4581128"/>
            <a:ext cx="3583401" cy="823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ts val="1900"/>
              </a:lnSpc>
            </a:pPr>
            <a:r>
              <a:rPr lang="ru-RU" altLang="ru-RU" sz="1600" b="1" dirty="0">
                <a:solidFill>
                  <a:srgbClr val="C00000"/>
                </a:solidFill>
              </a:rPr>
              <a:t>МАТВЕЕВ Анатолий Петрович, профессор</a:t>
            </a:r>
          </a:p>
          <a:p>
            <a:pPr algn="r">
              <a:lnSpc>
                <a:spcPts val="1900"/>
              </a:lnSpc>
            </a:pPr>
            <a:r>
              <a:rPr lang="ru-RU" altLang="ru-RU" sz="1600" b="1" dirty="0">
                <a:solidFill>
                  <a:srgbClr val="C00000"/>
                </a:solidFill>
              </a:rPr>
              <a:t>доктор педагогических наук</a:t>
            </a:r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4419600" y="6019800"/>
            <a:ext cx="7040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000" b="1" dirty="0" smtClean="0">
                <a:solidFill>
                  <a:schemeClr val="accent2"/>
                </a:solidFill>
                <a:latin typeface="+mj-lt"/>
              </a:rPr>
              <a:t>2018</a:t>
            </a:r>
            <a:endParaRPr lang="ru-RU" altLang="ru-RU" sz="20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3336" y="380536"/>
            <a:ext cx="63033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МОСКОВСКИЙ ГОРОДСКОЙ ПЕДАГОГИЧЕСКИЙ УНИВЕРСИТЕТ </a:t>
            </a:r>
          </a:p>
          <a:p>
            <a:pPr algn="ctr">
              <a:spcBef>
                <a:spcPts val="600"/>
              </a:spcBef>
            </a:pPr>
            <a:r>
              <a:rPr lang="ru-RU" sz="1600" b="1" dirty="0" smtClean="0">
                <a:solidFill>
                  <a:srgbClr val="C00000"/>
                </a:solidFill>
              </a:rPr>
              <a:t>ИНСТИТУТ ЕСТЕСТВОЗНАНИЯ И СПОРТИВНЫХ ТЕХНОЛОГИЙ</a:t>
            </a:r>
          </a:p>
          <a:p>
            <a:pPr algn="ctr">
              <a:spcBef>
                <a:spcPts val="600"/>
              </a:spcBef>
            </a:pPr>
            <a:r>
              <a:rPr lang="ru-RU" sz="1400" b="1" dirty="0" smtClean="0">
                <a:solidFill>
                  <a:srgbClr val="C00000"/>
                </a:solidFill>
              </a:rPr>
              <a:t>КАФЕДРА ТЕОРИИ И МЕТОДИКИ СПОРТИВНЫХ </a:t>
            </a:r>
            <a:r>
              <a:rPr lang="ru-RU" sz="1400" b="1" dirty="0" smtClean="0">
                <a:solidFill>
                  <a:srgbClr val="C00000"/>
                </a:solidFill>
              </a:rPr>
              <a:t>ДИСЦИПЛИН  </a:t>
            </a:r>
            <a:r>
              <a:rPr lang="ru-RU" sz="1400" dirty="0" smtClean="0"/>
              <a:t>  </a:t>
            </a:r>
            <a:endParaRPr lang="ru-RU" sz="1400" dirty="0"/>
          </a:p>
        </p:txBody>
      </p:sp>
      <p:pic>
        <p:nvPicPr>
          <p:cNvPr id="6" name="Рисунок 5" descr="ÐÐ½ÑÑÐ¸ÑÑÑ ÐµÑÑÐµÑÑÐ²Ð¾Ð·Ð½Ð°Ð½Ð¸Ñ Ð¸Â ÑÐ¿Ð¾ÑÑÐ¸Ð²Ð½ÑÑ ÑÐµÑÐ½Ð¾Ð»Ð¾Ð³Ð¸Ð¹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" t="7409" r="8333" b="5185"/>
          <a:stretch/>
        </p:blipFill>
        <p:spPr bwMode="auto">
          <a:xfrm>
            <a:off x="268335" y="364137"/>
            <a:ext cx="1783385" cy="15526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9660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41838" y="514926"/>
            <a:ext cx="4017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 ЧТО ОРИЕНТИРОВАТЬСЯ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УЧИТЕЛЮ ФИЗИЧЕСКОЙ КУЛЬТУРЫ???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2304528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                ЕСЛИ ХОЧЕШЬ НАКОРМИТЬ ЧЕЛОВЕКА – ДАЙ ЕМУ РЫБУ!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     ЕСЛИ ХОЧЕШЬ, ЧТОБЫ ЧЕЛОВЕК НЕ ГОЛОДАЛ – ДАЙ ЕМУ УДОЧКУ</a:t>
            </a:r>
          </a:p>
          <a:p>
            <a:pPr algn="just"/>
            <a:r>
              <a:rPr lang="ru-RU" sz="1600" b="1" i="1" dirty="0" smtClean="0">
                <a:solidFill>
                  <a:srgbClr val="FF0000"/>
                </a:solidFill>
              </a:rPr>
              <a:t>    И НАУЧИ ЛОВИТЬ РЫБУ!!!  </a:t>
            </a:r>
          </a:p>
          <a:p>
            <a:pPr algn="r"/>
            <a:r>
              <a:rPr lang="ru-RU" sz="1600" b="1" i="1" dirty="0" smtClean="0">
                <a:solidFill>
                  <a:srgbClr val="7030A0"/>
                </a:solidFill>
              </a:rPr>
              <a:t>(Древняя мудрость) </a:t>
            </a:r>
            <a:endParaRPr lang="ru-RU" sz="1600" b="1" i="1" dirty="0">
              <a:solidFill>
                <a:srgbClr val="7030A0"/>
              </a:solidFill>
            </a:endParaRPr>
          </a:p>
        </p:txBody>
      </p:sp>
      <p:pic>
        <p:nvPicPr>
          <p:cNvPr id="7" name="Рисунок 6" descr="http://mypresentation.ru/documents/ca51e5a711c3b5aba68af66edc7b54d0/img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8" t="17665" r="45727" b="25670"/>
          <a:stretch/>
        </p:blipFill>
        <p:spPr bwMode="auto">
          <a:xfrm>
            <a:off x="395536" y="444625"/>
            <a:ext cx="1440161" cy="14332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280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776" y="297295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 </a:t>
            </a:r>
            <a:r>
              <a:rPr lang="ru-RU" altLang="ru-RU" sz="1600" b="1" dirty="0">
                <a:solidFill>
                  <a:srgbClr val="C00000"/>
                </a:solidFill>
              </a:rPr>
              <a:t>ФЕДЕРАЛЬНЫЙ ГОСУДАРСТВЕННЫЙ ОБРАЗОВАТЕЛЬНЫЙ </a:t>
            </a:r>
            <a:r>
              <a:rPr lang="ru-RU" altLang="ru-RU" sz="1600" b="1" dirty="0" smtClean="0">
                <a:solidFill>
                  <a:srgbClr val="C00000"/>
                </a:solidFill>
              </a:rPr>
              <a:t>СТАНДАРТ</a:t>
            </a:r>
            <a:r>
              <a:rPr lang="ru-RU" sz="1600" b="1" dirty="0" smtClean="0">
                <a:solidFill>
                  <a:srgbClr val="C00000"/>
                </a:solidFill>
              </a:rPr>
              <a:t>     </a:t>
            </a:r>
            <a:endParaRPr lang="ru-RU" sz="1600" dirty="0"/>
          </a:p>
        </p:txBody>
      </p:sp>
      <p:pic>
        <p:nvPicPr>
          <p:cNvPr id="5" name="Picture 2" descr="МИНИСТЕРСТВО ОБРАЗОВАНИЯ И НАУКИ р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18" y="332410"/>
            <a:ext cx="1440160" cy="109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6508" y="980728"/>
            <a:ext cx="8303964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600" b="1" dirty="0" smtClean="0">
                <a:solidFill>
                  <a:srgbClr val="C00000"/>
                </a:solidFill>
              </a:rPr>
              <a:t>                                    </a:t>
            </a:r>
            <a:r>
              <a:rPr lang="ru-RU" sz="1600" b="1" i="1" dirty="0" smtClean="0">
                <a:solidFill>
                  <a:srgbClr val="C00000"/>
                </a:solidFill>
              </a:rPr>
              <a:t> РОССИЙСКАЯ </a:t>
            </a:r>
            <a:r>
              <a:rPr lang="ru-RU" sz="1600" b="1" i="1" dirty="0">
                <a:solidFill>
                  <a:srgbClr val="C00000"/>
                </a:solidFill>
              </a:rPr>
              <a:t>ФЕДЕРАЦИЯ  </a:t>
            </a:r>
            <a:r>
              <a:rPr lang="ru-RU" sz="1400" b="1" dirty="0">
                <a:solidFill>
                  <a:srgbClr val="002060"/>
                </a:solidFill>
              </a:rPr>
              <a:t>УСТАНАВЛИВАЕТ ФЕДЕРАЛЬНЫЕ </a:t>
            </a:r>
            <a:r>
              <a:rPr lang="ru-RU" sz="1400" b="1" dirty="0" smtClean="0">
                <a:solidFill>
                  <a:srgbClr val="002060"/>
                </a:solidFill>
              </a:rPr>
              <a:t>ГОСУДАРСТВЕН-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                                   НЫЕ </a:t>
            </a:r>
            <a:r>
              <a:rPr lang="ru-RU" sz="1400" b="1" dirty="0">
                <a:solidFill>
                  <a:srgbClr val="002060"/>
                </a:solidFill>
              </a:rPr>
              <a:t>ОБРАЗОВАТЕЛЬНЫЕ СТАНДАРТЫ, ПОДДЕРЖИВАЕТ </a:t>
            </a:r>
            <a:r>
              <a:rPr lang="ru-RU" sz="1400" b="1" dirty="0" smtClean="0">
                <a:solidFill>
                  <a:srgbClr val="002060"/>
                </a:solidFill>
              </a:rPr>
              <a:t>РАЗЛИЧНЫЕ ФОРМЫ     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                                  ОБРАЗОВАНИЯ </a:t>
            </a:r>
            <a:r>
              <a:rPr lang="ru-RU" sz="1400" b="1" dirty="0">
                <a:solidFill>
                  <a:srgbClr val="002060"/>
                </a:solidFill>
              </a:rPr>
              <a:t>И САМООБРАЗОВАНИЯ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1600" b="1" i="1" dirty="0" smtClean="0">
                <a:solidFill>
                  <a:srgbClr val="7030A0"/>
                </a:solidFill>
              </a:rPr>
              <a:t>                                                                                       ( Конституция РФ, глава 2,  статья 43, п.5).</a:t>
            </a:r>
            <a:endParaRPr lang="ru-RU" sz="1600" dirty="0" smtClean="0">
              <a:solidFill>
                <a:srgbClr val="7030A0"/>
              </a:solidFill>
            </a:endParaRPr>
          </a:p>
          <a:p>
            <a:r>
              <a:rPr lang="ru-RU" altLang="ru-RU" sz="1600" b="1" i="1" dirty="0" smtClean="0">
                <a:solidFill>
                  <a:srgbClr val="C00000"/>
                </a:solidFill>
              </a:rPr>
              <a:t>             </a:t>
            </a:r>
            <a:r>
              <a:rPr lang="ru-RU" altLang="ru-RU" sz="1600" b="1" i="1" dirty="0" smtClean="0">
                <a:solidFill>
                  <a:srgbClr val="C00000"/>
                </a:solidFill>
              </a:rPr>
              <a:t>ФЕДЕРАЛЬНЫЙ ГОСУДАРСТВЕННЫЙ ОБРАЗОВАТЕЛЬНЫЙ СТАНДАРТ </a:t>
            </a:r>
            <a:r>
              <a:rPr lang="ru-RU" altLang="ru-RU" sz="1600" b="1" dirty="0" smtClean="0">
                <a:solidFill>
                  <a:srgbClr val="002060"/>
                </a:solidFill>
              </a:rPr>
              <a:t>- </a:t>
            </a:r>
            <a:r>
              <a:rPr lang="ru-RU" altLang="ru-RU" sz="1600" b="1" i="1" dirty="0" smtClean="0">
                <a:solidFill>
                  <a:srgbClr val="002060"/>
                </a:solidFill>
              </a:rPr>
              <a:t> </a:t>
            </a:r>
            <a:r>
              <a:rPr lang="ru-RU" altLang="ru-RU" sz="1400" b="1" dirty="0" smtClean="0">
                <a:solidFill>
                  <a:srgbClr val="002060"/>
                </a:solidFill>
              </a:rPr>
              <a:t>НОРМАТИВНО-ПРАВОВОЙ ДОКУМЕНТ, ЗАКРЕПЛЯЮЩИЙ СОСТАВ И СОДЕРЖАНИЕ ГОСУДАРСТВЕННЫХ </a:t>
            </a:r>
            <a:r>
              <a:rPr lang="ru-RU" altLang="ru-RU" sz="1400" b="1" dirty="0" smtClean="0">
                <a:solidFill>
                  <a:srgbClr val="002060"/>
                </a:solidFill>
              </a:rPr>
              <a:t>ТРЕБОВАНИЙ</a:t>
            </a:r>
            <a:r>
              <a:rPr lang="ru-RU" altLang="ru-RU" sz="1400" b="1" dirty="0" smtClean="0">
                <a:solidFill>
                  <a:srgbClr val="002060"/>
                </a:solidFill>
              </a:rPr>
              <a:t>, ОБЯЗАТЕЛЬНЫХ К ВЫПОЛНЕНИЮ ПРИ РАЗРАБОТКЕ И РЕАЛИЗАЦИИ ОСНОВНОЙ ОБРАЗОВАТЕЛЬНОЙ ПРОГРАММЫ </a:t>
            </a:r>
          </a:p>
          <a:p>
            <a:r>
              <a:rPr lang="ru-RU" altLang="ru-RU" sz="1600" b="1" dirty="0" smtClean="0">
                <a:solidFill>
                  <a:srgbClr val="7030A0"/>
                </a:solidFill>
              </a:rPr>
              <a:t>                                                 (</a:t>
            </a:r>
            <a:r>
              <a:rPr lang="ru-RU" altLang="ru-RU" sz="1600" b="1" i="1" dirty="0" smtClean="0">
                <a:solidFill>
                  <a:srgbClr val="7030A0"/>
                </a:solidFill>
              </a:rPr>
              <a:t>Ф</a:t>
            </a:r>
            <a:r>
              <a:rPr lang="ru-RU" sz="1600" b="1" i="1" dirty="0" smtClean="0">
                <a:solidFill>
                  <a:srgbClr val="7030A0"/>
                </a:solidFill>
              </a:rPr>
              <a:t>едеральный закон от 29.12.2012 n 273-фз (ред. от 03.08.2018) </a:t>
            </a:r>
            <a:endParaRPr lang="ru-RU" sz="1600" b="1" i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9792" y="35730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3485148"/>
            <a:ext cx="7488832" cy="9144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ФЕДЕРАЛЬНЫЙ ГОСУДАРСТВЕННЫЙ ОБРАЗОВАТЕЛЬНЫЙ СТАНДАРТ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НЕ ОПРЕДЕЛЯЕТ СОДЕРЖАНИЕ ОБРАЗОВАНИЯ И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НЕ </a:t>
            </a:r>
            <a:r>
              <a:rPr lang="ru-RU" sz="1600" b="1" dirty="0" smtClean="0">
                <a:solidFill>
                  <a:srgbClr val="C00000"/>
                </a:solidFill>
              </a:rPr>
              <a:t>УСТАНАВЛИВАЕТ </a:t>
            </a:r>
            <a:r>
              <a:rPr lang="ru-RU" sz="1600" b="1" dirty="0" smtClean="0">
                <a:solidFill>
                  <a:srgbClr val="C00000"/>
                </a:solidFill>
              </a:rPr>
              <a:t>КРИТЕРИИ К КАЧЕСТВУ ОБРАЗОВАНИЮ   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4074" y="4725144"/>
            <a:ext cx="7488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         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8510" y="4581128"/>
            <a:ext cx="8496944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</a:rPr>
              <a:t>       </a:t>
            </a:r>
            <a:r>
              <a:rPr lang="ru-RU" sz="1400" b="1" i="1" u="sng" dirty="0">
                <a:solidFill>
                  <a:srgbClr val="C00000"/>
                </a:solidFill>
              </a:rPr>
              <a:t>ФГОС ЯВЛЯЕТСЯ ОСНОВОЙ ДЛЯ:</a:t>
            </a:r>
          </a:p>
          <a:p>
            <a:pPr algn="just">
              <a:spcBef>
                <a:spcPts val="600"/>
              </a:spcBef>
            </a:pPr>
            <a:r>
              <a:rPr lang="ru-RU" sz="1400" b="1" dirty="0" smtClean="0">
                <a:solidFill>
                  <a:srgbClr val="002060"/>
                </a:solidFill>
              </a:rPr>
              <a:t>    - </a:t>
            </a:r>
            <a:r>
              <a:rPr lang="ru-RU" sz="1400" b="1" i="1" dirty="0">
                <a:solidFill>
                  <a:srgbClr val="002060"/>
                </a:solidFill>
              </a:rPr>
              <a:t>РАЗРАБОТКИ</a:t>
            </a:r>
            <a:r>
              <a:rPr lang="ru-RU" sz="1400" b="1" dirty="0">
                <a:solidFill>
                  <a:srgbClr val="002060"/>
                </a:solidFill>
              </a:rPr>
              <a:t>  ОСНОВНЫХ ОБРАЗОВАТЕЛЬНЫХ ПРОГРАММ; 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002060"/>
                </a:solidFill>
              </a:rPr>
              <a:t>   - </a:t>
            </a:r>
            <a:r>
              <a:rPr lang="ru-RU" sz="1400" b="1" i="1" dirty="0">
                <a:solidFill>
                  <a:srgbClr val="002060"/>
                </a:solidFill>
              </a:rPr>
              <a:t>РАЗРАБОТКИ</a:t>
            </a:r>
            <a:r>
              <a:rPr lang="ru-RU" sz="1400" b="1" dirty="0">
                <a:solidFill>
                  <a:srgbClr val="002060"/>
                </a:solidFill>
              </a:rPr>
              <a:t>  </a:t>
            </a:r>
            <a:r>
              <a:rPr lang="ru-RU" sz="1400" b="1" dirty="0" smtClean="0">
                <a:solidFill>
                  <a:srgbClr val="002060"/>
                </a:solidFill>
              </a:rPr>
              <a:t>ПРИМЕРНЫХ  ОСНОВНЫХ </a:t>
            </a:r>
            <a:r>
              <a:rPr lang="ru-RU" sz="1400" b="1" dirty="0">
                <a:solidFill>
                  <a:srgbClr val="002060"/>
                </a:solidFill>
              </a:rPr>
              <a:t>ОБРАЗОВАТЕЛЬНЫХ ПРОГРАММ; </a:t>
            </a:r>
          </a:p>
          <a:p>
            <a:pPr lvl="0">
              <a:spcBef>
                <a:spcPts val="600"/>
              </a:spcBef>
            </a:pPr>
            <a:r>
              <a:rPr lang="ru-RU" sz="1400" b="1" i="1" dirty="0" smtClean="0">
                <a:solidFill>
                  <a:srgbClr val="002060"/>
                </a:solidFill>
              </a:rPr>
              <a:t>   - РАЗРАБОТКИ </a:t>
            </a:r>
            <a:r>
              <a:rPr lang="ru-RU" sz="1400" b="1" dirty="0">
                <a:solidFill>
                  <a:srgbClr val="002060"/>
                </a:solidFill>
              </a:rPr>
              <a:t>ПРОГРАММ УЧЕБНЫХ ПРЕДМЕТОВ, КУРСОВ, КОНТРОЛЬНО-ИЗМЕРИТЕЛЬНЫХ МАТЕРИАЛОВ</a:t>
            </a:r>
            <a:r>
              <a:rPr lang="ru-RU" sz="1400" b="1" i="1" dirty="0">
                <a:solidFill>
                  <a:srgbClr val="002060"/>
                </a:solidFill>
              </a:rPr>
              <a:t>;</a:t>
            </a:r>
          </a:p>
          <a:p>
            <a:pPr lvl="0">
              <a:spcBef>
                <a:spcPts val="600"/>
              </a:spcBef>
            </a:pPr>
            <a:r>
              <a:rPr lang="ru-RU" sz="1400" b="1" dirty="0" smtClean="0">
                <a:solidFill>
                  <a:srgbClr val="002060"/>
                </a:solidFill>
              </a:rPr>
              <a:t>     </a:t>
            </a:r>
            <a:r>
              <a:rPr lang="ru-RU" sz="1400" b="1" i="1" dirty="0" smtClean="0">
                <a:solidFill>
                  <a:srgbClr val="002060"/>
                </a:solidFill>
              </a:rPr>
              <a:t>- ОТБОРА </a:t>
            </a:r>
            <a:r>
              <a:rPr lang="ru-RU" sz="1400" b="1" dirty="0">
                <a:solidFill>
                  <a:srgbClr val="002060"/>
                </a:solidFill>
              </a:rPr>
              <a:t>УЧЕБНОЙ </a:t>
            </a:r>
            <a:r>
              <a:rPr lang="ru-RU" sz="1400" b="1" dirty="0" smtClean="0">
                <a:solidFill>
                  <a:srgbClr val="002060"/>
                </a:solidFill>
              </a:rPr>
              <a:t>ЛИТЕРАТУРЫ;</a:t>
            </a:r>
            <a:endParaRPr lang="ru-RU" sz="1400" b="1" dirty="0">
              <a:solidFill>
                <a:srgbClr val="002060"/>
              </a:solidFill>
            </a:endParaRPr>
          </a:p>
          <a:p>
            <a:pPr lvl="0">
              <a:spcBef>
                <a:spcPts val="600"/>
              </a:spcBef>
            </a:pPr>
            <a:r>
              <a:rPr lang="ru-RU" sz="1400" b="1" dirty="0">
                <a:solidFill>
                  <a:srgbClr val="002060"/>
                </a:solidFill>
              </a:rPr>
              <a:t>    - </a:t>
            </a:r>
            <a:r>
              <a:rPr lang="ru-RU" sz="1400" b="1" i="1" dirty="0">
                <a:solidFill>
                  <a:srgbClr val="002060"/>
                </a:solidFill>
              </a:rPr>
              <a:t>ОРГАНИЗАЦИИ</a:t>
            </a:r>
            <a:r>
              <a:rPr lang="ru-RU" sz="1400" b="1" dirty="0">
                <a:solidFill>
                  <a:srgbClr val="002060"/>
                </a:solidFill>
              </a:rPr>
              <a:t> ОБРАЗОВАТЕЛЬНОГО ПРОЦЕССА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48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007" name="Group 9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74734059"/>
              </p:ext>
            </p:extLst>
          </p:nvPr>
        </p:nvGraphicFramePr>
        <p:xfrm>
          <a:off x="452702" y="2564904"/>
          <a:ext cx="8208912" cy="323722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368044"/>
                <a:gridCol w="3840868"/>
              </a:tblGrid>
              <a:tr h="5662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СТАНДАРТЫ ОБРАЗОВАНИЯ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ЦЕЛЕВЫЕ ЗАДАЧИ РАЗРАБОТКИ СТАНДАРТОВ  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52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ВГОС.  </a:t>
                      </a: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ВРЕМЕННЫЙ ГОСУДАРСТВЕННЫЙ СТАНДАРТ СОДЕРЖАНИЯ ОБРАЗОВАНИЯ (1997)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АПРОБАЦИЯ КОНЦЕПЦИИ ОСНОВ СОДЕР-ЖАНИЯ ОБЩЕГО СРЕДНЕГО ОБРАЗОВАНИЯ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2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</a:t>
                      </a: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ГССО.</a:t>
                      </a: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ГОСУДАРСТВЕНЫЙ СТАНДАРТ СОДЕРЖАНИЯ ОБРАЗОВАНИЯ (2004)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АПРОБАЦИЯ КОНЦЕПЦИИ ОСНОВ СОДЕР-ЖАНИЯ ПРОФИЛЬНОГО ОБУЧЕНИЯ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</a:t>
                      </a: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ФГОС. </a:t>
                      </a: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ФЕДЕРАЛЬНЫЙ  ГОСУДАРСТВЕННЫЙ ОБРАЗОВАТЕЛЬНЫЙ СТАНДАРТ (</a:t>
                      </a: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2010/2011</a:t>
                      </a: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</a:t>
                      </a: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АПРОБАЦИЯ КОНЦЕПТУАЛЬНЫХ ОСНОВ ТРЕБОВАНИЙ К ОБЩЕМУ СРЕДНЕМУ ОБРАЗО-ВАНИЮ (БАЗОВЫЙ И ПРОФИЛЬНЫЙ УРОВЕНЬ)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3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КОНЦЕПЦИЯ</a:t>
                      </a:r>
                      <a:r>
                        <a:rPr lang="ru-RU" sz="1600" b="1" i="1" kern="1200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ПРЕПОДАВАНИЯ УЧЕБНОГО ПРЕДМЕТА «ФИЗИЧЕСКАЯ КУЛЬТУРА» (проект)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АПРОБАЦИЯ НОВЫХ НАУЧНЫХ ПОДХОДОВ, ПЕДАГОГИЧЕСКИХ МЕТОДИК И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ОБРАЗОВА-ТЕЛЬНЫХ ТЕХНОЛОГИЙ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 descr="http://school1415.edusite.ru/images/ministerstvo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23529" y="332656"/>
            <a:ext cx="1368152" cy="11915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691681" y="1268760"/>
            <a:ext cx="7128791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C00000"/>
                </a:solidFill>
              </a:rPr>
              <a:t>       СОДЕРЖАНИЕ </a:t>
            </a:r>
            <a:r>
              <a:rPr lang="ru-RU" sz="1600" b="1" i="1" dirty="0">
                <a:solidFill>
                  <a:srgbClr val="C00000"/>
                </a:solidFill>
              </a:rPr>
              <a:t>ОБРАЗОВАНИЯ </a:t>
            </a:r>
            <a:r>
              <a:rPr lang="ru-RU" sz="1600" b="1" i="1" dirty="0" smtClean="0">
                <a:solidFill>
                  <a:srgbClr val="C00000"/>
                </a:solidFill>
              </a:rPr>
              <a:t>- </a:t>
            </a:r>
            <a:r>
              <a:rPr lang="ru-RU" sz="1400" b="1" dirty="0">
                <a:solidFill>
                  <a:srgbClr val="002060"/>
                </a:solidFill>
              </a:rPr>
              <a:t>ОБЕСПЕЧИВАЕТСЯ </a:t>
            </a:r>
            <a:r>
              <a:rPr lang="ru-RU" sz="1400" b="1" dirty="0" smtClean="0">
                <a:solidFill>
                  <a:srgbClr val="002060"/>
                </a:solidFill>
              </a:rPr>
              <a:t>ОБРАЗОВАТЕЛЬНЫМИ </a:t>
            </a:r>
            <a:r>
              <a:rPr lang="ru-RU" sz="1400" b="1" dirty="0">
                <a:solidFill>
                  <a:srgbClr val="002060"/>
                </a:solidFill>
              </a:rPr>
              <a:t>ПРОГРАММАМИ</a:t>
            </a:r>
          </a:p>
          <a:p>
            <a:pPr>
              <a:spcBef>
                <a:spcPts val="600"/>
              </a:spcBef>
            </a:pPr>
            <a:r>
              <a:rPr lang="ru-RU" sz="1600" b="1" dirty="0">
                <a:solidFill>
                  <a:srgbClr val="C00000"/>
                </a:solidFill>
              </a:rPr>
              <a:t>     </a:t>
            </a:r>
            <a:r>
              <a:rPr lang="ru-RU" sz="1600" b="1" dirty="0" smtClean="0">
                <a:solidFill>
                  <a:srgbClr val="C00000"/>
                </a:solidFill>
              </a:rPr>
              <a:t>  </a:t>
            </a:r>
            <a:r>
              <a:rPr lang="ru-RU" sz="1600" b="1" i="1" dirty="0">
                <a:solidFill>
                  <a:srgbClr val="C00000"/>
                </a:solidFill>
              </a:rPr>
              <a:t>КАЧЕСТВО ОБРАЗОВАНИЯ </a:t>
            </a:r>
            <a:r>
              <a:rPr lang="ru-RU" sz="1600" b="1" i="1" dirty="0" smtClean="0">
                <a:solidFill>
                  <a:srgbClr val="C00000"/>
                </a:solidFill>
              </a:rPr>
              <a:t>- </a:t>
            </a:r>
            <a:r>
              <a:rPr lang="ru-RU" sz="1400" b="1" dirty="0" smtClean="0">
                <a:solidFill>
                  <a:srgbClr val="002060"/>
                </a:solidFill>
              </a:rPr>
              <a:t>ОБЕСПЕЧИВАЕТСЯ </a:t>
            </a:r>
            <a:r>
              <a:rPr lang="ru-RU" sz="1400" b="1" dirty="0">
                <a:solidFill>
                  <a:srgbClr val="002060"/>
                </a:solidFill>
              </a:rPr>
              <a:t>ПЕДАГОГИЧЕСКИМИ </a:t>
            </a:r>
            <a:r>
              <a:rPr lang="ru-RU" sz="1400" b="1" dirty="0" smtClean="0">
                <a:solidFill>
                  <a:srgbClr val="002060"/>
                </a:solidFill>
              </a:rPr>
              <a:t>МЕТОДИКАМИ </a:t>
            </a:r>
            <a:r>
              <a:rPr lang="ru-RU" sz="1400" b="1" dirty="0">
                <a:solidFill>
                  <a:srgbClr val="002060"/>
                </a:solidFill>
              </a:rPr>
              <a:t>И ОБРАЗОВАТЕЛЬНЫМИ ТЕХНОЛОГИИ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43808" y="40633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ДИНАМИКА ЦЕЛЕВЫХ ЗАДАЧ </a:t>
            </a:r>
            <a:r>
              <a:rPr lang="ru-RU" b="1" dirty="0" smtClean="0">
                <a:solidFill>
                  <a:srgbClr val="C00000"/>
                </a:solidFill>
              </a:rPr>
              <a:t>ПРИ РАЗРАБОТКЕ </a:t>
            </a:r>
            <a:r>
              <a:rPr lang="ru-RU" b="1" dirty="0" smtClean="0">
                <a:solidFill>
                  <a:srgbClr val="C00000"/>
                </a:solidFill>
              </a:rPr>
              <a:t>СТАНДАРТОВ ОБРАЗОВАНИЯ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9" y="6021287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altLang="ru-RU" sz="1600" b="1" i="1" dirty="0" smtClean="0">
                <a:solidFill>
                  <a:srgbClr val="C00000"/>
                </a:solidFill>
              </a:rPr>
              <a:t>    ПРЕПОДАВАНИЕ </a:t>
            </a:r>
            <a:r>
              <a:rPr lang="ru-RU" altLang="ru-RU" sz="1600" b="1" i="1" dirty="0">
                <a:solidFill>
                  <a:srgbClr val="C00000"/>
                </a:solidFill>
              </a:rPr>
              <a:t>–</a:t>
            </a:r>
            <a:r>
              <a:rPr lang="ru-RU" altLang="ru-RU" sz="1600" b="1" dirty="0">
                <a:solidFill>
                  <a:srgbClr val="002060"/>
                </a:solidFill>
              </a:rPr>
              <a:t> </a:t>
            </a:r>
            <a:r>
              <a:rPr lang="ru-RU" altLang="ru-RU" sz="1400" b="1" dirty="0">
                <a:solidFill>
                  <a:srgbClr val="002060"/>
                </a:solidFill>
              </a:rPr>
              <a:t>ПРОЦЕСС УПРАВЛЕНИЯ ПОЗНАВАТЕЛЬНОЙ ДЕЯТЕЛЬНОСТЬЮ ОБУЧАЮЩИХСЯ        </a:t>
            </a:r>
          </a:p>
          <a:p>
            <a:r>
              <a:rPr lang="ru-RU" altLang="ru-RU" sz="1600" b="1" dirty="0" smtClean="0">
                <a:solidFill>
                  <a:srgbClr val="7030A0"/>
                </a:solidFill>
              </a:rPr>
              <a:t>                                                                      (</a:t>
            </a:r>
            <a:r>
              <a:rPr lang="ru-RU" altLang="ru-RU" sz="1600" b="1" i="1" dirty="0" smtClean="0">
                <a:solidFill>
                  <a:srgbClr val="7030A0"/>
                </a:solidFill>
              </a:rPr>
              <a:t>Педагогический энциклопедический словарь. м.,2002)</a:t>
            </a:r>
            <a:endParaRPr lang="ru-RU" sz="16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51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1052736"/>
            <a:ext cx="842493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                                       </a:t>
            </a:r>
            <a:r>
              <a:rPr lang="ru-RU" sz="1600" b="1" i="1" dirty="0" smtClean="0">
                <a:solidFill>
                  <a:srgbClr val="C00000"/>
                </a:solidFill>
              </a:rPr>
              <a:t>ЦЕЛЬЮ ОБРАЗОВАНИЯ  ПО ФИЗИЧЕСКОЙ КУЛЬТУРЕ  </a:t>
            </a:r>
            <a:r>
              <a:rPr lang="ru-RU" sz="1400" b="1" dirty="0" smtClean="0">
                <a:solidFill>
                  <a:srgbClr val="002060"/>
                </a:solidFill>
              </a:rPr>
              <a:t>ЯВЛЯЕТСЯ </a:t>
            </a:r>
            <a:r>
              <a:rPr lang="ru-RU" altLang="ru-RU" sz="1400" b="1" dirty="0" smtClean="0">
                <a:solidFill>
                  <a:srgbClr val="002060"/>
                </a:solidFill>
              </a:rPr>
              <a:t>ФОРМИ-</a:t>
            </a:r>
          </a:p>
          <a:p>
            <a:r>
              <a:rPr lang="ru-RU" altLang="ru-RU" sz="1400" b="1" dirty="0">
                <a:solidFill>
                  <a:srgbClr val="002060"/>
                </a:solidFill>
              </a:rPr>
              <a:t> </a:t>
            </a:r>
            <a:r>
              <a:rPr lang="ru-RU" altLang="ru-RU" sz="1400" b="1" dirty="0" smtClean="0">
                <a:solidFill>
                  <a:srgbClr val="002060"/>
                </a:solidFill>
              </a:rPr>
              <a:t>                              РОВАНИЕ  ФИЗИЧЕСКИ РАЗВИТОЙ ЛИЧНОСТИ</a:t>
            </a:r>
            <a:r>
              <a:rPr lang="ru-RU" altLang="ru-RU" sz="1400" b="1" dirty="0">
                <a:solidFill>
                  <a:srgbClr val="002060"/>
                </a:solidFill>
              </a:rPr>
              <a:t>, СПОСОБНОЙ ТВОРЧЕСКИ </a:t>
            </a:r>
            <a:r>
              <a:rPr lang="ru-RU" altLang="ru-RU" sz="1400" b="1" dirty="0" smtClean="0">
                <a:solidFill>
                  <a:srgbClr val="002060"/>
                </a:solidFill>
              </a:rPr>
              <a:t>                        </a:t>
            </a:r>
          </a:p>
          <a:p>
            <a:r>
              <a:rPr lang="ru-RU" altLang="ru-RU" sz="1400" b="1" dirty="0">
                <a:solidFill>
                  <a:srgbClr val="002060"/>
                </a:solidFill>
              </a:rPr>
              <a:t> </a:t>
            </a:r>
            <a:r>
              <a:rPr lang="ru-RU" altLang="ru-RU" sz="1400" b="1" dirty="0" smtClean="0">
                <a:solidFill>
                  <a:srgbClr val="002060"/>
                </a:solidFill>
              </a:rPr>
              <a:t>                              ИСПОЛЬЗОВАТЬ </a:t>
            </a:r>
            <a:r>
              <a:rPr lang="ru-RU" altLang="ru-RU" sz="1400" b="1" dirty="0">
                <a:solidFill>
                  <a:srgbClr val="002060"/>
                </a:solidFill>
              </a:rPr>
              <a:t>ЦЕННОСТИ </a:t>
            </a:r>
            <a:r>
              <a:rPr lang="ru-RU" altLang="ru-RU" sz="1400" b="1" dirty="0" smtClean="0">
                <a:solidFill>
                  <a:srgbClr val="002060"/>
                </a:solidFill>
              </a:rPr>
              <a:t>ФИЗИЧЕСКОЙ КУЛЬТУРЫ </a:t>
            </a:r>
            <a:r>
              <a:rPr lang="ru-RU" altLang="ru-RU" sz="1400" b="1" dirty="0">
                <a:solidFill>
                  <a:srgbClr val="002060"/>
                </a:solidFill>
              </a:rPr>
              <a:t>ДЛЯ УКРЕПЛЕНИЯ И ДЛИТЕЛЬНОГО СОХРАНЕНИЯ </a:t>
            </a:r>
            <a:r>
              <a:rPr lang="ru-RU" altLang="ru-RU" sz="1400" b="1" dirty="0" smtClean="0">
                <a:solidFill>
                  <a:srgbClr val="002060"/>
                </a:solidFill>
              </a:rPr>
              <a:t>СОБСТВЕННОГО </a:t>
            </a:r>
            <a:r>
              <a:rPr lang="ru-RU" altLang="ru-RU" sz="1400" b="1" dirty="0">
                <a:solidFill>
                  <a:srgbClr val="002060"/>
                </a:solidFill>
              </a:rPr>
              <a:t>ЗДОРОВЬЯ, ОПТИМИЗАЦИИ ТРУДОВОЙ ДЕЯТЕЛЬНОСТИ, </a:t>
            </a:r>
            <a:r>
              <a:rPr lang="ru-RU" altLang="ru-RU" sz="1400" b="1" dirty="0" smtClean="0">
                <a:solidFill>
                  <a:srgbClr val="002060"/>
                </a:solidFill>
              </a:rPr>
              <a:t>ОРГАНИЗАЦИИ ИНДИВИДУАЛЬНОГО </a:t>
            </a:r>
            <a:r>
              <a:rPr lang="ru-RU" altLang="ru-RU" sz="1400" b="1" dirty="0">
                <a:solidFill>
                  <a:srgbClr val="002060"/>
                </a:solidFill>
              </a:rPr>
              <a:t>ОТДЫХА И ДОСУГА </a:t>
            </a:r>
            <a:r>
              <a:rPr lang="ru-RU" altLang="ru-RU" sz="1400" b="1" dirty="0" smtClean="0">
                <a:solidFill>
                  <a:srgbClr val="002060"/>
                </a:solidFill>
              </a:rPr>
              <a:t>          </a:t>
            </a:r>
          </a:p>
          <a:p>
            <a:r>
              <a:rPr lang="ru-RU" altLang="ru-RU" sz="1600" b="1" i="1" dirty="0" smtClean="0">
                <a:solidFill>
                  <a:srgbClr val="002060"/>
                </a:solidFill>
              </a:rPr>
              <a:t>                                                                                           </a:t>
            </a:r>
            <a:r>
              <a:rPr lang="ru-RU" altLang="ru-RU" sz="1600" b="1" i="1" dirty="0" smtClean="0">
                <a:solidFill>
                  <a:srgbClr val="7030A0"/>
                </a:solidFill>
              </a:rPr>
              <a:t>(Примерная программа просвещение, 2011) </a:t>
            </a: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         </a:t>
            </a:r>
            <a:r>
              <a:rPr lang="ru-RU" sz="1600" b="1" i="1" dirty="0" smtClean="0">
                <a:solidFill>
                  <a:srgbClr val="C00000"/>
                </a:solidFill>
              </a:rPr>
              <a:t>ЦЕЛЬЮ ОБРАЗОВАНИЯ В ОБЛАСТИ ФИЗИЧЕСКОЙ КУЛЬТУРЫ </a:t>
            </a:r>
            <a:r>
              <a:rPr lang="ru-RU" sz="1400" b="1" dirty="0" smtClean="0">
                <a:solidFill>
                  <a:srgbClr val="002060"/>
                </a:solidFill>
              </a:rPr>
              <a:t>ЯВЛЯЕТСЯ ФОРМИРОВАНИЕ У ОБУЧАЮЩИХСЯ УСТОЙЧИВЫХ МОТИВОВ И ПОТРЕБНОСТЕЙ В БЕРЕЖНОМ ОТНОШЕНИИ К СВОЕМУ ЗДОРОВЬЮ, ЦЕЛОСТНОМ РАЗВИТИИ ФИЗИЧЕСКИХ И ПСИХИЧЕСКИХ КАЧЕСТВ, ТВОРЧЕСКОМ ИСПОЛЬЗОВАНИИ СРЕДСТВ ФИЗИЧЕСКОЙ КУЛЬТУРЫ В ОРГАНИЗАЦИИ ЗДОРОВОГО ОБРАЗА ЖИЗНИ</a:t>
            </a:r>
            <a:r>
              <a:rPr lang="ru-RU" sz="1600" b="1" dirty="0" smtClean="0">
                <a:solidFill>
                  <a:srgbClr val="002060"/>
                </a:solidFill>
              </a:rPr>
              <a:t>    </a:t>
            </a:r>
            <a:r>
              <a:rPr lang="ru-RU" sz="1600" b="1" i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</a:t>
            </a:r>
          </a:p>
          <a:p>
            <a:r>
              <a:rPr lang="ru-RU" sz="1600" b="1" i="1" dirty="0" smtClean="0">
                <a:solidFill>
                  <a:srgbClr val="7030A0"/>
                </a:solidFill>
              </a:rPr>
              <a:t>                                                                                                   (Примерная программа от 28.06.2016).</a:t>
            </a:r>
            <a:r>
              <a:rPr lang="ru-RU" altLang="ru-RU" sz="1600" b="1" i="1" dirty="0" smtClean="0">
                <a:solidFill>
                  <a:srgbClr val="7030A0"/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r>
              <a:rPr lang="ru-RU" sz="1600" b="1" dirty="0" smtClean="0">
                <a:solidFill>
                  <a:srgbClr val="C00000"/>
                </a:solidFill>
              </a:rPr>
              <a:t>         </a:t>
            </a:r>
            <a:r>
              <a:rPr lang="ru-RU" sz="1600" b="1" i="1" dirty="0" smtClean="0">
                <a:solidFill>
                  <a:srgbClr val="C00000"/>
                </a:solidFill>
              </a:rPr>
              <a:t>ФИЗИЧЕСКОЕ ВОСПИТАНИЕ В ОБЩЕОБРАЗОВАТЕЛЬНОЙ ОРГАНИЗАЦИИ </a:t>
            </a:r>
            <a:r>
              <a:rPr lang="ru-RU" sz="1600" b="1" dirty="0" smtClean="0">
                <a:solidFill>
                  <a:srgbClr val="002060"/>
                </a:solidFill>
              </a:rPr>
              <a:t>ЯВЛЯЕТСЯ УНИВЕРСАЛЬНЫМ СРЕДСТВОМ ФОРМИРОВАНИЯ РАЗНОСТОРОННЕЙ И ГАРМОНИЧНО РАЗВИ-ТОЙ ЛИЧНОСТИ, СПОСОБНОЙ АКТИВНО ИСПОЛЬЗОВАТЬ ЦЕННОСТИ ФИЗИЧЕСКОЙ КУЛЬТУРЫ ДЛЯ УКРЕПЛЕНИЯ И ДЛИТЕЛЬНОГО СОХРАНЕНИЯ СОБСТВЕННОГО ЗДОРОВЬЯ, ОПТИМИЗА-ЦИИ ТРУДОВОЙ ДЕЯТЕЛЬНОСТИ И ОРГАНИЗАЦИИ АКТИВНОГО ОТДЫХА</a:t>
            </a:r>
          </a:p>
          <a:p>
            <a:r>
              <a:rPr lang="ru-RU" sz="1600" b="1" i="1" dirty="0">
                <a:solidFill>
                  <a:srgbClr val="7030A0"/>
                </a:solidFill>
              </a:rPr>
              <a:t> </a:t>
            </a:r>
            <a:r>
              <a:rPr lang="ru-RU" sz="1600" b="1" i="1" dirty="0" smtClean="0">
                <a:solidFill>
                  <a:srgbClr val="7030A0"/>
                </a:solidFill>
              </a:rPr>
              <a:t>                </a:t>
            </a:r>
            <a:r>
              <a:rPr lang="ru-RU" sz="1600" b="1" i="1" dirty="0" smtClean="0">
                <a:solidFill>
                  <a:srgbClr val="7030A0"/>
                </a:solidFill>
              </a:rPr>
              <a:t>   (</a:t>
            </a:r>
            <a:r>
              <a:rPr lang="ru-RU" sz="1600" b="1" i="1" dirty="0" smtClean="0">
                <a:solidFill>
                  <a:srgbClr val="7030A0"/>
                </a:solidFill>
              </a:rPr>
              <a:t>Проект концепции преподавания учебного предмета «</a:t>
            </a:r>
            <a:r>
              <a:rPr lang="ru-RU" sz="1600" b="1" i="1" dirty="0" smtClean="0">
                <a:solidFill>
                  <a:srgbClr val="7030A0"/>
                </a:solidFill>
              </a:rPr>
              <a:t>Физическая культура</a:t>
            </a:r>
            <a:r>
              <a:rPr lang="ru-RU" sz="1600" b="1" i="1" dirty="0" smtClean="0">
                <a:solidFill>
                  <a:srgbClr val="7030A0"/>
                </a:solidFill>
              </a:rPr>
              <a:t>»).</a:t>
            </a:r>
          </a:p>
          <a:p>
            <a:pPr>
              <a:spcBef>
                <a:spcPts val="600"/>
              </a:spcBef>
            </a:pPr>
            <a:r>
              <a:rPr lang="ru-RU" altLang="ru-RU" sz="1600" b="1" i="1" dirty="0" smtClean="0">
                <a:solidFill>
                  <a:srgbClr val="C00000"/>
                </a:solidFill>
              </a:rPr>
              <a:t>       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565895" y="287325"/>
            <a:ext cx="4608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ПРОЛЕМА ЦЕЛЕПОЛАГАНИЯ ОБРАЗОВАНИЯ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 </a:t>
            </a:r>
            <a:r>
              <a:rPr lang="ru-RU" b="1" dirty="0">
                <a:solidFill>
                  <a:srgbClr val="C00000"/>
                </a:solidFill>
              </a:rPr>
              <a:t>ФИЗИЧЕСКОЙ КУЛЬТУРЫ 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6231"/>
            <a:ext cx="1368152" cy="148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1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99792" y="364013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ПРОБЛЕМЫ ОПРЕДЕЛЕНИЯ СУЩЕСТВА УЧЕБНОГО ПРЕДМЕТА «ФИЗИЧЕСКОЙ КУЛЬТУРЫ»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7606" y="1196752"/>
            <a:ext cx="8352928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C00000"/>
                </a:solidFill>
              </a:rPr>
              <a:t>                                        УЧЕБНАЯ </a:t>
            </a:r>
            <a:r>
              <a:rPr lang="ru-RU" sz="1600" b="1" i="1" dirty="0">
                <a:solidFill>
                  <a:srgbClr val="C00000"/>
                </a:solidFill>
              </a:rPr>
              <a:t>ДИСЦИПЛИНА «ФИЗИЧЕСКАЯ КУЛЬТУРА» - </a:t>
            </a:r>
            <a:r>
              <a:rPr lang="ru-RU" sz="1400" b="1" dirty="0" smtClean="0">
                <a:solidFill>
                  <a:srgbClr val="002060"/>
                </a:solidFill>
              </a:rPr>
              <a:t>ФОРМАЛИЗОВАН-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                                 НОЕ ОБ ОЗНАЧЕНИЕ </a:t>
            </a:r>
            <a:r>
              <a:rPr lang="ru-RU" sz="1400" b="1" dirty="0">
                <a:solidFill>
                  <a:srgbClr val="002060"/>
                </a:solidFill>
              </a:rPr>
              <a:t>ВИДА КУЛЬТУРЫ, ИЗ КОТОРОГО </a:t>
            </a:r>
            <a:r>
              <a:rPr lang="ru-RU" sz="1400" b="1" dirty="0" smtClean="0">
                <a:solidFill>
                  <a:srgbClr val="002060"/>
                </a:solidFill>
              </a:rPr>
              <a:t>ОТБИРАЮТСЯ </a:t>
            </a:r>
            <a:r>
              <a:rPr lang="ru-RU" sz="1400" b="1" dirty="0" smtClean="0">
                <a:solidFill>
                  <a:srgbClr val="002060"/>
                </a:solidFill>
              </a:rPr>
              <a:t>ЗНАНИЯ</a:t>
            </a:r>
            <a:r>
              <a:rPr lang="ru-RU" sz="1400" b="1" dirty="0" smtClean="0">
                <a:solidFill>
                  <a:srgbClr val="002060"/>
                </a:solidFill>
              </a:rPr>
              <a:t>, УМЕНИЯ </a:t>
            </a:r>
            <a:r>
              <a:rPr lang="ru-RU" sz="1400" b="1" dirty="0">
                <a:solidFill>
                  <a:srgbClr val="002060"/>
                </a:solidFill>
              </a:rPr>
              <a:t>И </a:t>
            </a:r>
            <a:r>
              <a:rPr lang="ru-RU" sz="1400" b="1" dirty="0" smtClean="0">
                <a:solidFill>
                  <a:srgbClr val="002060"/>
                </a:solidFill>
              </a:rPr>
              <a:t>                   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                                 </a:t>
            </a:r>
            <a:r>
              <a:rPr lang="ru-RU" sz="1400" b="1" dirty="0" smtClean="0">
                <a:solidFill>
                  <a:srgbClr val="002060"/>
                </a:solidFill>
              </a:rPr>
              <a:t>ВЫКИ </a:t>
            </a:r>
            <a:r>
              <a:rPr lang="ru-RU" sz="1400" b="1" dirty="0">
                <a:solidFill>
                  <a:srgbClr val="002060"/>
                </a:solidFill>
              </a:rPr>
              <a:t>ДЛЯ РАЗРАБОТКИ УЧЕБНОГО ПРЕДМЕТА</a:t>
            </a:r>
          </a:p>
          <a:p>
            <a:pPr>
              <a:spcBef>
                <a:spcPts val="600"/>
              </a:spcBef>
            </a:pPr>
            <a:r>
              <a:rPr lang="ru-RU" sz="1600" b="1" i="1" dirty="0">
                <a:solidFill>
                  <a:srgbClr val="002060"/>
                </a:solidFill>
              </a:rPr>
              <a:t>              </a:t>
            </a:r>
            <a:r>
              <a:rPr lang="ru-RU" sz="1600" b="1" i="1" dirty="0" smtClean="0">
                <a:solidFill>
                  <a:srgbClr val="002060"/>
                </a:solidFill>
              </a:rPr>
              <a:t>                        </a:t>
            </a:r>
            <a:r>
              <a:rPr lang="ru-RU" sz="1600" b="1" i="1" dirty="0" smtClean="0">
                <a:solidFill>
                  <a:srgbClr val="C00000"/>
                </a:solidFill>
              </a:rPr>
              <a:t>УЧЕБНЫЙ ПРЕДМЕТ  «ФИЗИЧЕСКАЯ КУЛЬТУРА»  </a:t>
            </a:r>
            <a:r>
              <a:rPr lang="ru-RU" sz="1600" b="1" dirty="0">
                <a:solidFill>
                  <a:srgbClr val="002060"/>
                </a:solidFill>
              </a:rPr>
              <a:t>– </a:t>
            </a:r>
            <a:r>
              <a:rPr lang="ru-RU" sz="1400" b="1" dirty="0">
                <a:solidFill>
                  <a:srgbClr val="002060"/>
                </a:solidFill>
              </a:rPr>
              <a:t>ДИДАКТИЧЕСКИ </a:t>
            </a:r>
            <a:r>
              <a:rPr lang="ru-RU" sz="1400" b="1" dirty="0" smtClean="0">
                <a:solidFill>
                  <a:srgbClr val="002060"/>
                </a:solidFill>
              </a:rPr>
              <a:t>ОТРА-БОТАННАЯ </a:t>
            </a:r>
            <a:r>
              <a:rPr lang="ru-RU" sz="1400" b="1" dirty="0">
                <a:solidFill>
                  <a:srgbClr val="002060"/>
                </a:solidFill>
              </a:rPr>
              <a:t>СИСТЕМА ЗНАНИЙ, УМЕНИЙ И НАВЫКОВ, ПРЕДНАЗНАЧЕННАЯ ДЛЯ </a:t>
            </a:r>
            <a:r>
              <a:rPr lang="ru-RU" sz="1400" b="1" dirty="0" smtClean="0">
                <a:solidFill>
                  <a:srgbClr val="002060"/>
                </a:solidFill>
              </a:rPr>
              <a:t>ОСВОЕНИЯ УЧАЩИМИСЯ В </a:t>
            </a:r>
            <a:r>
              <a:rPr lang="ru-RU" sz="1400" b="1" dirty="0">
                <a:solidFill>
                  <a:srgbClr val="002060"/>
                </a:solidFill>
              </a:rPr>
              <a:t>РАМКАХ </a:t>
            </a:r>
            <a:r>
              <a:rPr lang="ru-RU" sz="1400" b="1" dirty="0" smtClean="0">
                <a:solidFill>
                  <a:srgbClr val="002060"/>
                </a:solidFill>
              </a:rPr>
              <a:t>ДОСТИЖЕНИЯ ЦЕЛЕВЫХ РЕЗУЛЬТАТОВ ФЕДЕРАЛЬНОГО ГОСУДАРСТВЕННОГО ОБРАЗОВАТЕЛЬ-НОГО СТАНДРТА</a:t>
            </a:r>
            <a:endParaRPr lang="ru-RU" sz="1400" dirty="0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842895" y="3212976"/>
            <a:ext cx="3456384" cy="70363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600" b="1" dirty="0" smtClean="0">
                <a:solidFill>
                  <a:srgbClr val="C83000"/>
                </a:solidFill>
                <a:latin typeface="+mn-lt"/>
              </a:rPr>
              <a:t>ДИСЦИПЛИНА УЧЕБНОГО ПЛАНА  </a:t>
            </a:r>
            <a:endParaRPr lang="ru-RU" altLang="ru-RU" sz="1600" b="1" dirty="0">
              <a:solidFill>
                <a:srgbClr val="C83000"/>
              </a:solidFill>
              <a:latin typeface="+mn-lt"/>
            </a:endParaRPr>
          </a:p>
          <a:p>
            <a:pPr algn="ctr"/>
            <a:r>
              <a:rPr lang="ru-RU" altLang="ru-RU" sz="1600" b="1" dirty="0">
                <a:solidFill>
                  <a:srgbClr val="C83000"/>
                </a:solidFill>
                <a:latin typeface="+mn-lt"/>
              </a:rPr>
              <a:t>«ФИЗИЧЕСКАЯ КУЛЬТУРА»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142458" y="5565747"/>
            <a:ext cx="2520280" cy="5995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+mn-lt"/>
              </a:rPr>
              <a:t>ЦЕЛЕВАЯ ОРИЕНТАЦИЯ </a:t>
            </a:r>
          </a:p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+mn-lt"/>
              </a:rPr>
              <a:t>«УКРЕПЛЕНИЕ</a:t>
            </a:r>
            <a:r>
              <a:rPr lang="ru-RU" altLang="ru-RU" sz="1400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ru-RU" altLang="ru-RU" sz="1400" b="1" dirty="0" smtClean="0">
                <a:solidFill>
                  <a:srgbClr val="002060"/>
                </a:solidFill>
                <a:latin typeface="+mn-lt"/>
              </a:rPr>
              <a:t>ЗДОРОВЬЯ</a:t>
            </a:r>
            <a:r>
              <a:rPr lang="ru-RU" altLang="ru-RU" sz="1400" b="1" dirty="0" smtClean="0">
                <a:solidFill>
                  <a:srgbClr val="002060"/>
                </a:solidFill>
              </a:rPr>
              <a:t>»</a:t>
            </a:r>
            <a:r>
              <a:rPr lang="ru-RU" altLang="ru-RU" sz="1400" dirty="0" smtClean="0">
                <a:solidFill>
                  <a:srgbClr val="0000FF"/>
                </a:solidFill>
              </a:rPr>
              <a:t>    </a:t>
            </a:r>
            <a:endParaRPr lang="ru-RU" altLang="ru-RU" sz="1400" dirty="0">
              <a:solidFill>
                <a:srgbClr val="0000FF"/>
              </a:solidFill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142458" y="4629248"/>
            <a:ext cx="2520280" cy="5999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+mn-lt"/>
              </a:rPr>
              <a:t>УЧЕБНЫЙ ПРЕДМЕТ</a:t>
            </a:r>
          </a:p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+mn-lt"/>
              </a:rPr>
              <a:t>«ФИЗИЧЕСКАЯ ПОДГОТОВКА</a:t>
            </a:r>
            <a:r>
              <a:rPr lang="ru-RU" altLang="ru-RU" sz="1600" b="1" dirty="0" smtClean="0">
                <a:solidFill>
                  <a:srgbClr val="002060"/>
                </a:solidFill>
              </a:rPr>
              <a:t>»</a:t>
            </a:r>
            <a:endParaRPr lang="ru-RU" altLang="ru-RU" sz="1600" dirty="0">
              <a:solidFill>
                <a:srgbClr val="002060"/>
              </a:solidFill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5264042" y="4629246"/>
            <a:ext cx="2854691" cy="5999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+mn-lt"/>
              </a:rPr>
              <a:t>УЧЕБНЫЙ ПРЕДМЕТ</a:t>
            </a:r>
          </a:p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+mn-lt"/>
              </a:rPr>
              <a:t>«ДВИГАТЕЛЬНАЯ ДЕЯТЕЛЬНОСТЬ</a:t>
            </a:r>
            <a:r>
              <a:rPr lang="ru-RU" altLang="ru-RU" sz="1600" b="1" dirty="0" smtClean="0">
                <a:solidFill>
                  <a:srgbClr val="002060"/>
                </a:solidFill>
              </a:rPr>
              <a:t>»</a:t>
            </a:r>
            <a:endParaRPr lang="ru-RU" altLang="ru-RU" sz="16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64041" y="5533915"/>
            <a:ext cx="2854691" cy="7658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ЦЕЛЕВАЯ ОРИЕНТАЦИЯ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«</a:t>
            </a:r>
            <a:r>
              <a:rPr lang="ru-RU" sz="1400" b="1" dirty="0" smtClean="0">
                <a:solidFill>
                  <a:srgbClr val="002060"/>
                </a:solidFill>
              </a:rPr>
              <a:t>ОБУЧЕНИЕ УЧАЩИХСЯ </a:t>
            </a:r>
            <a:r>
              <a:rPr lang="ru-RU" sz="1400" b="1" dirty="0" smtClean="0">
                <a:solidFill>
                  <a:srgbClr val="002060"/>
                </a:solidFill>
              </a:rPr>
              <a:t>САМИМ УКРЕПЛЯТЬ СВОЕ ЗДОРОВЬЕ»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cxnSp>
        <p:nvCxnSpPr>
          <p:cNvPr id="14" name="Прямая со стрелкой 13"/>
          <p:cNvCxnSpPr>
            <a:endCxn id="13" idx="0"/>
          </p:cNvCxnSpPr>
          <p:nvPr/>
        </p:nvCxnSpPr>
        <p:spPr>
          <a:xfrm>
            <a:off x="5198318" y="3916611"/>
            <a:ext cx="1493070" cy="712635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12" idx="0"/>
          </p:cNvCxnSpPr>
          <p:nvPr/>
        </p:nvCxnSpPr>
        <p:spPr>
          <a:xfrm flipH="1">
            <a:off x="2402598" y="3916611"/>
            <a:ext cx="1530628" cy="712637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3" idx="2"/>
            <a:endCxn id="3" idx="0"/>
          </p:cNvCxnSpPr>
          <p:nvPr/>
        </p:nvCxnSpPr>
        <p:spPr>
          <a:xfrm flipH="1">
            <a:off x="6691387" y="5229200"/>
            <a:ext cx="1" cy="304715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2" idx="2"/>
            <a:endCxn id="11" idx="0"/>
          </p:cNvCxnSpPr>
          <p:nvPr/>
        </p:nvCxnSpPr>
        <p:spPr>
          <a:xfrm>
            <a:off x="2402598" y="5229200"/>
            <a:ext cx="0" cy="336547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Рисунок 57" descr="https://ds02.infourok.ru/uploads/ex/0803/0008a70a-f16ee540/img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51" t="23248" r="32436" b="21539"/>
          <a:stretch/>
        </p:blipFill>
        <p:spPr bwMode="auto">
          <a:xfrm>
            <a:off x="530390" y="334060"/>
            <a:ext cx="1224136" cy="1510764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2268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835696" y="297459"/>
            <a:ext cx="7056784" cy="57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C00000"/>
                </a:solidFill>
                <a:latin typeface="+mn-lt"/>
              </a:rPr>
              <a:t>СТРУКТУРНАЯ </a:t>
            </a:r>
            <a:r>
              <a:rPr lang="ru-RU" altLang="ru-RU" sz="1800" b="1" dirty="0" smtClean="0">
                <a:solidFill>
                  <a:srgbClr val="C00000"/>
                </a:solidFill>
                <a:latin typeface="+mn-lt"/>
              </a:rPr>
              <a:t>ОРГАНИЗАЦИЯ ПРОГРАММНО-</a:t>
            </a:r>
            <a:endParaRPr lang="ru-RU" altLang="ru-RU" sz="1800" b="1" dirty="0">
              <a:solidFill>
                <a:srgbClr val="C00000"/>
              </a:solidFill>
              <a:latin typeface="+mn-lt"/>
            </a:endParaRPr>
          </a:p>
          <a:p>
            <a:pPr algn="ctr" eaLnBrk="1" hangingPunct="1">
              <a:lnSpc>
                <a:spcPts val="19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C00000"/>
                </a:solidFill>
                <a:latin typeface="+mn-lt"/>
              </a:rPr>
              <a:t>НОРМАТИВНОГО ОБЕСПЕЧЕНИЯ ОБРАЗОВАТЕЛЬНОГО ПРОЦЕССА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54117" y="2644649"/>
            <a:ext cx="2991622" cy="707886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ПРИМЕРНЫЕ ОСНОВНЫЕ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ОБРАЗОВАТЕЛЬНЫЕ ПРОГРАММЫ </a:t>
            </a:r>
          </a:p>
          <a:p>
            <a:pPr algn="ctr"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+mj-lt"/>
              </a:rPr>
              <a:t>(РЕКОМЕНДУТСЯ  МИНПРОСВЕЩЕНИЕМ )  </a:t>
            </a:r>
            <a:endParaRPr lang="ru-RU" sz="1200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8382" y="2521539"/>
            <a:ext cx="2741591" cy="9541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   ОСНОВНАЯ ОБРАЗОВАТЕЛЬНАЯ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ПРОГРАММА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 </a:t>
            </a:r>
            <a:r>
              <a:rPr lang="ru-RU" sz="1200" i="1" dirty="0" smtClean="0">
                <a:solidFill>
                  <a:srgbClr val="002060"/>
                </a:solidFill>
              </a:rPr>
              <a:t>(РАЗРАБАТЫВАЕТСЯ ОБРАЗО-ВАТЕЛЬНЫМИ УЧРЕЖДЕНИЯМИ</a:t>
            </a:r>
            <a:r>
              <a:rPr lang="ru-RU" sz="1400" i="1" dirty="0" smtClean="0">
                <a:solidFill>
                  <a:srgbClr val="002060"/>
                </a:solidFill>
              </a:rPr>
              <a:t>) </a:t>
            </a:r>
            <a:endParaRPr lang="ru-RU" sz="1400" i="1" dirty="0">
              <a:solidFill>
                <a:srgbClr val="002060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 flipH="1">
            <a:off x="3091372" y="2150489"/>
            <a:ext cx="226623" cy="34814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4250446" y="3874364"/>
            <a:ext cx="3296613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АВТОРСКИЕ ОБРАЗОВАТЕЛЬНЫЕ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 ПРОГРАММЫ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200" i="1" dirty="0" smtClean="0">
                <a:solidFill>
                  <a:srgbClr val="002060"/>
                </a:solidFill>
                <a:latin typeface="+mj-lt"/>
              </a:rPr>
              <a:t>(РАЗРАБАТЫВАЮТСЯ АВТОРАМИ  УЧЕБНИКОВ) </a:t>
            </a:r>
            <a:endParaRPr lang="ru-RU" sz="1200" i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2" name="Рисунок 31" descr="http://bigslide.ru/images/19/18762/960/img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3" r="43333"/>
          <a:stretch/>
        </p:blipFill>
        <p:spPr bwMode="auto">
          <a:xfrm>
            <a:off x="301016" y="258267"/>
            <a:ext cx="1399878" cy="167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4341439" y="4899720"/>
            <a:ext cx="3114628" cy="49244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C00000"/>
                </a:solidFill>
              </a:rPr>
              <a:t>ЛИНИИ УЧЕБНИКОВ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C00000"/>
                </a:solidFill>
              </a:rPr>
              <a:t> </a:t>
            </a:r>
            <a:r>
              <a:rPr lang="ru-RU" sz="1200" i="1" dirty="0" smtClean="0">
                <a:solidFill>
                  <a:srgbClr val="C00000"/>
                </a:solidFill>
              </a:rPr>
              <a:t>(УТВЕРЖДАЕТСЯ МИНПРОСВЕЩЕНИЕМ</a:t>
            </a:r>
            <a:r>
              <a:rPr lang="ru-RU" sz="1200" b="1" i="1" dirty="0" smtClean="0">
                <a:solidFill>
                  <a:srgbClr val="C00000"/>
                </a:solidFill>
              </a:rPr>
              <a:t>) </a:t>
            </a:r>
            <a:endParaRPr lang="ru-RU" sz="1200" b="1" i="1" dirty="0">
              <a:solidFill>
                <a:srgbClr val="C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55575" y="3889753"/>
            <a:ext cx="2741591" cy="67710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РАБОЧИЕ ПРОГРАММЫ </a:t>
            </a:r>
            <a:r>
              <a:rPr lang="ru-RU" sz="1200" i="1" dirty="0" smtClean="0">
                <a:solidFill>
                  <a:srgbClr val="002060"/>
                </a:solidFill>
              </a:rPr>
              <a:t>(РАЗРАБАТЫВАЮТСЯ УЧИТЕЛЯМИ ФИЗИЧЕСКОЙ КУЛЬТУРЫ) </a:t>
            </a:r>
            <a:endParaRPr lang="ru-RU" sz="1200" i="1" dirty="0">
              <a:solidFill>
                <a:srgbClr val="002060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2885152" y="1236250"/>
            <a:ext cx="4227236" cy="9142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600" b="1" dirty="0" smtClean="0">
                <a:solidFill>
                  <a:srgbClr val="C00000"/>
                </a:solidFill>
                <a:cs typeface="Arial" charset="0"/>
              </a:rPr>
              <a:t>ФЕДЕРАЛЬНЫЙ ГОСУДАРСТВКЕННЫЙ ОБРАЗОВАТЕЛЬНЫЙ СТАНДАРТ</a:t>
            </a:r>
            <a:endParaRPr lang="ru-RU" altLang="ru-RU" sz="1600" b="1" dirty="0">
              <a:solidFill>
                <a:srgbClr val="C00000"/>
              </a:solidFill>
              <a:cs typeface="Arial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1400" b="1" i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ru-RU" altLang="ru-RU" sz="1400" i="1" dirty="0">
                <a:solidFill>
                  <a:srgbClr val="C00000"/>
                </a:solidFill>
                <a:cs typeface="Arial" charset="0"/>
              </a:rPr>
              <a:t>(УТВЕРЖДАЕТСЯ </a:t>
            </a:r>
            <a:r>
              <a:rPr lang="ru-RU" altLang="ru-RU" sz="1400" i="1" dirty="0" smtClean="0">
                <a:solidFill>
                  <a:srgbClr val="C00000"/>
                </a:solidFill>
                <a:cs typeface="Arial" charset="0"/>
              </a:rPr>
              <a:t>МИНПРОСВЕЩЕНИЕМ</a:t>
            </a:r>
            <a:r>
              <a:rPr lang="ru-RU" altLang="ru-RU" sz="1200" dirty="0" smtClean="0">
                <a:solidFill>
                  <a:srgbClr val="C00000"/>
                </a:solidFill>
                <a:cs typeface="Arial" charset="0"/>
              </a:rPr>
              <a:t>)</a:t>
            </a:r>
            <a:endParaRPr lang="ru-RU" dirty="0"/>
          </a:p>
        </p:txBody>
      </p:sp>
      <p:cxnSp>
        <p:nvCxnSpPr>
          <p:cNvPr id="53" name="Прямая соединительная линия 52"/>
          <p:cNvCxnSpPr>
            <a:stCxn id="92" idx="3"/>
          </p:cNvCxnSpPr>
          <p:nvPr/>
        </p:nvCxnSpPr>
        <p:spPr>
          <a:xfrm flipV="1">
            <a:off x="7112388" y="1693369"/>
            <a:ext cx="843988" cy="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7956376" y="1701295"/>
            <a:ext cx="0" cy="254474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endCxn id="27" idx="3"/>
          </p:cNvCxnSpPr>
          <p:nvPr/>
        </p:nvCxnSpPr>
        <p:spPr>
          <a:xfrm flipH="1">
            <a:off x="7547059" y="4228307"/>
            <a:ext cx="409317" cy="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>
            <a:stCxn id="27" idx="2"/>
            <a:endCxn id="58" idx="0"/>
          </p:cNvCxnSpPr>
          <p:nvPr/>
        </p:nvCxnSpPr>
        <p:spPr>
          <a:xfrm>
            <a:off x="5898753" y="4582250"/>
            <a:ext cx="0" cy="31747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>
            <a:stCxn id="27" idx="1"/>
            <a:endCxn id="60" idx="3"/>
          </p:cNvCxnSpPr>
          <p:nvPr/>
        </p:nvCxnSpPr>
        <p:spPr>
          <a:xfrm flipH="1">
            <a:off x="3497166" y="4228307"/>
            <a:ext cx="753280" cy="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>
            <a:stCxn id="58" idx="1"/>
            <a:endCxn id="124" idx="3"/>
          </p:cNvCxnSpPr>
          <p:nvPr/>
        </p:nvCxnSpPr>
        <p:spPr>
          <a:xfrm flipH="1">
            <a:off x="3461163" y="5172715"/>
            <a:ext cx="880276" cy="1138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>
            <a:stCxn id="14" idx="2"/>
            <a:endCxn id="60" idx="0"/>
          </p:cNvCxnSpPr>
          <p:nvPr/>
        </p:nvCxnSpPr>
        <p:spPr>
          <a:xfrm flipH="1">
            <a:off x="2126371" y="3475646"/>
            <a:ext cx="22807" cy="414107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>
            <a:endCxn id="124" idx="0"/>
          </p:cNvCxnSpPr>
          <p:nvPr/>
        </p:nvCxnSpPr>
        <p:spPr>
          <a:xfrm>
            <a:off x="2126370" y="4599987"/>
            <a:ext cx="2" cy="322503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791580" y="4922490"/>
            <a:ext cx="2669583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ОБРАЗОВАТЕЛЬНЫЙ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ПРОЦЕСС </a:t>
            </a:r>
            <a:endParaRPr lang="ru-RU" sz="1200" b="1" i="1" dirty="0">
              <a:solidFill>
                <a:srgbClr val="002060"/>
              </a:solidFill>
            </a:endParaRPr>
          </a:p>
        </p:txBody>
      </p:sp>
      <p:cxnSp>
        <p:nvCxnSpPr>
          <p:cNvPr id="22" name="Прямая со стрелкой 21"/>
          <p:cNvCxnSpPr>
            <a:endCxn id="12" idx="0"/>
          </p:cNvCxnSpPr>
          <p:nvPr/>
        </p:nvCxnSpPr>
        <p:spPr>
          <a:xfrm>
            <a:off x="5849928" y="2199146"/>
            <a:ext cx="0" cy="445503"/>
          </a:xfrm>
          <a:prstGeom prst="straightConnector1">
            <a:avLst/>
          </a:prstGeom>
          <a:ln w="19050">
            <a:solidFill>
              <a:srgbClr val="00206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12" idx="1"/>
            <a:endCxn id="14" idx="3"/>
          </p:cNvCxnSpPr>
          <p:nvPr/>
        </p:nvCxnSpPr>
        <p:spPr>
          <a:xfrm flipH="1">
            <a:off x="3519973" y="2998592"/>
            <a:ext cx="834144" cy="1"/>
          </a:xfrm>
          <a:prstGeom prst="straightConnector1">
            <a:avLst/>
          </a:prstGeom>
          <a:ln w="19050">
            <a:solidFill>
              <a:srgbClr val="00206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5898753" y="3351612"/>
            <a:ext cx="0" cy="522752"/>
          </a:xfrm>
          <a:prstGeom prst="straightConnector1">
            <a:avLst/>
          </a:prstGeom>
          <a:ln w="19050">
            <a:solidFill>
              <a:srgbClr val="00206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846718" y="1001060"/>
            <a:ext cx="69017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C00000"/>
                </a:solidFill>
              </a:rPr>
              <a:t>     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7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71800" y="56612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4567" y="1044194"/>
            <a:ext cx="8567679" cy="5852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rgbClr val="C00000"/>
                </a:solidFill>
              </a:rPr>
              <a:t>                                      ОСНОВНАЯ </a:t>
            </a:r>
            <a:r>
              <a:rPr lang="ru-RU" altLang="ru-RU" sz="1600" b="1" dirty="0">
                <a:solidFill>
                  <a:srgbClr val="C00000"/>
                </a:solidFill>
              </a:rPr>
              <a:t>ОБРАЗОВАТЕЛЬНАЯ </a:t>
            </a:r>
            <a:r>
              <a:rPr lang="ru-RU" altLang="ru-RU" sz="1600" b="1" dirty="0" smtClean="0">
                <a:solidFill>
                  <a:srgbClr val="C00000"/>
                </a:solidFill>
              </a:rPr>
              <a:t>ПРОГРАММА</a:t>
            </a:r>
            <a:r>
              <a:rPr lang="ru-RU" altLang="ru-RU" sz="1600" b="1" dirty="0" smtClean="0">
                <a:solidFill>
                  <a:srgbClr val="002060"/>
                </a:solidFill>
              </a:rPr>
              <a:t> </a:t>
            </a:r>
            <a:r>
              <a:rPr lang="ru-RU" altLang="ru-RU" sz="1400" b="1" dirty="0" smtClean="0">
                <a:solidFill>
                  <a:srgbClr val="002060"/>
                </a:solidFill>
              </a:rPr>
              <a:t>– ЭТО КОМПЛЕКТ МЕТОДИЧЕС-</a:t>
            </a:r>
          </a:p>
          <a:p>
            <a:r>
              <a:rPr lang="ru-RU" altLang="ru-RU" sz="1400" b="1" dirty="0">
                <a:solidFill>
                  <a:srgbClr val="002060"/>
                </a:solidFill>
              </a:rPr>
              <a:t> </a:t>
            </a:r>
            <a:r>
              <a:rPr lang="ru-RU" altLang="ru-RU" sz="1400" b="1" dirty="0" smtClean="0">
                <a:solidFill>
                  <a:srgbClr val="002060"/>
                </a:solidFill>
              </a:rPr>
              <a:t>                                       КОЙ ДОКУМЕНТАЦИ, КОТОРЫЙ </a:t>
            </a:r>
            <a:r>
              <a:rPr lang="ru-RU" altLang="ru-RU" sz="1400" b="1" dirty="0" smtClean="0">
                <a:solidFill>
                  <a:srgbClr val="C00000"/>
                </a:solidFill>
              </a:rPr>
              <a:t>РАЗРАБАТЫВАЕТСЯ</a:t>
            </a:r>
            <a:r>
              <a:rPr lang="ru-RU" altLang="ru-RU" sz="1400" b="1" dirty="0" smtClean="0">
                <a:solidFill>
                  <a:srgbClr val="002060"/>
                </a:solidFill>
              </a:rPr>
              <a:t> НА ОСНОВЕ ТРЕБОВАНИЙ ФГОС И  </a:t>
            </a:r>
          </a:p>
          <a:p>
            <a:r>
              <a:rPr lang="ru-RU" altLang="ru-RU" sz="1400" b="1" dirty="0">
                <a:solidFill>
                  <a:srgbClr val="002060"/>
                </a:solidFill>
              </a:rPr>
              <a:t> </a:t>
            </a:r>
            <a:r>
              <a:rPr lang="ru-RU" altLang="ru-RU" sz="1400" b="1" dirty="0" smtClean="0">
                <a:solidFill>
                  <a:srgbClr val="002060"/>
                </a:solidFill>
              </a:rPr>
              <a:t>                                       ОПРЕДЕЛЯЮЩИЙ ОСНОВЫ СОДЕРЖАНИЯ ОБРАЗОВАТЕЛЬНОГО ПРОЦЕССА  ДЛЯ КАЖ-</a:t>
            </a:r>
          </a:p>
          <a:p>
            <a:r>
              <a:rPr lang="ru-RU" altLang="ru-RU" sz="1400" b="1" dirty="0">
                <a:solidFill>
                  <a:srgbClr val="002060"/>
                </a:solidFill>
              </a:rPr>
              <a:t> </a:t>
            </a:r>
            <a:r>
              <a:rPr lang="ru-RU" altLang="ru-RU" sz="1400" b="1" dirty="0" smtClean="0">
                <a:solidFill>
                  <a:srgbClr val="002060"/>
                </a:solidFill>
              </a:rPr>
              <a:t>                                        ДОЙ СТУПЕНИ ОБРАЗОВАНИЯ В </a:t>
            </a:r>
            <a:r>
              <a:rPr lang="ru-RU" altLang="ru-RU" sz="1400" b="1" dirty="0" smtClean="0">
                <a:solidFill>
                  <a:srgbClr val="C00000"/>
                </a:solidFill>
              </a:rPr>
              <a:t>КОНКРЕТНОЙ ОБРАЗОВАТЕЛЬНОЙ ОРГАНИЗАЦИИ</a:t>
            </a:r>
            <a:r>
              <a:rPr lang="ru-RU" altLang="ru-RU" sz="1400" b="1" dirty="0" smtClean="0">
                <a:solidFill>
                  <a:srgbClr val="002060"/>
                </a:solidFill>
              </a:rPr>
              <a:t>. С</a:t>
            </a:r>
            <a:r>
              <a:rPr lang="ru-RU" sz="1400" b="1" dirty="0" smtClean="0">
                <a:solidFill>
                  <a:srgbClr val="002060"/>
                </a:solidFill>
              </a:rPr>
              <a:t>АМОСТОЯТЕЛЬНО РАЗРАБАТЫВАЕТСЯ И УТВЕРЖДАЕТСЯ САМОЙ ОРГАНИЗАЦИЕЙ, ОСУЩЕСТВЛЯЮЩЕЙ ОБРАЗОВАТЕЛЬНУЮ ДЕЯТЕЛЬНОСТЬ. </a:t>
            </a:r>
            <a:r>
              <a:rPr lang="ru-RU" sz="1600" b="1" dirty="0" smtClean="0">
                <a:solidFill>
                  <a:srgbClr val="7030A0"/>
                </a:solidFill>
              </a:rPr>
              <a:t>(</a:t>
            </a:r>
            <a:r>
              <a:rPr lang="ru-RU" sz="1600" b="1" i="1" dirty="0">
                <a:solidFill>
                  <a:srgbClr val="7030A0"/>
                </a:solidFill>
              </a:rPr>
              <a:t>Ф</a:t>
            </a:r>
            <a:r>
              <a:rPr lang="ru-RU" sz="1600" b="1" i="1" dirty="0" smtClean="0">
                <a:solidFill>
                  <a:srgbClr val="7030A0"/>
                </a:solidFill>
              </a:rPr>
              <a:t>едеральный закон от 29 декабря 2012 г. № 273-фз; контрольный текст на 01 марта 2016 г.)                                         </a:t>
            </a:r>
          </a:p>
          <a:p>
            <a:pPr>
              <a:spcBef>
                <a:spcPts val="600"/>
              </a:spcBef>
            </a:pPr>
            <a:r>
              <a:rPr lang="ru-RU" sz="1600" b="1" i="1" dirty="0" smtClean="0">
                <a:solidFill>
                  <a:srgbClr val="002060"/>
                </a:solidFill>
              </a:rPr>
              <a:t>              </a:t>
            </a:r>
            <a:r>
              <a:rPr lang="ru-RU" sz="1600" b="1" dirty="0" smtClean="0">
                <a:solidFill>
                  <a:srgbClr val="C00000"/>
                </a:solidFill>
              </a:rPr>
              <a:t>ПРИМЕРНАЯ </a:t>
            </a:r>
            <a:r>
              <a:rPr lang="ru-RU" sz="1600" b="1" dirty="0">
                <a:solidFill>
                  <a:srgbClr val="C00000"/>
                </a:solidFill>
              </a:rPr>
              <a:t>ОСНОВНАЯ ОБРАЗОВАТЕЛЬНАЯ ПРОГРАММА </a:t>
            </a:r>
            <a:r>
              <a:rPr lang="ru-RU" sz="1400" b="1" dirty="0" smtClean="0">
                <a:solidFill>
                  <a:srgbClr val="002060"/>
                </a:solidFill>
              </a:rPr>
              <a:t>ОБЩЕГО СРЕДНЕГО ОБРАЗОВА-НИЯ </a:t>
            </a:r>
            <a:r>
              <a:rPr lang="ru-RU" sz="1400" b="1" dirty="0" smtClean="0">
                <a:solidFill>
                  <a:srgbClr val="C00000"/>
                </a:solidFill>
              </a:rPr>
              <a:t>ЯВЛЯЕТСЯ ОРИЕНТИРОМ И НАВИГАТОРОМ </a:t>
            </a:r>
            <a:r>
              <a:rPr lang="ru-RU" sz="1400" b="1" dirty="0" smtClean="0">
                <a:solidFill>
                  <a:srgbClr val="002060"/>
                </a:solidFill>
              </a:rPr>
              <a:t>ДЛЯ ОБРАЗОВАТЕЛЬНЫХ ОРГАНИЗАЦИЙ НА ЭТАПЕ РАЗРА-БОТКИ СВОИХ ОСНОВНЫХ ОБРАЗОВАТЕЛЬНЫХ </a:t>
            </a:r>
            <a:r>
              <a:rPr lang="ru-RU" sz="1400" b="1" dirty="0" smtClean="0">
                <a:solidFill>
                  <a:srgbClr val="002060"/>
                </a:solidFill>
              </a:rPr>
              <a:t>ПРОГРАММ.  ПРИМЕРНАЯ </a:t>
            </a:r>
            <a:r>
              <a:rPr lang="ru-RU" sz="1400" b="1" dirty="0" smtClean="0">
                <a:solidFill>
                  <a:srgbClr val="002060"/>
                </a:solidFill>
              </a:rPr>
              <a:t>ОСНОВНАЯ ОБРАЗОВАТЕЛЬНАЯ ПРОГРАММА </a:t>
            </a:r>
            <a:r>
              <a:rPr lang="ru-RU" sz="1400" b="1" dirty="0" smtClean="0">
                <a:solidFill>
                  <a:srgbClr val="C00000"/>
                </a:solidFill>
              </a:rPr>
              <a:t>НОСИТ РЕКОМЕНДАТЕЛЬНЫЙ ХАРАКТЕР </a:t>
            </a:r>
            <a:r>
              <a:rPr lang="ru-RU" sz="1400" b="1" dirty="0" smtClean="0">
                <a:solidFill>
                  <a:srgbClr val="002060"/>
                </a:solidFill>
              </a:rPr>
              <a:t>И </a:t>
            </a:r>
            <a:r>
              <a:rPr lang="ru-RU" sz="1400" b="1" dirty="0" smtClean="0">
                <a:solidFill>
                  <a:srgbClr val="002060"/>
                </a:solidFill>
              </a:rPr>
              <a:t>ПРЕДОСТАВЛЯЕТ </a:t>
            </a:r>
            <a:r>
              <a:rPr lang="ru-RU" sz="1400" b="1" dirty="0" smtClean="0">
                <a:solidFill>
                  <a:srgbClr val="002060"/>
                </a:solidFill>
              </a:rPr>
              <a:t>ПРИМЕРЫ ВАРИАТИВНЫХ  </a:t>
            </a:r>
            <a:r>
              <a:rPr lang="ru-RU" sz="1400" b="1" dirty="0" smtClean="0">
                <a:solidFill>
                  <a:srgbClr val="002060"/>
                </a:solidFill>
              </a:rPr>
              <a:t>СПОСО-БОВ </a:t>
            </a:r>
            <a:r>
              <a:rPr lang="ru-RU" sz="1400" b="1" dirty="0" smtClean="0">
                <a:solidFill>
                  <a:srgbClr val="002060"/>
                </a:solidFill>
              </a:rPr>
              <a:t>И СРЕДСТВ  ДОСТИЖЕНИЯ ТРЕБОВАНИЙ ФГОС. ОНА НЕ </a:t>
            </a:r>
            <a:r>
              <a:rPr lang="ru-RU" sz="1400" b="1" dirty="0" smtClean="0">
                <a:solidFill>
                  <a:srgbClr val="002060"/>
                </a:solidFill>
              </a:rPr>
              <a:t>ПРОТИВОРЕЧИТ </a:t>
            </a:r>
            <a:r>
              <a:rPr lang="ru-RU" sz="1400" b="1" dirty="0" smtClean="0">
                <a:solidFill>
                  <a:srgbClr val="002060"/>
                </a:solidFill>
              </a:rPr>
              <a:t>ФГОС И НОРМАТИВНЫМ </a:t>
            </a:r>
            <a:r>
              <a:rPr lang="ru-RU" sz="1400" b="1" dirty="0" smtClean="0">
                <a:solidFill>
                  <a:srgbClr val="002060"/>
                </a:solidFill>
              </a:rPr>
              <a:t>ДОКУ-МЕНТАМ </a:t>
            </a:r>
            <a:r>
              <a:rPr lang="ru-RU" sz="1400" b="1" dirty="0" smtClean="0">
                <a:solidFill>
                  <a:srgbClr val="002060"/>
                </a:solidFill>
              </a:rPr>
              <a:t>МИНИСТЕРСТВА ОБРАЗОВАНИЯ И НАУКИ РФ</a:t>
            </a:r>
            <a:r>
              <a:rPr lang="ru-RU" sz="1400" b="1" i="1" dirty="0" smtClean="0">
                <a:solidFill>
                  <a:srgbClr val="002060"/>
                </a:solidFill>
              </a:rPr>
              <a:t>. </a:t>
            </a:r>
            <a:r>
              <a:rPr lang="ru-RU" sz="1600" b="1" i="1" dirty="0" smtClean="0">
                <a:solidFill>
                  <a:srgbClr val="7030A0"/>
                </a:solidFill>
              </a:rPr>
              <a:t>(Примерная основная образовательная программа одобрена решением федерального учебно-методического объединения   по общему образованию, протокол от 8 апреля 2015 г. № 1/15) .</a:t>
            </a:r>
            <a:endParaRPr lang="ru-RU" sz="1600" b="1" dirty="0" smtClean="0">
              <a:solidFill>
                <a:srgbClr val="7030A0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1600" b="1" dirty="0" smtClean="0">
                <a:solidFill>
                  <a:srgbClr val="C00000"/>
                </a:solidFill>
              </a:rPr>
              <a:t>           </a:t>
            </a:r>
            <a:r>
              <a:rPr lang="ru-RU" sz="1600" b="1" dirty="0" smtClean="0">
                <a:solidFill>
                  <a:srgbClr val="C00000"/>
                </a:solidFill>
              </a:rPr>
              <a:t>АВТОРСКАЯ </a:t>
            </a:r>
            <a:r>
              <a:rPr lang="ru-RU" sz="1600" b="1" dirty="0">
                <a:solidFill>
                  <a:srgbClr val="C00000"/>
                </a:solidFill>
              </a:rPr>
              <a:t>ПРОГРАММА </a:t>
            </a:r>
            <a:r>
              <a:rPr lang="ru-RU" sz="1400" b="1" dirty="0" smtClean="0">
                <a:solidFill>
                  <a:srgbClr val="002060"/>
                </a:solidFill>
              </a:rPr>
              <a:t>– ЭТО ДОКУМЕТ, СОЗДАННЫЙ НА ОСНОВЕ </a:t>
            </a:r>
            <a:r>
              <a:rPr lang="ru-RU" sz="1400" b="1" dirty="0" smtClean="0">
                <a:solidFill>
                  <a:srgbClr val="002060"/>
                </a:solidFill>
              </a:rPr>
              <a:t>ФГОС И </a:t>
            </a:r>
            <a:r>
              <a:rPr lang="ru-RU" sz="1400" b="1" dirty="0" smtClean="0">
                <a:solidFill>
                  <a:srgbClr val="002060"/>
                </a:solidFill>
              </a:rPr>
              <a:t>ПРИМЕРНОЙ </a:t>
            </a:r>
            <a:r>
              <a:rPr lang="ru-RU" sz="1400" b="1" dirty="0" smtClean="0">
                <a:solidFill>
                  <a:srgbClr val="002060"/>
                </a:solidFill>
              </a:rPr>
              <a:t>ОСНОВ-НОЙ </a:t>
            </a:r>
            <a:r>
              <a:rPr lang="ru-RU" sz="1400" b="1" dirty="0" smtClean="0">
                <a:solidFill>
                  <a:srgbClr val="002060"/>
                </a:solidFill>
              </a:rPr>
              <a:t>ОБРАЗОВАТЕЛЬНОЙ ПРОГРАММЫ, </a:t>
            </a:r>
            <a:r>
              <a:rPr lang="ru-RU" sz="1400" b="1" dirty="0" smtClean="0">
                <a:solidFill>
                  <a:srgbClr val="C00000"/>
                </a:solidFill>
              </a:rPr>
              <a:t>РАСКРЫВАЕТ  АВТОРСКУЮ </a:t>
            </a:r>
            <a:r>
              <a:rPr lang="ru-RU" sz="1400" b="1" dirty="0" smtClean="0">
                <a:solidFill>
                  <a:srgbClr val="C00000"/>
                </a:solidFill>
              </a:rPr>
              <a:t>КОНЦЕПЦИЮ СОДЕРЖАНИЯ </a:t>
            </a:r>
            <a:r>
              <a:rPr lang="ru-RU" sz="1400" b="1" dirty="0" smtClean="0">
                <a:solidFill>
                  <a:srgbClr val="002060"/>
                </a:solidFill>
              </a:rPr>
              <a:t>И </a:t>
            </a:r>
            <a:r>
              <a:rPr lang="ru-RU" sz="1400" b="1" dirty="0" smtClean="0">
                <a:solidFill>
                  <a:srgbClr val="002060"/>
                </a:solidFill>
              </a:rPr>
              <a:t>ПОСТРОЕ-НИЯ </a:t>
            </a:r>
            <a:r>
              <a:rPr lang="ru-RU" sz="1400" b="1" dirty="0" smtClean="0">
                <a:solidFill>
                  <a:srgbClr val="002060"/>
                </a:solidFill>
              </a:rPr>
              <a:t>УЧЕБНОГО ПРЕДМЕТА </a:t>
            </a:r>
            <a:r>
              <a:rPr lang="ru-RU" sz="1400" b="1" dirty="0" smtClean="0">
                <a:solidFill>
                  <a:srgbClr val="002060"/>
                </a:solidFill>
              </a:rPr>
              <a:t>ДИСЦИПЛИНЫ </a:t>
            </a:r>
            <a:r>
              <a:rPr lang="ru-RU" sz="1400" b="1" dirty="0" smtClean="0">
                <a:solidFill>
                  <a:srgbClr val="002060"/>
                </a:solidFill>
              </a:rPr>
              <a:t>ФИЗИЧЕСКОЙ КУЛЬТУРЫ И </a:t>
            </a:r>
            <a:r>
              <a:rPr lang="ru-RU" sz="1400" b="1" dirty="0" smtClean="0">
                <a:solidFill>
                  <a:srgbClr val="002060"/>
                </a:solidFill>
              </a:rPr>
              <a:t>ЯВЛЯЕТСЯ  ОСНОВОЙ </a:t>
            </a:r>
            <a:r>
              <a:rPr lang="ru-RU" sz="1400" b="1" dirty="0" smtClean="0">
                <a:solidFill>
                  <a:srgbClr val="002060"/>
                </a:solidFill>
              </a:rPr>
              <a:t>ДЛЯ </a:t>
            </a:r>
            <a:r>
              <a:rPr lang="ru-RU" sz="1400" b="1" dirty="0" smtClean="0">
                <a:solidFill>
                  <a:srgbClr val="002060"/>
                </a:solidFill>
              </a:rPr>
              <a:t>РАЗРАБО-ТКИ ОПРЕДЕЛЕННОЙ ЛИНИИ УЧЕБНИКОВ </a:t>
            </a:r>
            <a:r>
              <a:rPr lang="ru-RU" sz="1400" b="1" dirty="0" smtClean="0">
                <a:solidFill>
                  <a:srgbClr val="002060"/>
                </a:solidFill>
              </a:rPr>
              <a:t>.  </a:t>
            </a:r>
          </a:p>
          <a:p>
            <a:pPr>
              <a:lnSpc>
                <a:spcPts val="1900"/>
              </a:lnSpc>
              <a:spcBef>
                <a:spcPts val="600"/>
              </a:spcBef>
            </a:pP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        </a:t>
            </a:r>
            <a:r>
              <a:rPr lang="ru-RU" sz="1600" b="1" dirty="0" smtClean="0">
                <a:solidFill>
                  <a:srgbClr val="C00000"/>
                </a:solidFill>
              </a:rPr>
              <a:t>РАБОЧАЯ УЧЕБНАЯ ПРЕДМЕТНАЯ ПРОГРАММА</a:t>
            </a:r>
            <a:r>
              <a:rPr lang="ru-RU" sz="1400" b="1" dirty="0" smtClean="0">
                <a:solidFill>
                  <a:srgbClr val="002060"/>
                </a:solidFill>
              </a:rPr>
              <a:t> – </a:t>
            </a:r>
            <a:r>
              <a:rPr lang="ru-RU" sz="1400" b="1" dirty="0" smtClean="0">
                <a:solidFill>
                  <a:srgbClr val="C00000"/>
                </a:solidFill>
              </a:rPr>
              <a:t>ДОКУМЕНТ УЧИТЕЛЯ, </a:t>
            </a:r>
            <a:r>
              <a:rPr lang="ru-RU" sz="1400" b="1" dirty="0" smtClean="0">
                <a:solidFill>
                  <a:srgbClr val="002060"/>
                </a:solidFill>
              </a:rPr>
              <a:t>ВКЛЮЧАЮЩЕЙ В СЕБЯ: </a:t>
            </a:r>
            <a:r>
              <a:rPr lang="ru-RU" sz="1400" b="1" dirty="0" smtClean="0">
                <a:solidFill>
                  <a:srgbClr val="002060"/>
                </a:solidFill>
              </a:rPr>
              <a:t>ЦЕЛИ И ЗАДАЧИ ДИСЦИПЛИНЫ; ПРЕДМЕТНОЕ СОДЕРЖАНИЕ; </a:t>
            </a:r>
            <a:r>
              <a:rPr lang="ru-RU" sz="1400" b="1" dirty="0" smtClean="0">
                <a:solidFill>
                  <a:srgbClr val="002060"/>
                </a:solidFill>
              </a:rPr>
              <a:t>КАЛЕНДАРНО-ТЕМАТИЧЕСКИЙ </a:t>
            </a:r>
            <a:r>
              <a:rPr lang="ru-RU" sz="1400" b="1" dirty="0" smtClean="0">
                <a:solidFill>
                  <a:srgbClr val="002060"/>
                </a:solidFill>
              </a:rPr>
              <a:t>ПЛАН; ПЛАНИРУЕМЫЕ ПРЕДМЕТНЫЕ РЕЗУЛЬТАТЫ И СПОСОБЫ ИХ ОЦЕНИВАНИЯ;  ПЕРЕЧЕНЬ УЧЕБНО-МЕТОДИЧЕСКОГО ОБЕСПЕЧЕННИЯ.    </a:t>
            </a:r>
            <a:endParaRPr lang="ru-RU" sz="1400" i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93706" y="625074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endParaRPr lang="ru-RU" b="1" dirty="0" smtClean="0"/>
          </a:p>
          <a:p>
            <a:pPr fontAlgn="base"/>
            <a:endParaRPr lang="ru-RU" dirty="0"/>
          </a:p>
        </p:txBody>
      </p:sp>
      <p:pic>
        <p:nvPicPr>
          <p:cNvPr id="9" name="Рисунок 8" descr="http://videoclipsimage.agaclip.com/Ol_7YFQdkpi-_--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4" t="3189" r="7472" b="4638"/>
          <a:stretch/>
        </p:blipFill>
        <p:spPr bwMode="auto">
          <a:xfrm>
            <a:off x="490422" y="188640"/>
            <a:ext cx="1345274" cy="15121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79712" y="304024"/>
            <a:ext cx="6696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ПРОБЛЕМА РАЗРАБОТКИ ПРОГРАММНОГО СОПРОВОЖДЕНИЯ  ОБРАЗОВАНИЯ </a:t>
            </a:r>
            <a:r>
              <a:rPr lang="ru-RU" b="1" dirty="0" smtClean="0">
                <a:solidFill>
                  <a:srgbClr val="C00000"/>
                </a:solidFill>
              </a:rPr>
              <a:t>ПО ФИЗИЧЕСКОЙ КУЛЬТУРЕ 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49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9792" y="367598"/>
            <a:ext cx="4548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ПРОБЛЕМА ВЫБОРА МОДЕЛИ ОБУЧЕНИЯ  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0513" y="1323733"/>
            <a:ext cx="2464322" cy="33855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МОДЕЛИ  ОБУЧЕНИЯ 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083" y="1999688"/>
            <a:ext cx="1739640" cy="338554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ПАССИВНАЯ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02854" y="1944388"/>
            <a:ext cx="1739640" cy="338554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АКТИВНАЯ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8446" y="2467533"/>
            <a:ext cx="2471346" cy="2554545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i="1" dirty="0" smtClean="0">
                <a:solidFill>
                  <a:srgbClr val="C00000"/>
                </a:solidFill>
              </a:rPr>
              <a:t>    УЧИТЕЛЬ </a:t>
            </a:r>
            <a:r>
              <a:rPr lang="ru-RU" sz="1400" b="1" i="1" dirty="0" smtClean="0">
                <a:solidFill>
                  <a:srgbClr val="C00000"/>
                </a:solidFill>
              </a:rPr>
              <a:t>УПРАВЛЯЕТ ДЕЯТЕЛЬНОСТЬЮ </a:t>
            </a:r>
            <a:r>
              <a:rPr lang="ru-RU" sz="1400" b="1" i="1" dirty="0" smtClean="0">
                <a:solidFill>
                  <a:srgbClr val="C00000"/>
                </a:solidFill>
              </a:rPr>
              <a:t>УЧАЩИХСЯ</a:t>
            </a:r>
            <a:r>
              <a:rPr lang="ru-RU" sz="1400" b="1" dirty="0" smtClean="0">
                <a:solidFill>
                  <a:srgbClr val="002060"/>
                </a:solidFill>
              </a:rPr>
              <a:t>: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  <a:buFontTx/>
              <a:buChar char="-"/>
            </a:pPr>
            <a:r>
              <a:rPr lang="ru-RU" sz="1400" b="1" dirty="0" smtClean="0">
                <a:solidFill>
                  <a:srgbClr val="002060"/>
                </a:solidFill>
              </a:rPr>
              <a:t> УЧИТЕЛЬ СТАВИТ </a:t>
            </a:r>
            <a:r>
              <a:rPr lang="ru-RU" sz="1400" b="1" dirty="0" smtClean="0">
                <a:solidFill>
                  <a:srgbClr val="002060"/>
                </a:solidFill>
              </a:rPr>
              <a:t>ЗАДАЧИ;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  <a:buFontTx/>
              <a:buChar char="-"/>
            </a:pPr>
            <a:r>
              <a:rPr lang="ru-RU" sz="1400" b="1" dirty="0" smtClean="0">
                <a:solidFill>
                  <a:srgbClr val="002060"/>
                </a:solidFill>
              </a:rPr>
              <a:t> УЧИТЕЛЬ ФОРМИРУЕТ ЗНА-НИЯ</a:t>
            </a:r>
            <a:r>
              <a:rPr lang="ru-RU" sz="1400" b="1" dirty="0" smtClean="0">
                <a:solidFill>
                  <a:srgbClr val="002060"/>
                </a:solidFill>
              </a:rPr>
              <a:t>;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  <a:buFontTx/>
              <a:buChar char="-"/>
            </a:pPr>
            <a:r>
              <a:rPr lang="ru-RU" sz="1400" b="1" dirty="0" smtClean="0">
                <a:solidFill>
                  <a:srgbClr val="002060"/>
                </a:solidFill>
              </a:rPr>
              <a:t> УЧИТЕЛЬ ОБУЧАЕТ ФИЗИ-ЧЕСКИМ УПРАЖНЕНИЯМ; 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rgbClr val="002060"/>
                </a:solidFill>
              </a:rPr>
              <a:t> УЧИТЕЛЬ РАЗВИВАЕТ ФИЗИ-ЧЕСКИЕ КАЧЕСТВА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793532" y="2467533"/>
            <a:ext cx="3146620" cy="341632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i="1" dirty="0" smtClean="0">
                <a:solidFill>
                  <a:srgbClr val="C00000"/>
                </a:solidFill>
              </a:rPr>
              <a:t>   УЧИТЕЛЬ И УЧАЩИЕСЯ  ВЗАИМО-ДЕЙСТВУЮТ </a:t>
            </a:r>
            <a:r>
              <a:rPr lang="ru-RU" sz="1400" b="1" i="1" dirty="0" smtClean="0">
                <a:solidFill>
                  <a:srgbClr val="C00000"/>
                </a:solidFill>
              </a:rPr>
              <a:t>НА РАВНЫХ</a:t>
            </a:r>
            <a:r>
              <a:rPr lang="ru-RU" sz="1400" b="1" dirty="0" smtClean="0">
                <a:solidFill>
                  <a:srgbClr val="002060"/>
                </a:solidFill>
              </a:rPr>
              <a:t>: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    - </a:t>
            </a:r>
            <a:r>
              <a:rPr lang="ru-RU" sz="1400" b="1" dirty="0" smtClean="0">
                <a:solidFill>
                  <a:srgbClr val="002060"/>
                </a:solidFill>
              </a:rPr>
              <a:t>УЧИТЕЛЬ ОБСУЖДАЕТ С УЧАЩИ-МИСЯ </a:t>
            </a:r>
            <a:r>
              <a:rPr lang="ru-RU" sz="1400" b="1" dirty="0">
                <a:solidFill>
                  <a:srgbClr val="002060"/>
                </a:solidFill>
              </a:rPr>
              <a:t>УЧЕБНЫЕ </a:t>
            </a:r>
            <a:r>
              <a:rPr lang="ru-RU" sz="1400" b="1" dirty="0" smtClean="0">
                <a:solidFill>
                  <a:srgbClr val="002060"/>
                </a:solidFill>
              </a:rPr>
              <a:t>ЗАДАНИЯ И </a:t>
            </a:r>
            <a:r>
              <a:rPr lang="ru-RU" sz="1400" b="1" dirty="0" smtClean="0">
                <a:solidFill>
                  <a:srgbClr val="002060"/>
                </a:solidFill>
              </a:rPr>
              <a:t>ОЦЕНИ-ВАЕТ КАЧЕСТВО </a:t>
            </a:r>
            <a:r>
              <a:rPr lang="ru-RU" sz="1400" b="1" dirty="0" smtClean="0">
                <a:solidFill>
                  <a:srgbClr val="002060"/>
                </a:solidFill>
              </a:rPr>
              <a:t>ИХ ВЫПОЛНЕНИЯ;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   - УЧАЩИНЕСЯ САМОСТОЯТЕЛЬНО ВЫПОЛНЯЮТ </a:t>
            </a:r>
            <a:r>
              <a:rPr lang="ru-RU" sz="1400" b="1" dirty="0" smtClean="0">
                <a:solidFill>
                  <a:srgbClr val="002060"/>
                </a:solidFill>
              </a:rPr>
              <a:t>УЧЕБНЫЕ ЗАДАНИЯ;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    - УЧАЩИЕСЯ АНАЛИЗИРУЮТ ТЕХНИ-КУ </a:t>
            </a:r>
            <a:r>
              <a:rPr lang="ru-RU" sz="1400" b="1" dirty="0" smtClean="0">
                <a:solidFill>
                  <a:srgbClr val="002060"/>
                </a:solidFill>
              </a:rPr>
              <a:t>РАЗУЧИВАЕМОГО </a:t>
            </a:r>
            <a:r>
              <a:rPr lang="ru-RU" sz="1400" b="1" dirty="0" smtClean="0">
                <a:solidFill>
                  <a:srgbClr val="002060"/>
                </a:solidFill>
              </a:rPr>
              <a:t>УПРАЖНЕНИЯ И ОСУЩЕСТВЛЯЮТ ЕЕ СОВЕРШЕНСТВО-ВАНИЕ ; 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    - УЧАЩИЕСЯ КОНТРОЛИРУЮТ </a:t>
            </a:r>
            <a:r>
              <a:rPr lang="ru-RU" sz="1400" b="1" dirty="0" smtClean="0">
                <a:solidFill>
                  <a:srgbClr val="002060"/>
                </a:solidFill>
              </a:rPr>
              <a:t> РЕ-ЖИМЫ ЗАДАННОЙ УЧИТЕЛЕМ ФИЗИ-ЧЕСКОЙ НАГРУЗКИ  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4168" y="2508689"/>
            <a:ext cx="2808312" cy="3631763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i="1" dirty="0" smtClean="0">
                <a:solidFill>
                  <a:srgbClr val="C00000"/>
                </a:solidFill>
              </a:rPr>
              <a:t>   УЧАЩИЕСЯ ВЗАИМОДЕЙСТВУ-ЮТ ДРУГ </a:t>
            </a:r>
            <a:r>
              <a:rPr lang="ru-RU" sz="1400" b="1" i="1" dirty="0" smtClean="0">
                <a:solidFill>
                  <a:srgbClr val="C00000"/>
                </a:solidFill>
              </a:rPr>
              <a:t>С ДРУГОМ</a:t>
            </a:r>
            <a:r>
              <a:rPr lang="ru-RU" sz="1400" b="1" dirty="0" smtClean="0">
                <a:solidFill>
                  <a:srgbClr val="C00000"/>
                </a:solidFill>
              </a:rPr>
              <a:t>, </a:t>
            </a:r>
            <a:r>
              <a:rPr lang="ru-RU" sz="1400" b="1" dirty="0" smtClean="0">
                <a:solidFill>
                  <a:srgbClr val="C00000"/>
                </a:solidFill>
              </a:rPr>
              <a:t>А </a:t>
            </a:r>
            <a:r>
              <a:rPr lang="ru-RU" sz="1400" b="1" i="1" dirty="0" smtClean="0">
                <a:solidFill>
                  <a:srgbClr val="C00000"/>
                </a:solidFill>
              </a:rPr>
              <a:t>УЧИТЕЛЬ НАПРАВЛЯЕТ ИХ  ДЕЯТЕЛЬНОСТЬ УЧАЩИТХСЯ:</a:t>
            </a:r>
          </a:p>
          <a:p>
            <a:pPr>
              <a:spcAft>
                <a:spcPts val="600"/>
              </a:spcAft>
            </a:pPr>
            <a:r>
              <a:rPr lang="ru-RU" sz="1400" b="1" i="1" dirty="0">
                <a:solidFill>
                  <a:srgbClr val="C00000"/>
                </a:solidFill>
              </a:rPr>
              <a:t> </a:t>
            </a:r>
            <a:r>
              <a:rPr lang="ru-RU" sz="1400" b="1" i="1" dirty="0" smtClean="0">
                <a:solidFill>
                  <a:srgbClr val="C00000"/>
                </a:solidFill>
              </a:rPr>
              <a:t>   </a:t>
            </a:r>
            <a:r>
              <a:rPr lang="ru-RU" sz="1400" b="1" dirty="0" smtClean="0">
                <a:solidFill>
                  <a:srgbClr val="002060"/>
                </a:solidFill>
              </a:rPr>
              <a:t>- УЧАЩИЕСЯ САМИ ДОБЫВАЮТ НЕОБХОДИМЫЕ ЗНАНИЯ;</a:t>
            </a:r>
          </a:p>
          <a:p>
            <a:pPr>
              <a:spcAft>
                <a:spcPts val="600"/>
              </a:spcAft>
            </a:pP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   - УЧАЩИЕСЯ САМИ РАЗРАБА-ТЫВАЮТ УЧЕБНЫЕ ЗАДАНИЯ;</a:t>
            </a:r>
          </a:p>
          <a:p>
            <a:pPr>
              <a:spcAft>
                <a:spcPts val="600"/>
              </a:spcAft>
            </a:pP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   - </a:t>
            </a:r>
            <a:r>
              <a:rPr lang="ru-RU" sz="1400" b="1" dirty="0" smtClean="0">
                <a:solidFill>
                  <a:srgbClr val="002060"/>
                </a:solidFill>
              </a:rPr>
              <a:t> УЧАЩИЕСЯ САМИ ОПРЕДЕЛЯ-ЮТ РЕЗУЛЬТАТ ОБУЧЕНИЯ И ВЫ-СТРАИВАЮТ МЕТОДИКУ ПОЛУЧЕ-НИЯ ЖЕЛАЕМОГО РЕЗУЛЬТАТА;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  - УЧАЩИЕСЯ САМИ ПОДБИРА-ЮТ РЕЖИМ НАГРУЗКИ И ОСЩЕС-ТВЛЯЮТ ЗА НЕЙ КОНТРОЛЬ  </a:t>
            </a:r>
            <a:r>
              <a:rPr lang="ru-RU" sz="1400" b="1" dirty="0" smtClean="0">
                <a:solidFill>
                  <a:srgbClr val="002060"/>
                </a:solidFill>
              </a:rPr>
              <a:t> 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44208" y="1982071"/>
            <a:ext cx="1944216" cy="338554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ИНТЕРАКТИВНАЯ </a:t>
            </a:r>
            <a:endParaRPr lang="ru-RU" dirty="0"/>
          </a:p>
        </p:txBody>
      </p:sp>
      <p:cxnSp>
        <p:nvCxnSpPr>
          <p:cNvPr id="35" name="Прямая со стрелкой 34"/>
          <p:cNvCxnSpPr>
            <a:stCxn id="4" idx="1"/>
            <a:endCxn id="5" idx="0"/>
          </p:cNvCxnSpPr>
          <p:nvPr/>
        </p:nvCxnSpPr>
        <p:spPr>
          <a:xfrm flipH="1">
            <a:off x="1377903" y="1493010"/>
            <a:ext cx="1662610" cy="506678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4" idx="2"/>
            <a:endCxn id="6" idx="0"/>
          </p:cNvCxnSpPr>
          <p:nvPr/>
        </p:nvCxnSpPr>
        <p:spPr>
          <a:xfrm>
            <a:off x="4272674" y="1662287"/>
            <a:ext cx="0" cy="282101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15" idx="0"/>
          </p:cNvCxnSpPr>
          <p:nvPr/>
        </p:nvCxnSpPr>
        <p:spPr>
          <a:xfrm>
            <a:off x="5488467" y="1493010"/>
            <a:ext cx="1927849" cy="489061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 descr="https://cf.ppt-online.org/files/slide/2/2XZ839mRtSiGEPo7KMVx4LcrpFYjvHegBAyQUO/slide-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4" t="25342" r="23282" b="12158"/>
          <a:stretch/>
        </p:blipFill>
        <p:spPr bwMode="auto">
          <a:xfrm>
            <a:off x="395536" y="168895"/>
            <a:ext cx="1224136" cy="13053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9666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1892</TotalTime>
  <Words>1331</Words>
  <Application>Microsoft Office PowerPoint</Application>
  <PresentationFormat>Экран (4:3)</PresentationFormat>
  <Paragraphs>214</Paragraphs>
  <Slides>13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МОСКОВСКИЙ ГОРОДСКОЙ ПЕДАГОГИЧЕСКИЙ УНИВЕРСИТЕТ  ИНСТИТУТ ЕСТЕСТВОЗНАНИЯ И СПОРТИВНЫХ ТЕХНОЛОГИЙ   КАФЕДРА ТЕОРИИ И МЕТОДИКИ СПОРТИВНЫХ ДИСЦИПЛИН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ПРОБЛЕМА МЕТОДИЧЕСКОГО СОПРОВОЖДЕНИЯ ОБРАЗОВАНИЯ ПО ФИЗИЧЕСКОЙ КУЛЬТУРЕ </vt:lpstr>
      <vt:lpstr>СТРУКТУРНАЯ ОРГАНИЗАЦИЯ ПОНЯТИЯ «ТЕХНОЛОГИЯ»  В ТЕОРИИ ФИЗИЧЕСКОГО ВОСПИТАНИЯ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Катерина</dc:creator>
  <cp:lastModifiedBy>Катерина</cp:lastModifiedBy>
  <cp:revision>190</cp:revision>
  <dcterms:created xsi:type="dcterms:W3CDTF">2018-11-26T16:00:58Z</dcterms:created>
  <dcterms:modified xsi:type="dcterms:W3CDTF">2018-12-03T22:05:07Z</dcterms:modified>
</cp:coreProperties>
</file>