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88" r:id="rId2"/>
    <p:sldId id="363" r:id="rId3"/>
    <p:sldId id="361" r:id="rId4"/>
    <p:sldId id="362" r:id="rId5"/>
    <p:sldId id="359" r:id="rId6"/>
    <p:sldId id="351" r:id="rId7"/>
    <p:sldId id="357" r:id="rId8"/>
    <p:sldId id="356" r:id="rId9"/>
    <p:sldId id="275" r:id="rId10"/>
    <p:sldId id="358" r:id="rId11"/>
    <p:sldId id="349" r:id="rId12"/>
    <p:sldId id="34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 autoAdjust="0"/>
  </p:normalViewPr>
  <p:slideViewPr>
    <p:cSldViewPr>
      <p:cViewPr varScale="1">
        <p:scale>
          <a:sx n="80" d="100"/>
          <a:sy n="80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</c:v>
                </c:pt>
              </c:strCache>
            </c:strRef>
          </c:tx>
          <c:explosion val="25"/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elete val="1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Школы</c:v>
                </c:pt>
                <c:pt idx="1">
                  <c:v>СКОШИ</c:v>
                </c:pt>
                <c:pt idx="2">
                  <c:v>Доп.образование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4681</c:v>
                </c:pt>
                <c:pt idx="1">
                  <c:v>6953</c:v>
                </c:pt>
                <c:pt idx="2">
                  <c:v>1977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00015-1F40-42F9-9ECA-E204BE1790E3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B26B5-BE2E-4C6E-97B5-64A3B9C20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D9FBA1-0FE0-4B67-8EE0-FB250F953E7F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5A1C81-AF90-4085-A32A-C5251A9BA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6ADEB-1801-4997-BFD5-A64A47E3AD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299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8217-07EE-405C-9786-10D4EF7E56AB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11C1-BEC3-49E6-8176-36F15E74F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4010-0FA6-4F5A-BDAD-E8053FB4CCE4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EA26-96C6-44B4-B3F8-63F3AB0C5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7A13-6F1E-4337-83D9-CA9F0C2C8A94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94D3-F4F7-41C0-83F3-040965D3D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433B-9613-4CEE-9AC7-4A5A3CEBBA3C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8319-64D8-47D0-B2C5-1A775DDD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D5FE-B0CB-4D27-BBE9-5A26C6BD46AA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4BB5-A186-4366-841F-94D6E32EA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5879E-3572-4A09-9FC4-1E8F56387B0C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12AC-A00C-4209-89B0-180421750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CBD14-BBD4-4E33-9238-D2C8A3E547F9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B5B5-6801-4EC8-A8A1-08406A341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FD0C-75CA-4F2E-A72B-FF81AC68104A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02E7-0124-4D30-8499-235A56553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ED2D-D3FE-48F3-8EF7-8E6FB4F5A19E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E8CE-99D0-4AA2-815D-23B30EFBF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24FE9-8D81-450F-BF54-BDC5086C09D1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F15D-0025-4EDF-89F8-AA7841ED1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330E2-F3F5-4471-AD42-2BB12234E6EA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0E7E-BF8F-4D1D-9F61-3EB308FB3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3BA18D-E949-44DB-918C-640A2C5E02DC}" type="datetimeFigureOut">
              <a:rPr lang="ru-RU"/>
              <a:pPr>
                <a:defRPr/>
              </a:pPr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DA368-2CA5-4BFD-8541-327DD86F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6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59.svg"/><Relationship Id="rId5" Type="http://schemas.openxmlformats.org/officeDocument/2006/relationships/image" Target="../media/image24.jpeg"/><Relationship Id="rId15" Type="http://schemas.openxmlformats.org/officeDocument/2006/relationships/image" Target="../media/image61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67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67.sv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75.svg"/><Relationship Id="rId5" Type="http://schemas.openxmlformats.org/officeDocument/2006/relationships/image" Target="../media/image65.svg"/><Relationship Id="rId15" Type="http://schemas.openxmlformats.org/officeDocument/2006/relationships/image" Target="../media/image34.jpeg"/><Relationship Id="rId4" Type="http://schemas.openxmlformats.org/officeDocument/2006/relationships/image" Target="../media/image30.pn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limpiec-n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6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8.svg"/><Relationship Id="rId9" Type="http://schemas.openxmlformats.org/officeDocument/2006/relationships/image" Target="../media/image6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67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5.sv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571500" y="2286000"/>
            <a:ext cx="8143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4357688" y="5487988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Шабаев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Александр Сергеевич,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директор  ГБУ ДО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Детско-юношеский центр Нижегородской области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«Олимпиец»</a:t>
            </a:r>
          </a:p>
        </p:txBody>
      </p:sp>
      <p:pic>
        <p:nvPicPr>
          <p:cNvPr id="4100" name="Picture 3" descr="C:\Documents and Settings\Nadejda\Рабочий стол\Олимпиада\эмб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49322" cy="124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357188"/>
            <a:ext cx="6264697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Министерство образования, науки и молодежной политики Нижегородской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</a:t>
            </a:r>
            <a:r>
              <a:rPr lang="ru-RU" sz="1200" b="1" cap="all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БЮДЖЕТНОЕ учреждение </a:t>
            </a:r>
            <a:endParaRPr lang="ru-RU" sz="1200" b="1" cap="all" dirty="0" smtClean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дополнительного </a:t>
            </a:r>
            <a:r>
              <a:rPr lang="ru-RU" sz="1200" b="1" cap="all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cap="all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«Детско-юношеский центр Нижегородской области «Олимпиец»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2291388"/>
            <a:ext cx="806489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«Организация деятельности по физическому воспитанию с обучающимися с ограниченными возможностями здоровья» (из опыта работы Нижегородской области)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Picture 8" descr="спасибо леш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23825"/>
            <a:ext cx="129698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ЫЕ НАПРАВЛЕНИЯ\ОВЗ\ВМЕСТЕ\Материалы\Логотипы\rum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1872208" cy="1248139"/>
          </a:xfrm>
          <a:prstGeom prst="rect">
            <a:avLst/>
          </a:prstGeom>
          <a:noFill/>
        </p:spPr>
      </p:pic>
      <p:pic>
        <p:nvPicPr>
          <p:cNvPr id="1027" name="Picture 3" descr="C:\Users\user\Desktop\НОВЫЕ НАПРАВЛЕНИЯ\ОВЗ\ВМЕСТЕ\Материалы\Логотипы\logo_НГП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04664"/>
            <a:ext cx="2016224" cy="1691645"/>
          </a:xfrm>
          <a:prstGeom prst="rect">
            <a:avLst/>
          </a:prstGeom>
          <a:noFill/>
        </p:spPr>
      </p:pic>
      <p:pic>
        <p:nvPicPr>
          <p:cNvPr id="1028" name="Picture 4" descr="C:\Users\user\Desktop\Москва Салон образование 2019\Наше выступление ОВЗ для Москвы\Лого ОЛИМПИЕЦ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1026164" cy="1012801"/>
          </a:xfrm>
          <a:prstGeom prst="rect">
            <a:avLst/>
          </a:prstGeom>
          <a:noFill/>
        </p:spPr>
      </p:pic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5A6C8762-18B6-4AB3-9B8E-715D8786DAC9}"/>
              </a:ext>
            </a:extLst>
          </p:cNvPr>
          <p:cNvSpPr txBox="1">
            <a:spLocks/>
          </p:cNvSpPr>
          <p:nvPr/>
        </p:nvSpPr>
        <p:spPr>
          <a:xfrm>
            <a:off x="-396552" y="116632"/>
            <a:ext cx="79208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1762125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ПАРТНЕРЫ ГБУ ДО ДЮЦ «ОЛИМПИЕЦ»</a:t>
            </a:r>
            <a:endParaRPr lang="ru-RU" sz="2000" b="1" dirty="0">
              <a:solidFill>
                <a:srgbClr val="0000FF"/>
              </a:solidFill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user\Desktop\r=500,114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60735"/>
            <a:ext cx="2520280" cy="1416337"/>
          </a:xfrm>
          <a:prstGeom prst="rect">
            <a:avLst/>
          </a:prstGeom>
          <a:noFill/>
        </p:spPr>
      </p:pic>
      <p:pic>
        <p:nvPicPr>
          <p:cNvPr id="1030" name="Picture 6" descr="C:\Users\user\Desktop\vsemirnyj-den-zdorovya-kartin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276872"/>
            <a:ext cx="1860252" cy="186025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88640"/>
            <a:ext cx="2068241" cy="12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8C23DC0-88E4-4CF5-9C4E-E74401369DE1}"/>
              </a:ext>
            </a:extLst>
          </p:cNvPr>
          <p:cNvSpPr/>
          <p:nvPr/>
        </p:nvSpPr>
        <p:spPr>
          <a:xfrm>
            <a:off x="2915816" y="1916833"/>
            <a:ext cx="356636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Участники </a:t>
            </a:r>
            <a:endParaRPr lang="ru-RU" sz="2400" b="1" dirty="0">
              <a:solidFill>
                <a:srgbClr val="04A4E0"/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МКОУ «Школа-интернат № 65 для слабослышащих и позднооглохших детей»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МКОУ «Школа-интернат для глухих детей»</a:t>
            </a: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Группа">
            <a:extLst>
              <a:ext uri="{FF2B5EF4-FFF2-40B4-BE49-F238E27FC236}">
                <a16:creationId xmlns="" xmlns:a16="http://schemas.microsoft.com/office/drawing/2014/main" id="{C90756D1-2B62-4C29-B7B5-348B0786E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7824" y="1844824"/>
            <a:ext cx="685800" cy="914400"/>
          </a:xfrm>
          <a:prstGeom prst="rect">
            <a:avLst/>
          </a:prstGeom>
          <a:effectLst/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A2FF3869-E50F-46FA-B1B4-5E9AC5040C87}"/>
              </a:ext>
            </a:extLst>
          </p:cNvPr>
          <p:cNvSpPr/>
          <p:nvPr/>
        </p:nvSpPr>
        <p:spPr>
          <a:xfrm>
            <a:off x="611560" y="4581128"/>
            <a:ext cx="1371626" cy="1828834"/>
          </a:xfrm>
          <a:prstGeom prst="ellipse">
            <a:avLst/>
          </a:prstGeom>
          <a:solidFill>
            <a:srgbClr val="FBB23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Лампочка">
            <a:extLst>
              <a:ext uri="{FF2B5EF4-FFF2-40B4-BE49-F238E27FC236}">
                <a16:creationId xmlns="" xmlns:a16="http://schemas.microsoft.com/office/drawing/2014/main" id="{3C5CC959-E3D8-424E-A832-A81F4C3597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584" y="4941168"/>
            <a:ext cx="685800" cy="914400"/>
          </a:xfrm>
          <a:prstGeom prst="rect">
            <a:avLst/>
          </a:prstGeom>
          <a:effectLst/>
        </p:spPr>
      </p:pic>
      <p:pic>
        <p:nvPicPr>
          <p:cNvPr id="16" name="Рисунок 15" descr="Шестеренки">
            <a:extLst>
              <a:ext uri="{FF2B5EF4-FFF2-40B4-BE49-F238E27FC236}">
                <a16:creationId xmlns="" xmlns:a16="http://schemas.microsoft.com/office/drawing/2014/main" id="{481B44F9-09AC-47A5-A5E7-7B8F58BC4C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5616" y="5301208"/>
            <a:ext cx="685800" cy="914400"/>
          </a:xfrm>
          <a:prstGeom prst="rect">
            <a:avLst/>
          </a:prstGeom>
          <a:effectLst/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7517B18-3359-479B-9489-71D473742920}"/>
              </a:ext>
            </a:extLst>
          </p:cNvPr>
          <p:cNvSpPr/>
          <p:nvPr/>
        </p:nvSpPr>
        <p:spPr>
          <a:xfrm>
            <a:off x="2051720" y="472514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2505075" algn="l"/>
              </a:tabLst>
            </a:pPr>
            <a:r>
              <a:rPr lang="ru-RU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Разработка и апробация новой модели КПК для учителей физической культуры </a:t>
            </a:r>
          </a:p>
          <a:p>
            <a:pPr lvl="0" algn="ctr">
              <a:spcAft>
                <a:spcPts val="0"/>
              </a:spcAft>
              <a:tabLst>
                <a:tab pos="2505075" algn="l"/>
              </a:tabLst>
            </a:pPr>
            <a:r>
              <a:rPr lang="ru-RU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тренеров </a:t>
            </a:r>
            <a:r>
              <a:rPr lang="ru-RU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ОДО</a:t>
            </a:r>
            <a:r>
              <a:rPr lang="ru-RU" dirty="0" smtClean="0"/>
              <a:t> </a:t>
            </a:r>
          </a:p>
          <a:p>
            <a:pPr lvl="0" algn="ctr">
              <a:spcAft>
                <a:spcPts val="0"/>
              </a:spcAft>
              <a:tabLst>
                <a:tab pos="2505075" algn="l"/>
              </a:tabLst>
            </a:pPr>
            <a:r>
              <a:rPr lang="ru-RU" b="1" dirty="0" smtClean="0"/>
              <a:t>в рамках федерального проекта </a:t>
            </a:r>
          </a:p>
          <a:p>
            <a:pPr lvl="0" algn="ctr">
              <a:spcAft>
                <a:spcPts val="0"/>
              </a:spcAft>
              <a:tabLst>
                <a:tab pos="2505075" algn="l"/>
              </a:tabLst>
            </a:pPr>
            <a:r>
              <a:rPr lang="ru-RU" b="1" dirty="0" smtClean="0"/>
              <a:t>«Учитель будущего» </a:t>
            </a:r>
            <a:endParaRPr lang="ru-RU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ctr">
              <a:spcAft>
                <a:spcPts val="0"/>
              </a:spcAft>
              <a:tabLst>
                <a:tab pos="2505075" algn="l"/>
              </a:tabLs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660C7FB3-2123-4556-A9C0-4693BA6F0E19}"/>
              </a:ext>
            </a:extLst>
          </p:cNvPr>
          <p:cNvSpPr/>
          <p:nvPr/>
        </p:nvSpPr>
        <p:spPr>
          <a:xfrm>
            <a:off x="7452320" y="4581128"/>
            <a:ext cx="1371626" cy="1828834"/>
          </a:xfrm>
          <a:prstGeom prst="ellipse">
            <a:avLst/>
          </a:prstGeom>
          <a:solidFill>
            <a:srgbClr val="98DF2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Группа 25">
            <a:extLst>
              <a:ext uri="{FF2B5EF4-FFF2-40B4-BE49-F238E27FC236}">
                <a16:creationId xmlns="" xmlns:a16="http://schemas.microsoft.com/office/drawing/2014/main" id="{E21F4557-055D-4FF1-9225-326CFCD4596A}"/>
              </a:ext>
            </a:extLst>
          </p:cNvPr>
          <p:cNvGrpSpPr/>
          <p:nvPr/>
        </p:nvGrpSpPr>
        <p:grpSpPr>
          <a:xfrm>
            <a:off x="7740352" y="4797152"/>
            <a:ext cx="665791" cy="1256504"/>
            <a:chOff x="6772293" y="2570287"/>
            <a:chExt cx="887721" cy="1256504"/>
          </a:xfrm>
          <a:solidFill>
            <a:schemeClr val="bg1"/>
          </a:solidFill>
          <a:effectLst/>
        </p:grpSpPr>
        <p:pic>
          <p:nvPicPr>
            <p:cNvPr id="23" name="Рисунок 22" descr="Учитель">
              <a:extLst>
                <a:ext uri="{FF2B5EF4-FFF2-40B4-BE49-F238E27FC236}">
                  <a16:creationId xmlns="" xmlns:a16="http://schemas.microsoft.com/office/drawing/2014/main" id="{EE95DFB3-184D-4A35-B42C-BB2FA214A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07402" y="2570287"/>
              <a:ext cx="852612" cy="852612"/>
            </a:xfrm>
            <a:prstGeom prst="rect">
              <a:avLst/>
            </a:prstGeom>
          </p:spPr>
        </p:pic>
        <p:sp>
          <p:nvSpPr>
            <p:cNvPr id="24" name="Полилиния: фигура 21">
              <a:extLst>
                <a:ext uri="{FF2B5EF4-FFF2-40B4-BE49-F238E27FC236}">
                  <a16:creationId xmlns="" xmlns:a16="http://schemas.microsoft.com/office/drawing/2014/main" id="{891BA5C3-7E42-458F-9D2B-036C3E6C0AC6}"/>
                </a:ext>
              </a:extLst>
            </p:cNvPr>
            <p:cNvSpPr/>
            <p:nvPr/>
          </p:nvSpPr>
          <p:spPr>
            <a:xfrm>
              <a:off x="6772293" y="3302916"/>
              <a:ext cx="457200" cy="523875"/>
            </a:xfrm>
            <a:custGeom>
              <a:avLst/>
              <a:gdLst>
                <a:gd name="connsiteX0" fmla="*/ 419100 w 457200"/>
                <a:gd name="connsiteY0" fmla="*/ 114300 h 523875"/>
                <a:gd name="connsiteX1" fmla="*/ 457200 w 457200"/>
                <a:gd name="connsiteY1" fmla="*/ 0 h 523875"/>
                <a:gd name="connsiteX2" fmla="*/ 0 w 457200"/>
                <a:gd name="connsiteY2" fmla="*/ 0 h 523875"/>
                <a:gd name="connsiteX3" fmla="*/ 38100 w 457200"/>
                <a:gd name="connsiteY3" fmla="*/ 114300 h 523875"/>
                <a:gd name="connsiteX4" fmla="*/ 95250 w 457200"/>
                <a:gd name="connsiteY4" fmla="*/ 114300 h 523875"/>
                <a:gd name="connsiteX5" fmla="*/ 133350 w 457200"/>
                <a:gd name="connsiteY5" fmla="*/ 485775 h 523875"/>
                <a:gd name="connsiteX6" fmla="*/ 76200 w 457200"/>
                <a:gd name="connsiteY6" fmla="*/ 485775 h 523875"/>
                <a:gd name="connsiteX7" fmla="*/ 76200 w 457200"/>
                <a:gd name="connsiteY7" fmla="*/ 523875 h 523875"/>
                <a:gd name="connsiteX8" fmla="*/ 381000 w 457200"/>
                <a:gd name="connsiteY8" fmla="*/ 523875 h 523875"/>
                <a:gd name="connsiteX9" fmla="*/ 381000 w 457200"/>
                <a:gd name="connsiteY9" fmla="*/ 485775 h 523875"/>
                <a:gd name="connsiteX10" fmla="*/ 323850 w 457200"/>
                <a:gd name="connsiteY10" fmla="*/ 485775 h 523875"/>
                <a:gd name="connsiteX11" fmla="*/ 361950 w 457200"/>
                <a:gd name="connsiteY11" fmla="*/ 11430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200" h="523875">
                  <a:moveTo>
                    <a:pt x="419100" y="114300"/>
                  </a:moveTo>
                  <a:lnTo>
                    <a:pt x="457200" y="0"/>
                  </a:lnTo>
                  <a:lnTo>
                    <a:pt x="0" y="0"/>
                  </a:lnTo>
                  <a:lnTo>
                    <a:pt x="38100" y="114300"/>
                  </a:lnTo>
                  <a:lnTo>
                    <a:pt x="95250" y="114300"/>
                  </a:lnTo>
                  <a:lnTo>
                    <a:pt x="133350" y="485775"/>
                  </a:lnTo>
                  <a:lnTo>
                    <a:pt x="76200" y="485775"/>
                  </a:lnTo>
                  <a:lnTo>
                    <a:pt x="76200" y="523875"/>
                  </a:lnTo>
                  <a:lnTo>
                    <a:pt x="381000" y="523875"/>
                  </a:lnTo>
                  <a:lnTo>
                    <a:pt x="381000" y="485775"/>
                  </a:lnTo>
                  <a:lnTo>
                    <a:pt x="323850" y="485775"/>
                  </a:lnTo>
                  <a:lnTo>
                    <a:pt x="361950" y="114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Стрелка вправо 24"/>
          <p:cNvSpPr/>
          <p:nvPr/>
        </p:nvSpPr>
        <p:spPr>
          <a:xfrm>
            <a:off x="6156176" y="3212976"/>
            <a:ext cx="648072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2771800" y="321297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&#10;&#10;Описание создано автоматически">
            <a:extLst>
              <a:ext uri="{FF2B5EF4-FFF2-40B4-BE49-F238E27FC236}">
                <a16:creationId xmlns="" xmlns:a16="http://schemas.microsoft.com/office/drawing/2014/main" id="{980C5630-70CF-4313-A02F-00C7EB07B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0" y="153984"/>
            <a:ext cx="808416" cy="754736"/>
          </a:xfrm>
          <a:prstGeom prst="rect">
            <a:avLst/>
          </a:prstGeom>
        </p:spPr>
      </p:pic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0F6B8FFD-BCBD-47AA-BE82-3A7DE91E7510}"/>
              </a:ext>
            </a:extLst>
          </p:cNvPr>
          <p:cNvSpPr txBox="1">
            <a:spLocks/>
          </p:cNvSpPr>
          <p:nvPr/>
        </p:nvSpPr>
        <p:spPr>
          <a:xfrm>
            <a:off x="971600" y="116632"/>
            <a:ext cx="4968552" cy="832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1762125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</a:t>
            </a:r>
            <a:r>
              <a:rPr lang="ru-RU" sz="2400" b="1" dirty="0">
                <a:solidFill>
                  <a:srgbClr val="0000FF"/>
                </a:solidFill>
                <a:latin typeface="Arial Blac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«ВМЕСТЕ»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847B187-137A-4AAA-9CCC-446CDC395691}"/>
              </a:ext>
            </a:extLst>
          </p:cNvPr>
          <p:cNvSpPr/>
          <p:nvPr/>
        </p:nvSpPr>
        <p:spPr>
          <a:xfrm>
            <a:off x="966581" y="1099479"/>
            <a:ext cx="3749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привлечение внимания общественности к проблемам детского аутизма;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формирование </a:t>
            </a:r>
            <a:r>
              <a:rPr lang="ru-RU" sz="16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модели организованного отдыха детей с </a:t>
            </a:r>
            <a:r>
              <a:rPr lang="ru-RU" sz="1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РАС</a:t>
            </a:r>
            <a:endParaRPr lang="ru-RU" sz="16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18C23DC0-88E4-4CF5-9C4E-E74401369DE1}"/>
              </a:ext>
            </a:extLst>
          </p:cNvPr>
          <p:cNvSpPr/>
          <p:nvPr/>
        </p:nvSpPr>
        <p:spPr>
          <a:xfrm>
            <a:off x="5470136" y="1869616"/>
            <a:ext cx="3566360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</a:t>
            </a:r>
            <a:endParaRPr lang="ru-RU" b="1" dirty="0">
              <a:solidFill>
                <a:srgbClr val="04A4E0"/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1600" b="1" dirty="0" smtClean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дня: 1 – 3 апреля 2019 года</a:t>
            </a:r>
            <a:endParaRPr lang="ru-RU" sz="1600" b="1" dirty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</a:t>
            </a:r>
            <a:r>
              <a:rPr lang="ru-RU" sz="1600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4A4E0"/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 и их родители</a:t>
            </a:r>
            <a:endParaRPr lang="ru-RU" sz="1600" b="1" dirty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</a:t>
            </a:r>
            <a:r>
              <a:rPr lang="ru-RU" sz="1600" b="1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тьюторы, </a:t>
            </a:r>
            <a:r>
              <a:rPr lang="ru-RU" sz="1600" b="1" dirty="0" smtClean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волонтеры,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специалисты образовательных организаций</a:t>
            </a: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Ежедневный календарь">
            <a:extLst>
              <a:ext uri="{FF2B5EF4-FFF2-40B4-BE49-F238E27FC236}">
                <a16:creationId xmlns="" xmlns:a16="http://schemas.microsoft.com/office/drawing/2014/main" id="{77FA7FE1-099E-4B92-9853-9F24A19E9F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4048" y="1772816"/>
            <a:ext cx="685800" cy="914400"/>
          </a:xfrm>
          <a:prstGeom prst="rect">
            <a:avLst/>
          </a:prstGeom>
          <a:effectLst/>
        </p:spPr>
      </p:pic>
      <p:pic>
        <p:nvPicPr>
          <p:cNvPr id="22" name="Рисунок 21" descr="Группа">
            <a:extLst>
              <a:ext uri="{FF2B5EF4-FFF2-40B4-BE49-F238E27FC236}">
                <a16:creationId xmlns="" xmlns:a16="http://schemas.microsoft.com/office/drawing/2014/main" id="{C90756D1-2B62-4C29-B7B5-348B0786EB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8064" y="2636912"/>
            <a:ext cx="685800" cy="914400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1E7114E-239E-4D05-8600-EF91F3EE04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1520" y="1124744"/>
            <a:ext cx="542019" cy="722692"/>
          </a:xfrm>
          <a:prstGeom prst="rect">
            <a:avLst/>
          </a:prstGeom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2852936"/>
            <a:ext cx="248427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913337"/>
            <a:ext cx="2520280" cy="168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56176" y="4653136"/>
            <a:ext cx="27003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4941168"/>
            <a:ext cx="2690664" cy="17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15816" y="3212976"/>
            <a:ext cx="2124744" cy="14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Рисунок 1" descr="C:\Users\user\Desktop\НОВЫЕ НАПРАВЛЕНИЯ\ОВЗ\ВМЕСТЕ\Материалы\На стенд\b106b41144306c01086679fd2bee23e5_X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45732" y="116633"/>
            <a:ext cx="266712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50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ctrTitle"/>
          </p:nvPr>
        </p:nvSpPr>
        <p:spPr>
          <a:xfrm>
            <a:off x="1763688" y="214313"/>
            <a:ext cx="6629400" cy="910431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 «Детско-юношеский центр Нижегородской области «Олимпиец»</a:t>
            </a:r>
          </a:p>
        </p:txBody>
      </p:sp>
      <p:sp>
        <p:nvSpPr>
          <p:cNvPr id="54275" name="Rectangle 1"/>
          <p:cNvSpPr>
            <a:spLocks noChangeArrowheads="1"/>
          </p:cNvSpPr>
          <p:nvPr/>
        </p:nvSpPr>
        <p:spPr bwMode="auto">
          <a:xfrm>
            <a:off x="827584" y="1351221"/>
            <a:ext cx="80724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603010,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Нижний Новгород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ул.Украинская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10-а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www.olimpiec-nn.ru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indent="450850"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8(831)245-18-23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4276" name="Picture 3" descr="C:\Documents and Settings\Nadejda\Рабочий стол\Олимпиада\эмб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285750"/>
            <a:ext cx="1189906" cy="11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817424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93305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«Все люди ограничены,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но каждый по-своему» </a:t>
            </a:r>
          </a:p>
          <a:p>
            <a:pPr algn="r"/>
            <a:endParaRPr lang="ru-RU" b="1" dirty="0" smtClean="0"/>
          </a:p>
          <a:p>
            <a:pPr algn="r"/>
            <a:r>
              <a:rPr lang="ru-RU" sz="2000" b="1" dirty="0" err="1" smtClean="0"/>
              <a:t>Козьма</a:t>
            </a:r>
            <a:r>
              <a:rPr lang="ru-RU" sz="2000" b="1" dirty="0" smtClean="0"/>
              <a:t> Прутков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5"/>
            <a:ext cx="343299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15"/>
          <p:cNvSpPr>
            <a:spLocks noChangeArrowheads="1"/>
          </p:cNvSpPr>
          <p:nvPr/>
        </p:nvSpPr>
        <p:spPr bwMode="auto">
          <a:xfrm>
            <a:off x="1187625" y="115888"/>
            <a:ext cx="77055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Сеть образовательных организаций Нижегородской области 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 Black" pitchFamily="34" charset="0"/>
              </a:rPr>
              <a:t>для всех категорий детей с ОВЗ и детей-инвалидов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250825" y="2276475"/>
            <a:ext cx="4176713" cy="7207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О</a:t>
            </a:r>
            <a:r>
              <a:rPr lang="ru-RU" sz="1800" b="1" dirty="0" smtClean="0"/>
              <a:t>бщеобразовательные </a:t>
            </a:r>
          </a:p>
          <a:p>
            <a:pPr algn="ctr"/>
            <a:r>
              <a:rPr lang="ru-RU" sz="1800" b="1" dirty="0" smtClean="0"/>
              <a:t>организации</a:t>
            </a:r>
            <a:endParaRPr lang="ru-RU" sz="1800" b="1" dirty="0"/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4932363" y="1412577"/>
            <a:ext cx="1871662" cy="64827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/>
              <a:t>Количество </a:t>
            </a:r>
          </a:p>
          <a:p>
            <a:pPr algn="ctr"/>
            <a:r>
              <a:rPr lang="ru-RU" sz="1800" b="1" dirty="0"/>
              <a:t>учреждений</a:t>
            </a: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6948488" y="1412577"/>
            <a:ext cx="1871662" cy="64827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/>
              <a:t>Количество </a:t>
            </a:r>
          </a:p>
          <a:p>
            <a:pPr algn="ctr"/>
            <a:r>
              <a:rPr lang="ru-RU" sz="1800" b="1" dirty="0"/>
              <a:t>обучающихся</a:t>
            </a: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4932363" y="2349500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110 </a:t>
            </a:r>
            <a:endParaRPr lang="ru-RU" sz="2400" dirty="0"/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6948488" y="2349500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4 681</a:t>
            </a:r>
            <a:endParaRPr lang="ru-RU" sz="2400" dirty="0"/>
          </a:p>
        </p:txBody>
      </p:sp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250825" y="3429000"/>
            <a:ext cx="4176713" cy="7207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 b="1" dirty="0" smtClean="0"/>
              <a:t>Коррекционные </a:t>
            </a:r>
          </a:p>
          <a:p>
            <a:pPr algn="ctr"/>
            <a:r>
              <a:rPr lang="ru-RU" sz="1800" b="1" dirty="0" smtClean="0"/>
              <a:t>образовательные организации</a:t>
            </a:r>
            <a:endParaRPr lang="ru-RU" sz="1800" b="1" dirty="0"/>
          </a:p>
        </p:txBody>
      </p:sp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4932363" y="3502025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48</a:t>
            </a:r>
            <a:endParaRPr lang="ru-RU" sz="2400" dirty="0"/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6948488" y="3502025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6 953</a:t>
            </a:r>
            <a:endParaRPr lang="ru-RU" sz="2400" dirty="0"/>
          </a:p>
        </p:txBody>
      </p:sp>
      <p:sp>
        <p:nvSpPr>
          <p:cNvPr id="13324" name="AutoShape 13"/>
          <p:cNvSpPr>
            <a:spLocks noChangeArrowheads="1"/>
          </p:cNvSpPr>
          <p:nvPr/>
        </p:nvSpPr>
        <p:spPr bwMode="auto">
          <a:xfrm>
            <a:off x="250825" y="4437112"/>
            <a:ext cx="4176713" cy="93610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Образовательные организации, </a:t>
            </a:r>
          </a:p>
          <a:p>
            <a:pPr algn="ctr"/>
            <a:r>
              <a:rPr lang="ru-RU" b="1" dirty="0" smtClean="0"/>
              <a:t>реализующие программы </a:t>
            </a:r>
          </a:p>
          <a:p>
            <a:pPr algn="ctr"/>
            <a:r>
              <a:rPr lang="ru-RU" b="1" dirty="0" smtClean="0"/>
              <a:t>дошкольного</a:t>
            </a:r>
            <a:r>
              <a:rPr lang="ru-RU" sz="1800" dirty="0" smtClean="0"/>
              <a:t> </a:t>
            </a:r>
            <a:r>
              <a:rPr lang="ru-RU" sz="1800" b="1" dirty="0" smtClean="0"/>
              <a:t>образования</a:t>
            </a:r>
            <a:endParaRPr lang="ru-RU" sz="1800" b="1" dirty="0">
              <a:solidFill>
                <a:schemeClr val="hlink"/>
              </a:solidFill>
            </a:endParaRPr>
          </a:p>
        </p:txBody>
      </p:sp>
      <p:sp>
        <p:nvSpPr>
          <p:cNvPr id="13325" name="AutoShape 14"/>
          <p:cNvSpPr>
            <a:spLocks noChangeArrowheads="1"/>
          </p:cNvSpPr>
          <p:nvPr/>
        </p:nvSpPr>
        <p:spPr bwMode="auto">
          <a:xfrm>
            <a:off x="4932363" y="4581525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1 317</a:t>
            </a:r>
            <a:endParaRPr lang="ru-RU" sz="2400" dirty="0"/>
          </a:p>
        </p:txBody>
      </p:sp>
      <p:sp>
        <p:nvSpPr>
          <p:cNvPr id="13326" name="AutoShape 15"/>
          <p:cNvSpPr>
            <a:spLocks noChangeArrowheads="1"/>
          </p:cNvSpPr>
          <p:nvPr/>
        </p:nvSpPr>
        <p:spPr bwMode="auto">
          <a:xfrm>
            <a:off x="6948488" y="4581525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6 901</a:t>
            </a:r>
            <a:endParaRPr lang="ru-RU" sz="2400" dirty="0"/>
          </a:p>
        </p:txBody>
      </p:sp>
      <p:sp>
        <p:nvSpPr>
          <p:cNvPr id="13327" name="AutoShape 16"/>
          <p:cNvSpPr>
            <a:spLocks noChangeArrowheads="1"/>
          </p:cNvSpPr>
          <p:nvPr/>
        </p:nvSpPr>
        <p:spPr bwMode="auto">
          <a:xfrm>
            <a:off x="250825" y="5588000"/>
            <a:ext cx="4176713" cy="7207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О</a:t>
            </a:r>
            <a:r>
              <a:rPr lang="ru-RU" sz="1800" b="1" dirty="0" smtClean="0"/>
              <a:t>рганизации </a:t>
            </a:r>
            <a:r>
              <a:rPr lang="ru-RU" sz="1800" b="1" dirty="0"/>
              <a:t>дополнительного </a:t>
            </a:r>
          </a:p>
          <a:p>
            <a:pPr algn="ctr"/>
            <a:r>
              <a:rPr lang="ru-RU" sz="1800" b="1" dirty="0"/>
              <a:t>образования детей</a:t>
            </a:r>
          </a:p>
        </p:txBody>
      </p:sp>
      <p:sp>
        <p:nvSpPr>
          <p:cNvPr id="13328" name="AutoShape 17"/>
          <p:cNvSpPr>
            <a:spLocks noChangeArrowheads="1"/>
          </p:cNvSpPr>
          <p:nvPr/>
        </p:nvSpPr>
        <p:spPr bwMode="auto">
          <a:xfrm>
            <a:off x="4932363" y="5661025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172</a:t>
            </a:r>
            <a:endParaRPr lang="ru-RU" sz="2400" dirty="0"/>
          </a:p>
        </p:txBody>
      </p:sp>
      <p:sp>
        <p:nvSpPr>
          <p:cNvPr id="13329" name="AutoShape 18"/>
          <p:cNvSpPr>
            <a:spLocks noChangeArrowheads="1"/>
          </p:cNvSpPr>
          <p:nvPr/>
        </p:nvSpPr>
        <p:spPr bwMode="auto">
          <a:xfrm>
            <a:off x="6948488" y="5661025"/>
            <a:ext cx="1871662" cy="6477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dirty="0" smtClean="0"/>
              <a:t>1 977</a:t>
            </a:r>
            <a:endParaRPr lang="ru-RU" sz="2400" dirty="0"/>
          </a:p>
        </p:txBody>
      </p:sp>
      <p:pic>
        <p:nvPicPr>
          <p:cNvPr id="13330" name="Picture 8" descr="спасибо леш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23825"/>
            <a:ext cx="1008235" cy="100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ая прямоугольная выноска 25"/>
          <p:cNvSpPr/>
          <p:nvPr/>
        </p:nvSpPr>
        <p:spPr>
          <a:xfrm>
            <a:off x="2987824" y="5733256"/>
            <a:ext cx="2808312" cy="720080"/>
          </a:xfrm>
          <a:prstGeom prst="wedgeRoundRectCallout">
            <a:avLst>
              <a:gd name="adj1" fmla="val -48517"/>
              <a:gd name="adj2" fmla="val -1495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403648" y="1232176"/>
            <a:ext cx="2520280" cy="684656"/>
          </a:xfrm>
          <a:prstGeom prst="wedgeRoundRectCallout">
            <a:avLst>
              <a:gd name="adj1" fmla="val -4960"/>
              <a:gd name="adj2" fmla="val 11175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 flipH="1">
            <a:off x="6012160" y="1556792"/>
            <a:ext cx="2448273" cy="936104"/>
          </a:xfrm>
          <a:prstGeom prst="wedgeRoundRectCallout">
            <a:avLst>
              <a:gd name="adj1" fmla="val 62742"/>
              <a:gd name="adj2" fmla="val 7705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663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Количество детей с ограниченными возможностями здоровья и инвалидностью, систематически занимающиеся физической культурой и спортом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" name="Picture 8" descr="спасибо леш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6632"/>
            <a:ext cx="1008235" cy="100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899592" y="1340768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84168" y="1702549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из них 21% занимаются </a:t>
            </a:r>
            <a:r>
              <a:rPr lang="ru-RU" b="1" dirty="0" err="1" smtClean="0"/>
              <a:t>ФКиС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734997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из них 40% занимаются </a:t>
            </a:r>
            <a:r>
              <a:rPr lang="ru-RU" b="1" dirty="0" err="1" smtClean="0"/>
              <a:t>ФКиС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198493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из них 20% занимаются </a:t>
            </a:r>
            <a:r>
              <a:rPr lang="ru-RU" b="1" dirty="0" err="1" smtClean="0"/>
              <a:t>ФКиС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244966"/>
            <a:ext cx="7416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Областная  Спартакиада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обучающихся образовательных организаций для детей-сирот и детей, оставшихся без попечения родителей,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общеобразовательных организаций, реализующих адаптированные образовательные программы, оздоровительных образовательных учреждений санаторного типа для детей, нуждающихся в длительном лечении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Изображение выглядит как текст&#10;&#10;Описание создано автоматически">
            <a:extLst>
              <a:ext uri="{FF2B5EF4-FFF2-40B4-BE49-F238E27FC236}">
                <a16:creationId xmlns="" xmlns:a16="http://schemas.microsoft.com/office/drawing/2014/main" id="{15288EFA-5A6A-44C6-97AC-CDC168BC4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0120" cy="1163206"/>
          </a:xfrm>
          <a:prstGeom prst="rect">
            <a:avLst/>
          </a:prstGeom>
        </p:spPr>
      </p:pic>
      <p:pic>
        <p:nvPicPr>
          <p:cNvPr id="2054" name="Picture 6" descr="C:\Users\user\Desktop\46373020-world-of-sports-vector-illustration-of-sports-icons-basketball-soccer-tennis-boxing-wrestling-golf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76872"/>
            <a:ext cx="2088232" cy="208823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83568" y="3861048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этапа</a:t>
            </a:r>
          </a:p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I - </a:t>
            </a:r>
            <a:r>
              <a:rPr lang="ru-RU" b="1" dirty="0" smtClean="0">
                <a:cs typeface="Times New Roman" panose="02020603050405020304" pitchFamily="18" charset="0"/>
              </a:rPr>
              <a:t>внутри учреждения</a:t>
            </a:r>
          </a:p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II - </a:t>
            </a:r>
            <a:r>
              <a:rPr lang="ru-RU" b="1" dirty="0" smtClean="0">
                <a:cs typeface="Times New Roman" panose="02020603050405020304" pitchFamily="18" charset="0"/>
              </a:rPr>
              <a:t>муниципальный</a:t>
            </a:r>
          </a:p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III - </a:t>
            </a:r>
            <a:r>
              <a:rPr lang="ru-RU" b="1" dirty="0" smtClean="0">
                <a:cs typeface="Times New Roman" panose="02020603050405020304" pitchFamily="18" charset="0"/>
              </a:rPr>
              <a:t>зональный</a:t>
            </a:r>
          </a:p>
          <a:p>
            <a:pPr algn="ctr"/>
            <a:r>
              <a:rPr lang="en-US" b="1" dirty="0" smtClean="0">
                <a:cs typeface="Times New Roman" panose="02020603050405020304" pitchFamily="18" charset="0"/>
              </a:rPr>
              <a:t>IV - </a:t>
            </a:r>
            <a:r>
              <a:rPr lang="ru-RU" b="1" dirty="0" smtClean="0">
                <a:cs typeface="Times New Roman" panose="02020603050405020304" pitchFamily="18" charset="0"/>
              </a:rPr>
              <a:t>региональный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 видов спорта </a:t>
            </a:r>
          </a:p>
          <a:p>
            <a:pPr algn="ctr"/>
            <a:r>
              <a:rPr lang="ru-RU" b="1" dirty="0" smtClean="0"/>
              <a:t>шашки, волейбол, баскетбол, </a:t>
            </a:r>
          </a:p>
          <a:p>
            <a:pPr algn="ctr"/>
            <a:r>
              <a:rPr lang="ru-RU" b="1" dirty="0" smtClean="0"/>
              <a:t>лыжные гонки, настольный теннис, </a:t>
            </a:r>
          </a:p>
          <a:p>
            <a:pPr algn="ctr"/>
            <a:r>
              <a:rPr lang="ru-RU" b="1" dirty="0" smtClean="0"/>
              <a:t>мини-футбол, легкая атлетика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847B187-137A-4AAA-9CCC-446CDC395691}"/>
              </a:ext>
            </a:extLst>
          </p:cNvPr>
          <p:cNvSpPr/>
          <p:nvPr/>
        </p:nvSpPr>
        <p:spPr>
          <a:xfrm>
            <a:off x="1043608" y="2269902"/>
            <a:ext cx="50405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/>
              <a:t>создание равных для всех условий для занятий физической культурой, как одного из основных средств сохранения и укрепления здоровья детей</a:t>
            </a:r>
            <a:endParaRPr lang="ru-RU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1E7114E-239E-4D05-8600-EF91F3EE0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3528" y="2274260"/>
            <a:ext cx="614027" cy="722692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89801"/>
            <a:ext cx="75608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Областная  Спартакиада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обучающихся образовательных организаций для детей-сирот и детей, оставшихся без попечения родителей, общеобразовательных организаций, реализующих адаптированные образовательные программы, оздоровительных образовательных учреждений санаторного типа для детей, нуждающихся в длительном лечении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3538751"/>
            <a:ext cx="64087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ГОУ для детей-сирот и детей, оставшихся без попечения родителей, осуществляющих обучение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организации со специальным наименованием «санаторная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ГКОУ и МКОУ специальные (коррекционные) школы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школы-интернаты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</a:t>
            </a:r>
          </a:p>
          <a:p>
            <a:pPr lvl="0" algn="ctr" eaLnBrk="0" hangingPunct="0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ГКОУ и МКОУ специальные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(коррекционные) школы-интернаты для слабослышащих, позднооглохших и глухих детей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Изображение выглядит как текст&#10;&#10;Описание создано автоматически">
            <a:extLst>
              <a:ext uri="{FF2B5EF4-FFF2-40B4-BE49-F238E27FC236}">
                <a16:creationId xmlns="" xmlns:a16="http://schemas.microsoft.com/office/drawing/2014/main" id="{15288EFA-5A6A-44C6-97AC-CDC168BC4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0120" cy="1163206"/>
          </a:xfrm>
          <a:prstGeom prst="rect">
            <a:avLst/>
          </a:prstGeom>
        </p:spPr>
      </p:pic>
      <p:pic>
        <p:nvPicPr>
          <p:cNvPr id="6" name="Рисунок 5" descr="Группа">
            <a:extLst>
              <a:ext uri="{FF2B5EF4-FFF2-40B4-BE49-F238E27FC236}">
                <a16:creationId xmlns="" xmlns:a16="http://schemas.microsoft.com/office/drawing/2014/main" id="{C90756D1-2B62-4C29-B7B5-348B0786E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60" y="2154560"/>
            <a:ext cx="685800" cy="914400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1401797" y="2289646"/>
            <a:ext cx="47543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90% образовательных организаций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72% учащихся и воспитанников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user\Desktop\46373020-world-of-sports-vector-illustration-of-sports-icons-basketball-soccer-tennis-boxing-wrestling-golf-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636912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осква Салон образование 2019\Наше выступление ОВЗ для Москвы\СПЕЦИАЛЬНАЯ ОЛИМПИАДА\Эмблема Спецолимпиа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4664"/>
            <a:ext cx="1524339" cy="1296144"/>
          </a:xfrm>
          <a:prstGeom prst="rect">
            <a:avLst/>
          </a:prstGeom>
          <a:noFill/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15C27D67-1048-49C2-AF2C-794D7E8F7E3C}"/>
              </a:ext>
            </a:extLst>
          </p:cNvPr>
          <p:cNvGrpSpPr/>
          <p:nvPr/>
        </p:nvGrpSpPr>
        <p:grpSpPr>
          <a:xfrm>
            <a:off x="4860032" y="260648"/>
            <a:ext cx="1152128" cy="1152128"/>
            <a:chOff x="3147060" y="3098645"/>
            <a:chExt cx="1109628" cy="1109628"/>
          </a:xfrm>
        </p:grpSpPr>
        <p:pic>
          <p:nvPicPr>
            <p:cNvPr id="5" name="Рисунок 4" descr="Медаль">
              <a:extLst>
                <a:ext uri="{FF2B5EF4-FFF2-40B4-BE49-F238E27FC236}">
                  <a16:creationId xmlns:a16="http://schemas.microsoft.com/office/drawing/2014/main" xmlns="" id="{5456580D-3871-42A0-8615-69B9A7B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47060" y="3098645"/>
              <a:ext cx="1109628" cy="1109628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0A980EE5-E5F7-4179-893D-5EBB39A58A22}"/>
                </a:ext>
              </a:extLst>
            </p:cNvPr>
            <p:cNvSpPr/>
            <p:nvPr/>
          </p:nvSpPr>
          <p:spPr>
            <a:xfrm>
              <a:off x="3548006" y="3675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Gill Sans Nova" panose="020B0602020104020203" pitchFamily="34" charset="0"/>
                </a:rPr>
                <a:t>1</a:t>
              </a:r>
              <a:endParaRPr lang="ru-RU" dirty="0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5C27D67-1048-49C2-AF2C-794D7E8F7E3C}"/>
              </a:ext>
            </a:extLst>
          </p:cNvPr>
          <p:cNvGrpSpPr/>
          <p:nvPr/>
        </p:nvGrpSpPr>
        <p:grpSpPr>
          <a:xfrm>
            <a:off x="611560" y="4509120"/>
            <a:ext cx="1109628" cy="1109628"/>
            <a:chOff x="3147060" y="3098645"/>
            <a:chExt cx="1109628" cy="1109628"/>
          </a:xfrm>
        </p:grpSpPr>
        <p:pic>
          <p:nvPicPr>
            <p:cNvPr id="8" name="Рисунок 7" descr="Медаль">
              <a:extLst>
                <a:ext uri="{FF2B5EF4-FFF2-40B4-BE49-F238E27FC236}">
                  <a16:creationId xmlns:a16="http://schemas.microsoft.com/office/drawing/2014/main" xmlns="" id="{5456580D-3871-42A0-8615-69B9A7B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47060" y="3098645"/>
              <a:ext cx="1109628" cy="1109628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A980EE5-E5F7-4179-893D-5EBB39A58A22}"/>
                </a:ext>
              </a:extLst>
            </p:cNvPr>
            <p:cNvSpPr/>
            <p:nvPr/>
          </p:nvSpPr>
          <p:spPr>
            <a:xfrm>
              <a:off x="3548006" y="3675397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Gill Sans Nova" panose="020B0602020104020203" pitchFamily="34" charset="0"/>
                </a:rPr>
                <a:t>3</a:t>
              </a:r>
              <a:endParaRPr lang="ru-RU" dirty="0"/>
            </a:p>
          </p:txBody>
        </p:sp>
      </p:grpSp>
      <p:pic>
        <p:nvPicPr>
          <p:cNvPr id="3075" name="Picture 3" descr="C:\Users\user\Desktop\f4901fe9f7579de134a23723831738a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93096"/>
            <a:ext cx="1893304" cy="2016781"/>
          </a:xfrm>
          <a:prstGeom prst="rect">
            <a:avLst/>
          </a:prstGeom>
          <a:noFill/>
        </p:spPr>
      </p:pic>
      <p:pic>
        <p:nvPicPr>
          <p:cNvPr id="3076" name="Picture 4" descr="C:\Users\user\Desktop\3e4e67cbedefff39bd73f98f01e7e06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140504"/>
            <a:ext cx="1800200" cy="21052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051720" y="633462"/>
            <a:ext cx="26161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2015-2019 годы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63 нижегородца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15C27D67-1048-49C2-AF2C-794D7E8F7E3C}"/>
              </a:ext>
            </a:extLst>
          </p:cNvPr>
          <p:cNvGrpSpPr/>
          <p:nvPr/>
        </p:nvGrpSpPr>
        <p:grpSpPr>
          <a:xfrm>
            <a:off x="5292080" y="4005064"/>
            <a:ext cx="1118012" cy="1008112"/>
            <a:chOff x="3147060" y="3098645"/>
            <a:chExt cx="1109628" cy="1109628"/>
          </a:xfrm>
        </p:grpSpPr>
        <p:pic>
          <p:nvPicPr>
            <p:cNvPr id="18" name="Рисунок 17" descr="Медаль">
              <a:extLst>
                <a:ext uri="{FF2B5EF4-FFF2-40B4-BE49-F238E27FC236}">
                  <a16:creationId xmlns:a16="http://schemas.microsoft.com/office/drawing/2014/main" xmlns="" id="{5456580D-3871-42A0-8615-69B9A7B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47060" y="3098645"/>
              <a:ext cx="1109628" cy="1109628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A980EE5-E5F7-4179-893D-5EBB39A58A22}"/>
                </a:ext>
              </a:extLst>
            </p:cNvPr>
            <p:cNvSpPr/>
            <p:nvPr/>
          </p:nvSpPr>
          <p:spPr>
            <a:xfrm>
              <a:off x="3548006" y="3675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Gill Sans Nova" panose="020B0602020104020203" pitchFamily="34" charset="0"/>
                </a:rPr>
                <a:t>1</a:t>
              </a:r>
              <a:endParaRPr lang="ru-RU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5C27D67-1048-49C2-AF2C-794D7E8F7E3C}"/>
              </a:ext>
            </a:extLst>
          </p:cNvPr>
          <p:cNvGrpSpPr/>
          <p:nvPr/>
        </p:nvGrpSpPr>
        <p:grpSpPr>
          <a:xfrm>
            <a:off x="6372200" y="332656"/>
            <a:ext cx="1109628" cy="1109628"/>
            <a:chOff x="3147060" y="3098645"/>
            <a:chExt cx="1109628" cy="1109628"/>
          </a:xfrm>
        </p:grpSpPr>
        <p:pic>
          <p:nvPicPr>
            <p:cNvPr id="21" name="Рисунок 20" descr="Медаль">
              <a:extLst>
                <a:ext uri="{FF2B5EF4-FFF2-40B4-BE49-F238E27FC236}">
                  <a16:creationId xmlns:a16="http://schemas.microsoft.com/office/drawing/2014/main" xmlns="" id="{5456580D-3871-42A0-8615-69B9A7B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47060" y="3098645"/>
              <a:ext cx="1109628" cy="1109628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0A980EE5-E5F7-4179-893D-5EBB39A58A22}"/>
                </a:ext>
              </a:extLst>
            </p:cNvPr>
            <p:cNvSpPr/>
            <p:nvPr/>
          </p:nvSpPr>
          <p:spPr>
            <a:xfrm>
              <a:off x="3548006" y="3675397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Gill Sans Nova" panose="020B0602020104020203" pitchFamily="34" charset="0"/>
                </a:rPr>
                <a:t>2</a:t>
              </a:r>
              <a:endParaRPr lang="ru-RU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15C27D67-1048-49C2-AF2C-794D7E8F7E3C}"/>
              </a:ext>
            </a:extLst>
          </p:cNvPr>
          <p:cNvGrpSpPr/>
          <p:nvPr/>
        </p:nvGrpSpPr>
        <p:grpSpPr>
          <a:xfrm>
            <a:off x="7668344" y="332656"/>
            <a:ext cx="1109628" cy="1109628"/>
            <a:chOff x="3147060" y="3098645"/>
            <a:chExt cx="1109628" cy="1109628"/>
          </a:xfrm>
        </p:grpSpPr>
        <p:pic>
          <p:nvPicPr>
            <p:cNvPr id="24" name="Рисунок 23" descr="Медаль">
              <a:extLst>
                <a:ext uri="{FF2B5EF4-FFF2-40B4-BE49-F238E27FC236}">
                  <a16:creationId xmlns:a16="http://schemas.microsoft.com/office/drawing/2014/main" xmlns="" id="{5456580D-3871-42A0-8615-69B9A7B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47060" y="3098645"/>
              <a:ext cx="1109628" cy="1109628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A980EE5-E5F7-4179-893D-5EBB39A58A22}"/>
                </a:ext>
              </a:extLst>
            </p:cNvPr>
            <p:cNvSpPr/>
            <p:nvPr/>
          </p:nvSpPr>
          <p:spPr>
            <a:xfrm>
              <a:off x="3548006" y="3675397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Gill Sans Nova" panose="020B0602020104020203" pitchFamily="34" charset="0"/>
                </a:rPr>
                <a:t>3</a:t>
              </a:r>
              <a:endParaRPr lang="ru-RU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4751381" y="1340768"/>
            <a:ext cx="1492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20 медалей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228184" y="1340768"/>
            <a:ext cx="1492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30 медалей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51090" y="1340768"/>
            <a:ext cx="1492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13 медалей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060848"/>
            <a:ext cx="8280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Всемирные летние игры Специальной Олимпиады</a:t>
            </a:r>
          </a:p>
          <a:p>
            <a:pPr algn="ctr"/>
            <a:r>
              <a:rPr lang="ru-RU" b="1" dirty="0" smtClean="0"/>
              <a:t>8 - 22 марта 2019 года </a:t>
            </a:r>
            <a:r>
              <a:rPr lang="ru-RU" b="1" dirty="0" err="1" smtClean="0"/>
              <a:t>Абу-Даби</a:t>
            </a:r>
            <a:r>
              <a:rPr lang="ru-RU" b="1" dirty="0" smtClean="0"/>
              <a:t> (ОАЭ)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Участники</a:t>
            </a:r>
          </a:p>
          <a:p>
            <a:pPr algn="ctr"/>
            <a:r>
              <a:rPr lang="ru-RU" b="1" dirty="0" smtClean="0"/>
              <a:t>154 спортсмена из 27 регионов РФ</a:t>
            </a:r>
          </a:p>
          <a:p>
            <a:pPr algn="ctr"/>
            <a:r>
              <a:rPr lang="ru-RU" b="1" dirty="0" smtClean="0"/>
              <a:t> в их числе </a:t>
            </a:r>
            <a:r>
              <a:rPr lang="ru-RU" sz="2400" b="1" dirty="0" smtClean="0">
                <a:solidFill>
                  <a:srgbClr val="FF0000"/>
                </a:solidFill>
              </a:rPr>
              <a:t>16 учащихся из Нижегородской области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15C27D67-1048-49C2-AF2C-794D7E8F7E3C}"/>
              </a:ext>
            </a:extLst>
          </p:cNvPr>
          <p:cNvGrpSpPr/>
          <p:nvPr/>
        </p:nvGrpSpPr>
        <p:grpSpPr>
          <a:xfrm>
            <a:off x="5436096" y="4941168"/>
            <a:ext cx="1008112" cy="1008112"/>
            <a:chOff x="3147060" y="3098645"/>
            <a:chExt cx="1109628" cy="1109628"/>
          </a:xfrm>
        </p:grpSpPr>
        <p:pic>
          <p:nvPicPr>
            <p:cNvPr id="32" name="Рисунок 31" descr="Медаль">
              <a:extLst>
                <a:ext uri="{FF2B5EF4-FFF2-40B4-BE49-F238E27FC236}">
                  <a16:creationId xmlns:a16="http://schemas.microsoft.com/office/drawing/2014/main" xmlns="" id="{5456580D-3871-42A0-8615-69B9A7B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147060" y="3098645"/>
              <a:ext cx="1109628" cy="1109628"/>
            </a:xfrm>
            <a:prstGeom prst="rect">
              <a:avLst/>
            </a:prstGeom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A980EE5-E5F7-4179-893D-5EBB39A58A22}"/>
                </a:ext>
              </a:extLst>
            </p:cNvPr>
            <p:cNvSpPr/>
            <p:nvPr/>
          </p:nvSpPr>
          <p:spPr>
            <a:xfrm>
              <a:off x="3548006" y="3675397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Gill Sans Nova" panose="020B0602020104020203" pitchFamily="34" charset="0"/>
                </a:rPr>
                <a:t>2</a:t>
              </a:r>
              <a:endParaRPr lang="ru-RU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5C27D67-1048-49C2-AF2C-794D7E8F7E3C}"/>
              </a:ext>
            </a:extLst>
          </p:cNvPr>
          <p:cNvGrpSpPr/>
          <p:nvPr/>
        </p:nvGrpSpPr>
        <p:grpSpPr>
          <a:xfrm>
            <a:off x="5508104" y="5877272"/>
            <a:ext cx="936104" cy="864096"/>
            <a:chOff x="2805636" y="3248418"/>
            <a:chExt cx="1109628" cy="1109628"/>
          </a:xfrm>
        </p:grpSpPr>
        <p:pic>
          <p:nvPicPr>
            <p:cNvPr id="35" name="Рисунок 34" descr="Медаль">
              <a:extLst>
                <a:ext uri="{FF2B5EF4-FFF2-40B4-BE49-F238E27FC236}">
                  <a16:creationId xmlns:a16="http://schemas.microsoft.com/office/drawing/2014/main" xmlns="" id="{5456580D-3871-42A0-8615-69B9A7BC3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805636" y="3248418"/>
              <a:ext cx="1109628" cy="1109628"/>
            </a:xfrm>
            <a:prstGeom prst="rect">
              <a:avLst/>
            </a:prstGeom>
          </p:spPr>
        </p:pic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0A980EE5-E5F7-4179-893D-5EBB39A58A22}"/>
                </a:ext>
              </a:extLst>
            </p:cNvPr>
            <p:cNvSpPr/>
            <p:nvPr/>
          </p:nvSpPr>
          <p:spPr>
            <a:xfrm>
              <a:off x="3147060" y="3770478"/>
              <a:ext cx="356479" cy="4377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latin typeface="Gill Sans Nova" panose="020B0602020104020203" pitchFamily="34" charset="0"/>
                </a:rPr>
                <a:t>3</a:t>
              </a:r>
              <a:endParaRPr lang="ru-RU" dirty="0"/>
            </a:p>
          </p:txBody>
        </p:sp>
      </p:grpSp>
      <p:pic>
        <p:nvPicPr>
          <p:cNvPr id="37" name="Рисунок 36" descr="Группа">
            <a:extLst>
              <a:ext uri="{FF2B5EF4-FFF2-40B4-BE49-F238E27FC236}">
                <a16:creationId xmlns="" xmlns:a16="http://schemas.microsoft.com/office/drawing/2014/main" id="{C90756D1-2B62-4C29-B7B5-348B0786E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07704" y="210344"/>
            <a:ext cx="685800" cy="914400"/>
          </a:xfrm>
          <a:prstGeom prst="rect">
            <a:avLst/>
          </a:prstGeom>
          <a:effectLst/>
        </p:spPr>
      </p:pic>
      <p:pic>
        <p:nvPicPr>
          <p:cNvPr id="38" name="Рисунок 37" descr="Группа">
            <a:extLst>
              <a:ext uri="{FF2B5EF4-FFF2-40B4-BE49-F238E27FC236}">
                <a16:creationId xmlns="" xmlns:a16="http://schemas.microsoft.com/office/drawing/2014/main" id="{C90756D1-2B62-4C29-B7B5-348B0786E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1680" y="2708920"/>
            <a:ext cx="685800" cy="9144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осква Салон образование 2019\Наше выступление ОВЗ для Москвы\ГТО БЕЗ ГРАНИЦ\GTO_bez_gran_logo_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1"/>
            <a:ext cx="3283902" cy="1728192"/>
          </a:xfrm>
          <a:prstGeom prst="rect">
            <a:avLst/>
          </a:prstGeom>
          <a:noFill/>
        </p:spPr>
      </p:pic>
      <p:pic>
        <p:nvPicPr>
          <p:cNvPr id="1027" name="Picture 3" descr="C:\Users\user\Desktop\Москва Салон образование 2019\Наше выступление ОВЗ для Москвы\ГТО БЕЗ ГРАНИЦ\9kafIm9on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653136"/>
            <a:ext cx="2593301" cy="1728192"/>
          </a:xfrm>
          <a:prstGeom prst="rect">
            <a:avLst/>
          </a:prstGeom>
          <a:noFill/>
        </p:spPr>
      </p:pic>
      <p:pic>
        <p:nvPicPr>
          <p:cNvPr id="1028" name="Picture 4" descr="C:\Users\user\Desktop\Москва Салон образование 2019\Наше выступление ОВЗ для Москвы\ГТО БЕЗ ГРАНИЦ\gnDjWelE_U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838471" cy="1891575"/>
          </a:xfrm>
          <a:prstGeom prst="rect">
            <a:avLst/>
          </a:prstGeom>
          <a:noFill/>
        </p:spPr>
      </p:pic>
      <p:pic>
        <p:nvPicPr>
          <p:cNvPr id="1029" name="Picture 5" descr="C:\Users\user\Desktop\Москва Салон образование 2019\Наше выступление ОВЗ для Москвы\ГТО БЕЗ ГРАНИЦ\fAuKG7pyXR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93096"/>
            <a:ext cx="2593301" cy="1728192"/>
          </a:xfrm>
          <a:prstGeom prst="rect">
            <a:avLst/>
          </a:prstGeom>
          <a:noFill/>
        </p:spPr>
      </p:pic>
      <p:pic>
        <p:nvPicPr>
          <p:cNvPr id="2" name="Picture 2" descr="C:\Users\user\Desktop\Москва Салон образование 2019\Наше выступление ОВЗ для Москвы\ГТО БЕЗ ГРАНИЦ\ГТО без грани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5816" y="4293096"/>
            <a:ext cx="2592648" cy="1946920"/>
          </a:xfrm>
          <a:prstGeom prst="rect">
            <a:avLst/>
          </a:prstGeom>
          <a:noFill/>
        </p:spPr>
      </p:pic>
      <p:pic>
        <p:nvPicPr>
          <p:cNvPr id="3" name="Picture 3" descr="C:\Users\user\Desktop\Москва Салон образование 2019\Наше выступление ОВЗ для Москвы\ГТО БЕЗ ГРАНИЦ\ГТ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2657"/>
            <a:ext cx="1944216" cy="2589410"/>
          </a:xfrm>
          <a:prstGeom prst="rect">
            <a:avLst/>
          </a:prstGeom>
          <a:noFill/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8C23DC0-88E4-4CF5-9C4E-E74401369DE1}"/>
              </a:ext>
            </a:extLst>
          </p:cNvPr>
          <p:cNvSpPr/>
          <p:nvPr/>
        </p:nvSpPr>
        <p:spPr>
          <a:xfrm>
            <a:off x="323528" y="1988840"/>
            <a:ext cx="8496944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Участники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100 человек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/>
              <a:t>лица с формами инвалидности: 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поражение опорно-двигательного аппарата, 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нарушение слуха, нарушение зрения, 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нарушение интеллекта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Группа">
            <a:extLst>
              <a:ext uri="{FF2B5EF4-FFF2-40B4-BE49-F238E27FC236}">
                <a16:creationId xmlns="" xmlns:a16="http://schemas.microsoft.com/office/drawing/2014/main" id="{C90756D1-2B62-4C29-B7B5-348B0786E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87824" y="1916832"/>
            <a:ext cx="685800" cy="91440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484784"/>
            <a:ext cx="61206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Проект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«В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сеобуч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плаванию»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20863" y="4293096"/>
            <a:ext cx="592760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I этап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часов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– обязательный минимум навыков держаться на воде</a:t>
            </a:r>
          </a:p>
          <a:p>
            <a:pPr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II этап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часов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– развитие основных физических качеств, овладение спортивными навыками плавания</a:t>
            </a:r>
          </a:p>
          <a:p>
            <a:pPr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III этап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часов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– закрепление навыков спортивного плавания, тестирование, выдача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документа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пройденном курсе обучения</a:t>
            </a:r>
          </a:p>
        </p:txBody>
      </p:sp>
      <p:pic>
        <p:nvPicPr>
          <p:cNvPr id="44039" name="Picture 2" descr="C:\Documents and Settings\uzer\Рабочий стол\Плавание Ростов\456323297_1519715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988841"/>
            <a:ext cx="2172785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3" descr="C:\Documents and Settings\uzer\Рабочий стол\Плавание Ростов\fb536541-934d-42eb-bf7d-5814b854b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34181"/>
            <a:ext cx="2160240" cy="15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23120" y="404664"/>
            <a:ext cx="792088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Внедрение адаптированных дополнительных общеобразовательных программ для детей с ОВЗ, </a:t>
            </a:r>
            <a:endParaRPr lang="ru-RU" b="1" dirty="0" smtClean="0">
              <a:solidFill>
                <a:srgbClr val="0000FF"/>
              </a:solidFill>
              <a:latin typeface="Arial Black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  <a:ea typeface="Calibri" pitchFamily="34" charset="0"/>
                <a:cs typeface="Calibri" pitchFamily="34" charset="0"/>
              </a:rPr>
              <a:t>детей-инвалидов </a:t>
            </a:r>
            <a:endParaRPr lang="ru-RU" b="1" dirty="0">
              <a:solidFill>
                <a:srgbClr val="0000FF"/>
              </a:solidFill>
              <a:latin typeface="Arial Black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 descr="Изображение выглядит как текст&#10;&#10;Описание создано автоматически">
            <a:extLst>
              <a:ext uri="{FF2B5EF4-FFF2-40B4-BE49-F238E27FC236}">
                <a16:creationId xmlns="" xmlns:a16="http://schemas.microsoft.com/office/drawing/2014/main" id="{15288EFA-5A6A-44C6-97AC-CDC168BC4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0120" cy="116320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8C23DC0-88E4-4CF5-9C4E-E74401369DE1}"/>
              </a:ext>
            </a:extLst>
          </p:cNvPr>
          <p:cNvSpPr/>
          <p:nvPr/>
        </p:nvSpPr>
        <p:spPr>
          <a:xfrm>
            <a:off x="2915816" y="2852936"/>
            <a:ext cx="590465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ГКОУ "Специальная (коррекционная) школа-интернат № 1 для детей-сирот и детей, оставшихся без попечения родителей, с ограниченными возможностями здоровья"</a:t>
            </a:r>
            <a:r>
              <a:rPr lang="ru-RU" sz="1600" b="1" dirty="0" smtClean="0">
                <a:solidFill>
                  <a:srgbClr val="04A4E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4A4E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Gill Sans Nova" panose="020B06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Группа">
            <a:extLst>
              <a:ext uri="{FF2B5EF4-FFF2-40B4-BE49-F238E27FC236}">
                <a16:creationId xmlns="" xmlns:a16="http://schemas.microsoft.com/office/drawing/2014/main" id="{C90756D1-2B62-4C29-B7B5-348B0786E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3968" y="2780928"/>
            <a:ext cx="720080" cy="722379"/>
          </a:xfrm>
          <a:prstGeom prst="rect">
            <a:avLst/>
          </a:prstGeom>
          <a:effectLst/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847B187-137A-4AAA-9CCC-446CDC395691}"/>
              </a:ext>
            </a:extLst>
          </p:cNvPr>
          <p:cNvSpPr/>
          <p:nvPr/>
        </p:nvSpPr>
        <p:spPr>
          <a:xfrm>
            <a:off x="3347864" y="2002195"/>
            <a:ext cx="52616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rgbClr val="04A4E0"/>
                </a:solidFill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/>
              <a:t>улучшение качества жизни, оптимизация содержания воспитания, образования, развития воспитанников и их социальная адаптация</a:t>
            </a:r>
            <a:endParaRPr lang="ru-RU" sz="16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1E7114E-239E-4D05-8600-EF91F3EE04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9792" y="1986228"/>
            <a:ext cx="542019" cy="722692"/>
          </a:xfrm>
          <a:prstGeom prst="rect">
            <a:avLst/>
          </a:prstGeom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3925</TotalTime>
  <Words>579</Words>
  <Application>Microsoft Office PowerPoint</Application>
  <PresentationFormat>Экран (4:3)</PresentationFormat>
  <Paragraphs>133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Государственное бюджетное учреждение дополнительного образования «Детско-юношеский центр Нижегородской области «Олимпиец»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450</cp:revision>
  <dcterms:modified xsi:type="dcterms:W3CDTF">2019-04-09T11:30:51Z</dcterms:modified>
</cp:coreProperties>
</file>