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8" r:id="rId9"/>
    <p:sldId id="262" r:id="rId10"/>
    <p:sldId id="267" r:id="rId11"/>
    <p:sldId id="263" r:id="rId12"/>
    <p:sldId id="266" r:id="rId13"/>
  </p:sldIdLst>
  <p:sldSz cx="9144000" cy="6858000" type="screen4x3"/>
  <p:notesSz cx="6858000" cy="9144000"/>
  <p:embeddedFontLst>
    <p:embeddedFont>
      <p:font typeface="Cambria" pitchFamily="18" charset="0"/>
      <p:regular r:id="rId14"/>
      <p:bold r:id="rId15"/>
      <p:italic r:id="rId16"/>
      <p:boldItalic r:id="rId17"/>
    </p:embeddedFont>
    <p:embeddedFont>
      <p:font typeface="Wingdings 2" pitchFamily="18" charset="2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Perpetua" pitchFamily="18" charset="0"/>
      <p:regular r:id="rId23"/>
      <p:bold r:id="rId24"/>
      <p:italic r:id="rId25"/>
      <p:boldItalic r:id="rId26"/>
    </p:embeddedFont>
    <p:embeddedFont>
      <p:font typeface="Franklin Gothic Book" pitchFamily="34" charset="0"/>
      <p:regular r:id="rId27"/>
      <p: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45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C86491-1468-47AB-97D2-C67C35D82B0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818084-E278-4B22-9DAE-77DBF2347F61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1. Массовость</a:t>
          </a:r>
          <a:endParaRPr lang="ru-RU" dirty="0"/>
        </a:p>
      </dgm:t>
    </dgm:pt>
    <dgm:pt modelId="{ADA4EAFE-419C-4C7B-9C1E-82659C2C239F}" type="parTrans" cxnId="{43511E79-7C2E-45D4-85F1-22099D6B0AA3}">
      <dgm:prSet/>
      <dgm:spPr/>
      <dgm:t>
        <a:bodyPr/>
        <a:lstStyle/>
        <a:p>
          <a:endParaRPr lang="ru-RU"/>
        </a:p>
      </dgm:t>
    </dgm:pt>
    <dgm:pt modelId="{CB190D03-1EB1-4BA5-A2A6-015303E81197}" type="sibTrans" cxnId="{43511E79-7C2E-45D4-85F1-22099D6B0AA3}">
      <dgm:prSet/>
      <dgm:spPr/>
      <dgm:t>
        <a:bodyPr/>
        <a:lstStyle/>
        <a:p>
          <a:endParaRPr lang="ru-RU"/>
        </a:p>
      </dgm:t>
    </dgm:pt>
    <dgm:pt modelId="{F19454C9-6881-45A1-86FE-90A1877CF37B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2. Наглядность, оперативность</a:t>
          </a:r>
          <a:endParaRPr lang="ru-RU" dirty="0"/>
        </a:p>
      </dgm:t>
    </dgm:pt>
    <dgm:pt modelId="{A9A8386D-55DC-425B-BA35-04B948291654}" type="parTrans" cxnId="{6A49D563-000C-4847-AFD8-D3E92FC6D2C3}">
      <dgm:prSet/>
      <dgm:spPr/>
      <dgm:t>
        <a:bodyPr/>
        <a:lstStyle/>
        <a:p>
          <a:endParaRPr lang="ru-RU"/>
        </a:p>
      </dgm:t>
    </dgm:pt>
    <dgm:pt modelId="{FFC4E325-5B6E-4963-87B3-277733008BE8}" type="sibTrans" cxnId="{6A49D563-000C-4847-AFD8-D3E92FC6D2C3}">
      <dgm:prSet/>
      <dgm:spPr/>
      <dgm:t>
        <a:bodyPr/>
        <a:lstStyle/>
        <a:p>
          <a:endParaRPr lang="ru-RU"/>
        </a:p>
      </dgm:t>
    </dgm:pt>
    <dgm:pt modelId="{3D261C9B-28E8-4674-B416-64156E54B24D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3. Практически неограниченное число соревнующихся</a:t>
          </a:r>
          <a:endParaRPr lang="ru-RU" dirty="0"/>
        </a:p>
      </dgm:t>
    </dgm:pt>
    <dgm:pt modelId="{FE3C56FF-5334-449F-8065-94A950E595F5}" type="parTrans" cxnId="{C891E7B2-8E4F-4F03-BCE7-C3EC507DE4BF}">
      <dgm:prSet/>
      <dgm:spPr/>
      <dgm:t>
        <a:bodyPr/>
        <a:lstStyle/>
        <a:p>
          <a:endParaRPr lang="ru-RU"/>
        </a:p>
      </dgm:t>
    </dgm:pt>
    <dgm:pt modelId="{E75C13F5-84EA-4E0F-8E70-22F2C11B45AB}" type="sibTrans" cxnId="{C891E7B2-8E4F-4F03-BCE7-C3EC507DE4BF}">
      <dgm:prSet/>
      <dgm:spPr/>
      <dgm:t>
        <a:bodyPr/>
        <a:lstStyle/>
        <a:p>
          <a:endParaRPr lang="ru-RU"/>
        </a:p>
      </dgm:t>
    </dgm:pt>
    <dgm:pt modelId="{6DAE03AC-276E-460A-812B-B40FD01FBA19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4. Доступность, возможность самостоятельной подготовки </a:t>
          </a:r>
          <a:endParaRPr lang="ru-RU" dirty="0"/>
        </a:p>
      </dgm:t>
    </dgm:pt>
    <dgm:pt modelId="{88F6FCFB-8F0B-42C1-9AFF-9AD95AFFF976}" type="parTrans" cxnId="{3156C980-0825-422A-B360-324064858DB2}">
      <dgm:prSet/>
      <dgm:spPr/>
      <dgm:t>
        <a:bodyPr/>
        <a:lstStyle/>
        <a:p>
          <a:endParaRPr lang="ru-RU"/>
        </a:p>
      </dgm:t>
    </dgm:pt>
    <dgm:pt modelId="{0AF1211C-6C63-4849-8F0F-F476A839C3F0}" type="sibTrans" cxnId="{3156C980-0825-422A-B360-324064858DB2}">
      <dgm:prSet/>
      <dgm:spPr/>
      <dgm:t>
        <a:bodyPr/>
        <a:lstStyle/>
        <a:p>
          <a:endParaRPr lang="ru-RU"/>
        </a:p>
      </dgm:t>
    </dgm:pt>
    <dgm:pt modelId="{261D5C00-0CAD-46E5-8E59-3426A8BD0278}" type="pres">
      <dgm:prSet presAssocID="{95C86491-1468-47AB-97D2-C67C35D82B0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E56883-6EF7-471A-95CD-E61B24E8015A}" type="pres">
      <dgm:prSet presAssocID="{2B818084-E278-4B22-9DAE-77DBF2347F6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8EBDE-9548-447A-A63F-C8EBEEC9FCA1}" type="pres">
      <dgm:prSet presAssocID="{CB190D03-1EB1-4BA5-A2A6-015303E81197}" presName="sibTrans" presStyleCnt="0"/>
      <dgm:spPr/>
    </dgm:pt>
    <dgm:pt modelId="{72F13706-3909-45AC-BEDA-10F183C7F05F}" type="pres">
      <dgm:prSet presAssocID="{F19454C9-6881-45A1-86FE-90A1877CF3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D9999-73C3-4DC4-A222-763C7BAEC4DB}" type="pres">
      <dgm:prSet presAssocID="{FFC4E325-5B6E-4963-87B3-277733008BE8}" presName="sibTrans" presStyleCnt="0"/>
      <dgm:spPr/>
    </dgm:pt>
    <dgm:pt modelId="{FB6489C2-AFB4-46D4-8B61-D9848E696C35}" type="pres">
      <dgm:prSet presAssocID="{3D261C9B-28E8-4674-B416-64156E54B2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CC7D5-EA35-4E53-AD78-29F284CC6F80}" type="pres">
      <dgm:prSet presAssocID="{E75C13F5-84EA-4E0F-8E70-22F2C11B45AB}" presName="sibTrans" presStyleCnt="0"/>
      <dgm:spPr/>
    </dgm:pt>
    <dgm:pt modelId="{2049BF19-4F77-4F6A-8DB7-74604A730927}" type="pres">
      <dgm:prSet presAssocID="{6DAE03AC-276E-460A-812B-B40FD01FBA1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49D563-000C-4847-AFD8-D3E92FC6D2C3}" srcId="{95C86491-1468-47AB-97D2-C67C35D82B03}" destId="{F19454C9-6881-45A1-86FE-90A1877CF37B}" srcOrd="1" destOrd="0" parTransId="{A9A8386D-55DC-425B-BA35-04B948291654}" sibTransId="{FFC4E325-5B6E-4963-87B3-277733008BE8}"/>
    <dgm:cxn modelId="{14973765-4FAA-4543-8804-F4464BDB83D9}" type="presOf" srcId="{2B818084-E278-4B22-9DAE-77DBF2347F61}" destId="{AAE56883-6EF7-471A-95CD-E61B24E8015A}" srcOrd="0" destOrd="0" presId="urn:microsoft.com/office/officeart/2005/8/layout/default#1"/>
    <dgm:cxn modelId="{1EA6877C-2949-462E-BDED-03F226665480}" type="presOf" srcId="{F19454C9-6881-45A1-86FE-90A1877CF37B}" destId="{72F13706-3909-45AC-BEDA-10F183C7F05F}" srcOrd="0" destOrd="0" presId="urn:microsoft.com/office/officeart/2005/8/layout/default#1"/>
    <dgm:cxn modelId="{C891E7B2-8E4F-4F03-BCE7-C3EC507DE4BF}" srcId="{95C86491-1468-47AB-97D2-C67C35D82B03}" destId="{3D261C9B-28E8-4674-B416-64156E54B24D}" srcOrd="2" destOrd="0" parTransId="{FE3C56FF-5334-449F-8065-94A950E595F5}" sibTransId="{E75C13F5-84EA-4E0F-8E70-22F2C11B45AB}"/>
    <dgm:cxn modelId="{43511E79-7C2E-45D4-85F1-22099D6B0AA3}" srcId="{95C86491-1468-47AB-97D2-C67C35D82B03}" destId="{2B818084-E278-4B22-9DAE-77DBF2347F61}" srcOrd="0" destOrd="0" parTransId="{ADA4EAFE-419C-4C7B-9C1E-82659C2C239F}" sibTransId="{CB190D03-1EB1-4BA5-A2A6-015303E81197}"/>
    <dgm:cxn modelId="{54193C26-8E9C-43CD-BF84-D10CD260C4C9}" type="presOf" srcId="{3D261C9B-28E8-4674-B416-64156E54B24D}" destId="{FB6489C2-AFB4-46D4-8B61-D9848E696C35}" srcOrd="0" destOrd="0" presId="urn:microsoft.com/office/officeart/2005/8/layout/default#1"/>
    <dgm:cxn modelId="{80D5B8A8-9CE6-4033-8BD5-8F1228E4E7A0}" type="presOf" srcId="{95C86491-1468-47AB-97D2-C67C35D82B03}" destId="{261D5C00-0CAD-46E5-8E59-3426A8BD0278}" srcOrd="0" destOrd="0" presId="urn:microsoft.com/office/officeart/2005/8/layout/default#1"/>
    <dgm:cxn modelId="{4026E1C5-470C-4C2C-A22C-55CE5091102F}" type="presOf" srcId="{6DAE03AC-276E-460A-812B-B40FD01FBA19}" destId="{2049BF19-4F77-4F6A-8DB7-74604A730927}" srcOrd="0" destOrd="0" presId="urn:microsoft.com/office/officeart/2005/8/layout/default#1"/>
    <dgm:cxn modelId="{3156C980-0825-422A-B360-324064858DB2}" srcId="{95C86491-1468-47AB-97D2-C67C35D82B03}" destId="{6DAE03AC-276E-460A-812B-B40FD01FBA19}" srcOrd="3" destOrd="0" parTransId="{88F6FCFB-8F0B-42C1-9AFF-9AD95AFFF976}" sibTransId="{0AF1211C-6C63-4849-8F0F-F476A839C3F0}"/>
    <dgm:cxn modelId="{5A527765-5348-42A4-A72A-4B7FAF5AFCB3}" type="presParOf" srcId="{261D5C00-0CAD-46E5-8E59-3426A8BD0278}" destId="{AAE56883-6EF7-471A-95CD-E61B24E8015A}" srcOrd="0" destOrd="0" presId="urn:microsoft.com/office/officeart/2005/8/layout/default#1"/>
    <dgm:cxn modelId="{BED20140-A3B2-4AC6-8FCD-DE94F02A7A9C}" type="presParOf" srcId="{261D5C00-0CAD-46E5-8E59-3426A8BD0278}" destId="{C228EBDE-9548-447A-A63F-C8EBEEC9FCA1}" srcOrd="1" destOrd="0" presId="urn:microsoft.com/office/officeart/2005/8/layout/default#1"/>
    <dgm:cxn modelId="{5215F6A8-0068-4A42-BCAB-3D67AD72609F}" type="presParOf" srcId="{261D5C00-0CAD-46E5-8E59-3426A8BD0278}" destId="{72F13706-3909-45AC-BEDA-10F183C7F05F}" srcOrd="2" destOrd="0" presId="urn:microsoft.com/office/officeart/2005/8/layout/default#1"/>
    <dgm:cxn modelId="{0217806B-10CE-48AF-AE1F-FC510CAFF4CB}" type="presParOf" srcId="{261D5C00-0CAD-46E5-8E59-3426A8BD0278}" destId="{DAED9999-73C3-4DC4-A222-763C7BAEC4DB}" srcOrd="3" destOrd="0" presId="urn:microsoft.com/office/officeart/2005/8/layout/default#1"/>
    <dgm:cxn modelId="{584C26DC-5059-4962-AA4D-F1C16E949451}" type="presParOf" srcId="{261D5C00-0CAD-46E5-8E59-3426A8BD0278}" destId="{FB6489C2-AFB4-46D4-8B61-D9848E696C35}" srcOrd="4" destOrd="0" presId="urn:microsoft.com/office/officeart/2005/8/layout/default#1"/>
    <dgm:cxn modelId="{630112C3-9DFA-4FE4-9D34-9A1F07D5692E}" type="presParOf" srcId="{261D5C00-0CAD-46E5-8E59-3426A8BD0278}" destId="{506CC7D5-EA35-4E53-AD78-29F284CC6F80}" srcOrd="5" destOrd="0" presId="urn:microsoft.com/office/officeart/2005/8/layout/default#1"/>
    <dgm:cxn modelId="{0DC72156-EEA1-4018-B4E4-F345553EE385}" type="presParOf" srcId="{261D5C00-0CAD-46E5-8E59-3426A8BD0278}" destId="{2049BF19-4F77-4F6A-8DB7-74604A730927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E56883-6EF7-471A-95CD-E61B24E8015A}">
      <dsp:nvSpPr>
        <dsp:cNvPr id="0" name=""/>
        <dsp:cNvSpPr/>
      </dsp:nvSpPr>
      <dsp:spPr>
        <a:xfrm>
          <a:off x="993" y="162121"/>
          <a:ext cx="3873770" cy="232426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1. Массовость</a:t>
          </a:r>
          <a:endParaRPr lang="ru-RU" sz="3500" kern="1200" dirty="0"/>
        </a:p>
      </dsp:txBody>
      <dsp:txXfrm>
        <a:off x="993" y="162121"/>
        <a:ext cx="3873770" cy="2324262"/>
      </dsp:txXfrm>
    </dsp:sp>
    <dsp:sp modelId="{72F13706-3909-45AC-BEDA-10F183C7F05F}">
      <dsp:nvSpPr>
        <dsp:cNvPr id="0" name=""/>
        <dsp:cNvSpPr/>
      </dsp:nvSpPr>
      <dsp:spPr>
        <a:xfrm>
          <a:off x="4262140" y="162121"/>
          <a:ext cx="3873770" cy="232426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2. Наглядность, оперативность</a:t>
          </a:r>
          <a:endParaRPr lang="ru-RU" sz="3500" kern="1200" dirty="0"/>
        </a:p>
      </dsp:txBody>
      <dsp:txXfrm>
        <a:off x="4262140" y="162121"/>
        <a:ext cx="3873770" cy="2324262"/>
      </dsp:txXfrm>
    </dsp:sp>
    <dsp:sp modelId="{FB6489C2-AFB4-46D4-8B61-D9848E696C35}">
      <dsp:nvSpPr>
        <dsp:cNvPr id="0" name=""/>
        <dsp:cNvSpPr/>
      </dsp:nvSpPr>
      <dsp:spPr>
        <a:xfrm>
          <a:off x="993" y="2873760"/>
          <a:ext cx="3873770" cy="232426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3. Практически неограниченное число соревнующихся</a:t>
          </a:r>
          <a:endParaRPr lang="ru-RU" sz="3500" kern="1200" dirty="0"/>
        </a:p>
      </dsp:txBody>
      <dsp:txXfrm>
        <a:off x="993" y="2873760"/>
        <a:ext cx="3873770" cy="2324262"/>
      </dsp:txXfrm>
    </dsp:sp>
    <dsp:sp modelId="{2049BF19-4F77-4F6A-8DB7-74604A730927}">
      <dsp:nvSpPr>
        <dsp:cNvPr id="0" name=""/>
        <dsp:cNvSpPr/>
      </dsp:nvSpPr>
      <dsp:spPr>
        <a:xfrm>
          <a:off x="4262140" y="2873760"/>
          <a:ext cx="3873770" cy="232426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4. Доступность, возможность самостоятельной подготовки </a:t>
          </a:r>
          <a:endParaRPr lang="ru-RU" sz="3500" kern="1200" dirty="0"/>
        </a:p>
      </dsp:txBody>
      <dsp:txXfrm>
        <a:off x="4262140" y="2873760"/>
        <a:ext cx="3873770" cy="2324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CAA689D-8F03-40C6-8797-AB7C35B7B89E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0560D9E-EB23-480F-B502-24FDD05114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Ефимов </a:t>
            </a:r>
            <a:r>
              <a:rPr lang="ru-RU" dirty="0"/>
              <a:t>Сергей </a:t>
            </a:r>
            <a:r>
              <a:rPr lang="ru-RU" dirty="0" smtClean="0"/>
              <a:t>Васильевич, </a:t>
            </a:r>
          </a:p>
          <a:p>
            <a:r>
              <a:rPr lang="ru-RU" dirty="0" smtClean="0"/>
              <a:t>Ефимов </a:t>
            </a:r>
            <a:r>
              <a:rPr lang="ru-RU" dirty="0"/>
              <a:t>Сергей </a:t>
            </a:r>
            <a:r>
              <a:rPr lang="ru-RU" dirty="0" smtClean="0"/>
              <a:t>Сергеевич,</a:t>
            </a:r>
          </a:p>
          <a:p>
            <a:r>
              <a:rPr lang="ru-RU" dirty="0" err="1" smtClean="0"/>
              <a:t>Милованов</a:t>
            </a:r>
            <a:r>
              <a:rPr lang="ru-RU" dirty="0" smtClean="0"/>
              <a:t> </a:t>
            </a:r>
            <a:r>
              <a:rPr lang="ru-RU" dirty="0"/>
              <a:t>Юрий Иванович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Организация и проведение</a:t>
            </a:r>
            <a:br>
              <a:rPr lang="ru-RU" dirty="0" smtClean="0"/>
            </a:br>
            <a:r>
              <a:rPr lang="ru-RU" dirty="0" err="1" smtClean="0"/>
              <a:t>онлайн-соревнований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География соревнований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87996"/>
            <a:ext cx="8642903" cy="500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94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08520" y="1628797"/>
          <a:ext cx="9144004" cy="4330963"/>
        </p:xfrm>
        <a:graphic>
          <a:graphicData uri="http://schemas.openxmlformats.org/drawingml/2006/table">
            <a:tbl>
              <a:tblPr/>
              <a:tblGrid>
                <a:gridCol w="858928"/>
                <a:gridCol w="858928"/>
                <a:gridCol w="858928"/>
                <a:gridCol w="858928"/>
                <a:gridCol w="858928"/>
                <a:gridCol w="858928"/>
                <a:gridCol w="858928"/>
                <a:gridCol w="858928"/>
                <a:gridCol w="689416"/>
                <a:gridCol w="581082"/>
                <a:gridCol w="501041"/>
                <a:gridCol w="501041"/>
              </a:tblGrid>
              <a:tr h="464052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Всего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классы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классы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классы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классы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Команд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Классов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Всего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8314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2139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2480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2334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248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252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1617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1804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1961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568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103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1541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401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52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8947" marR="8947" marT="894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358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947" marR="8947" marT="89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Весело всем!</a:t>
            </a:r>
            <a:endParaRPr lang="ru-RU" dirty="0"/>
          </a:p>
        </p:txBody>
      </p:sp>
      <p:pic>
        <p:nvPicPr>
          <p:cNvPr id="5" name="Весёлая скакалка 2015 МБОУ СОШ№21 г Коломна (convert-video-online.com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fade in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24" y="1340768"/>
            <a:ext cx="8676456" cy="4880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Соревнования - </a:t>
            </a:r>
            <a:r>
              <a:rPr lang="ru-RU" dirty="0"/>
              <a:t>неотъемлемая часть работы учителя</a:t>
            </a:r>
          </a:p>
        </p:txBody>
      </p:sp>
      <p:pic>
        <p:nvPicPr>
          <p:cNvPr id="10244" name="Picture 4" descr="http://promo-unit.ru/wp-content/uploads/2014/07/511.jpg"/>
          <p:cNvPicPr>
            <a:picLocks noChangeAspect="1" noChangeArrowheads="1"/>
          </p:cNvPicPr>
          <p:nvPr/>
        </p:nvPicPr>
        <p:blipFill>
          <a:blip r:embed="rId2" cstate="print"/>
          <a:srcRect l="33405"/>
          <a:stretch>
            <a:fillRect/>
          </a:stretch>
        </p:blipFill>
        <p:spPr bwMode="auto">
          <a:xfrm>
            <a:off x="935089" y="1556792"/>
            <a:ext cx="7453335" cy="4862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Проблемы межшкольных соревнований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2476871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Проблема первая: транспорт </a:t>
            </a:r>
          </a:p>
          <a:p>
            <a:r>
              <a:rPr lang="ru-RU" b="1" dirty="0"/>
              <a:t>Проблема вторая: учебные </a:t>
            </a:r>
            <a:r>
              <a:rPr lang="ru-RU" b="1" dirty="0" smtClean="0"/>
              <a:t>занятия</a:t>
            </a:r>
          </a:p>
          <a:p>
            <a:r>
              <a:rPr lang="ru-RU" b="1" dirty="0"/>
              <a:t>Проблема третья: количество </a:t>
            </a:r>
            <a:r>
              <a:rPr lang="ru-RU" b="1" dirty="0" smtClean="0"/>
              <a:t>участников</a:t>
            </a:r>
          </a:p>
          <a:p>
            <a:r>
              <a:rPr lang="ru-RU" b="1" dirty="0"/>
              <a:t>Проблема четвёртая: </a:t>
            </a:r>
            <a:r>
              <a:rPr lang="ru-RU" b="1" dirty="0" smtClean="0"/>
              <a:t>интернет-зависимость</a:t>
            </a:r>
            <a:endParaRPr lang="ru-RU" b="1" dirty="0"/>
          </a:p>
        </p:txBody>
      </p:sp>
      <p:pic>
        <p:nvPicPr>
          <p:cNvPr id="15362" name="Picture 2" descr="http://c-in.ru/uploads/p/2015-09-16/zhitelej_sevastopolya_prizivayut_ne_saditsya_v_perepolnennie_marshrut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69160"/>
            <a:ext cx="2526060" cy="1684040"/>
          </a:xfrm>
          <a:prstGeom prst="rect">
            <a:avLst/>
          </a:prstGeom>
          <a:noFill/>
        </p:spPr>
      </p:pic>
      <p:pic>
        <p:nvPicPr>
          <p:cNvPr id="15364" name="Picture 4" descr="http://playroom.ru/wp-content/uploads/2017/09/ib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645024"/>
            <a:ext cx="2675863" cy="1682350"/>
          </a:xfrm>
          <a:prstGeom prst="rect">
            <a:avLst/>
          </a:prstGeom>
          <a:noFill/>
        </p:spPr>
      </p:pic>
      <p:pic>
        <p:nvPicPr>
          <p:cNvPr id="15366" name="Picture 6" descr="http://cn15.nevsedoma.com.ua/photo/666/106_files/126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941168"/>
            <a:ext cx="2448272" cy="1657498"/>
          </a:xfrm>
          <a:prstGeom prst="rect">
            <a:avLst/>
          </a:prstGeom>
          <a:noFill/>
        </p:spPr>
      </p:pic>
      <p:pic>
        <p:nvPicPr>
          <p:cNvPr id="15368" name="Picture 8" descr="https://hsto.org/files/5fa/77d/eda/5fa77deda1f442c08d55e3dae9635f1b.jpg"/>
          <p:cNvPicPr>
            <a:picLocks noChangeAspect="1" noChangeArrowheads="1"/>
          </p:cNvPicPr>
          <p:nvPr/>
        </p:nvPicPr>
        <p:blipFill>
          <a:blip r:embed="rId5" cstate="print"/>
          <a:srcRect l="48984"/>
          <a:stretch>
            <a:fillRect/>
          </a:stretch>
        </p:blipFill>
        <p:spPr bwMode="auto">
          <a:xfrm>
            <a:off x="6948264" y="3645024"/>
            <a:ext cx="196363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Базовые принципы </a:t>
            </a:r>
            <a:br>
              <a:rPr lang="ru-RU" dirty="0" smtClean="0"/>
            </a:br>
            <a:r>
              <a:rPr lang="ru-RU" dirty="0" err="1" smtClean="0"/>
              <a:t>онлайн-соревнований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39552" y="1340768"/>
          <a:ext cx="8136904" cy="536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Опробованные формы </a:t>
            </a:r>
            <a:r>
              <a:rPr lang="ru-RU" dirty="0" err="1" smtClean="0"/>
              <a:t>онлайн</a:t>
            </a:r>
            <a:r>
              <a:rPr lang="ru-RU" dirty="0" smtClean="0"/>
              <a:t> соревнований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4176464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220000"/>
              </a:lnSpc>
            </a:pPr>
            <a:r>
              <a:rPr lang="ru-RU" dirty="0" smtClean="0"/>
              <a:t>Весёлая скакалка</a:t>
            </a:r>
          </a:p>
          <a:p>
            <a:pPr>
              <a:lnSpc>
                <a:spcPct val="220000"/>
              </a:lnSpc>
            </a:pPr>
            <a:r>
              <a:rPr lang="ru-RU" dirty="0" smtClean="0"/>
              <a:t>Оранжевый мяч</a:t>
            </a:r>
          </a:p>
          <a:p>
            <a:pPr>
              <a:lnSpc>
                <a:spcPct val="220000"/>
              </a:lnSpc>
            </a:pPr>
            <a:r>
              <a:rPr lang="ru-RU" dirty="0" err="1" smtClean="0"/>
              <a:t>Баскетболёнок</a:t>
            </a:r>
            <a:endParaRPr lang="ru-RU" dirty="0" smtClean="0"/>
          </a:p>
          <a:p>
            <a:pPr>
              <a:lnSpc>
                <a:spcPct val="220000"/>
              </a:lnSpc>
            </a:pPr>
            <a:r>
              <a:rPr lang="ru-RU" dirty="0" smtClean="0"/>
              <a:t>Кругосветка</a:t>
            </a:r>
          </a:p>
          <a:p>
            <a:pPr>
              <a:lnSpc>
                <a:spcPct val="220000"/>
              </a:lnSpc>
            </a:pPr>
            <a:r>
              <a:rPr lang="ru-RU" dirty="0" smtClean="0"/>
              <a:t>Олимпийские надежды</a:t>
            </a:r>
            <a:endParaRPr lang="ru-RU" dirty="0"/>
          </a:p>
        </p:txBody>
      </p:sp>
      <p:pic>
        <p:nvPicPr>
          <p:cNvPr id="16386" name="Picture 2" descr="http://stupino-fk.ucoz.com/_ph/4/54912591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031587" y="3933056"/>
            <a:ext cx="2382789" cy="1583352"/>
          </a:xfrm>
          <a:prstGeom prst="rect">
            <a:avLst/>
          </a:prstGeom>
          <a:noFill/>
        </p:spPr>
      </p:pic>
      <p:pic>
        <p:nvPicPr>
          <p:cNvPr id="16388" name="Picture 4" descr="http://stupino-fk.ucoz.com/_ph/3/2/11148337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516216" y="980728"/>
            <a:ext cx="2362233" cy="1771675"/>
          </a:xfrm>
          <a:prstGeom prst="rect">
            <a:avLst/>
          </a:prstGeom>
          <a:noFill/>
        </p:spPr>
      </p:pic>
      <p:pic>
        <p:nvPicPr>
          <p:cNvPr id="16390" name="Picture 6" descr="http://stupino-fk.ucoz.com/_ph/3/2/54540798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588224" y="5060989"/>
            <a:ext cx="2314228" cy="1536648"/>
          </a:xfrm>
          <a:prstGeom prst="rect">
            <a:avLst/>
          </a:prstGeom>
          <a:noFill/>
        </p:spPr>
      </p:pic>
      <p:pic>
        <p:nvPicPr>
          <p:cNvPr id="6147" name="Picture 3" descr="https://xn----7sbhhdd7apencbh6a5g9c.xn--p1ai/upload/tmp-picture/3d1/3d18027051964d1f31f46a67911a635d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043940" y="2132856"/>
            <a:ext cx="2184243" cy="1638182"/>
          </a:xfrm>
          <a:prstGeom prst="rect">
            <a:avLst/>
          </a:prstGeom>
          <a:noFill/>
        </p:spPr>
      </p:pic>
      <p:pic>
        <p:nvPicPr>
          <p:cNvPr id="6149" name="Picture 5" descr="https://xn----7sbhhdd7apencbh6a5g9c.xn--p1ai/upload/tmp-picture/30f/30f8708f9940e4fdc296388439961af3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564221" y="3050956"/>
            <a:ext cx="2328260" cy="1746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Организация </a:t>
            </a:r>
            <a:r>
              <a:rPr lang="ru-RU" dirty="0" err="1" smtClean="0"/>
              <a:t>онлайн-соревнований</a:t>
            </a:r>
            <a:endParaRPr lang="ru-RU" dirty="0"/>
          </a:p>
        </p:txBody>
      </p:sp>
      <p:pic>
        <p:nvPicPr>
          <p:cNvPr id="4" name="Содержимое 3" descr="рисунок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7776864" cy="4759386"/>
          </a:xfrm>
        </p:spPr>
      </p:pic>
      <p:pic>
        <p:nvPicPr>
          <p:cNvPr id="5" name="Рисунок 4" descr="рисунок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680874"/>
            <a:ext cx="6552728" cy="4959142"/>
          </a:xfrm>
          <a:prstGeom prst="rect">
            <a:avLst/>
          </a:prstGeom>
        </p:spPr>
      </p:pic>
      <p:pic>
        <p:nvPicPr>
          <p:cNvPr id="7" name="Рисунок 6" descr="рисунок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9984" y="2259460"/>
            <a:ext cx="6372199" cy="4380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Пример выполнения упражнений</a:t>
            </a:r>
            <a:endParaRPr lang="ru-RU" dirty="0"/>
          </a:p>
        </p:txBody>
      </p:sp>
      <p:pic>
        <p:nvPicPr>
          <p:cNvPr id="3" name="Упражнение 'Ведение мяча на змейкой' (convert-video-online.com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45" y="1700808"/>
            <a:ext cx="8631944" cy="4855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Организация </a:t>
            </a:r>
            <a:r>
              <a:rPr lang="ru-RU" dirty="0" err="1" smtClean="0"/>
              <a:t>онлайн-соревнований</a:t>
            </a:r>
            <a:endParaRPr lang="ru-RU" dirty="0"/>
          </a:p>
        </p:txBody>
      </p:sp>
      <p:pic>
        <p:nvPicPr>
          <p:cNvPr id="8" name="Рисунок 7" descr="рисунок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340767"/>
            <a:ext cx="7776864" cy="5277623"/>
          </a:xfrm>
          <a:prstGeom prst="rect">
            <a:avLst/>
          </a:prstGeom>
        </p:spPr>
      </p:pic>
      <p:pic>
        <p:nvPicPr>
          <p:cNvPr id="9" name="Рисунок 8" descr="рисунок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632787"/>
            <a:ext cx="5378524" cy="192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1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Недостатки </a:t>
            </a:r>
            <a:r>
              <a:rPr lang="ru-RU" dirty="0" err="1" smtClean="0"/>
              <a:t>онлайн-соревнований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556792"/>
            <a:ext cx="7772400" cy="4463008"/>
          </a:xfrm>
        </p:spPr>
        <p:txBody>
          <a:bodyPr/>
          <a:lstStyle/>
          <a:p>
            <a:r>
              <a:rPr lang="ru-RU" dirty="0" smtClean="0"/>
              <a:t>Субъективная оценка результатов</a:t>
            </a:r>
          </a:p>
          <a:p>
            <a:r>
              <a:rPr lang="ru-RU" dirty="0" smtClean="0"/>
              <a:t>Соблюдение правил участниками</a:t>
            </a:r>
          </a:p>
          <a:p>
            <a:r>
              <a:rPr lang="ru-RU" dirty="0" smtClean="0"/>
              <a:t>Нет непосредственного контакта с соперником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499</TotalTime>
  <Words>213</Words>
  <Application>Microsoft Office PowerPoint</Application>
  <PresentationFormat>Экран (4:3)</PresentationFormat>
  <Paragraphs>138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Cambria</vt:lpstr>
      <vt:lpstr>Wingdings 2</vt:lpstr>
      <vt:lpstr>Calibri</vt:lpstr>
      <vt:lpstr>Perpetua</vt:lpstr>
      <vt:lpstr>Franklin Gothic Book</vt:lpstr>
      <vt:lpstr>Справедливость</vt:lpstr>
      <vt:lpstr>Организация и проведение онлайн-соревнований</vt:lpstr>
      <vt:lpstr>Соревнования - неотъемлемая часть работы учителя</vt:lpstr>
      <vt:lpstr>Проблемы межшкольных соревнований</vt:lpstr>
      <vt:lpstr>Базовые принципы  онлайн-соревнований</vt:lpstr>
      <vt:lpstr>Опробованные формы онлайн соревнований</vt:lpstr>
      <vt:lpstr>Организация онлайн-соревнований</vt:lpstr>
      <vt:lpstr>Пример выполнения упражнений</vt:lpstr>
      <vt:lpstr>Организация онлайн-соревнований</vt:lpstr>
      <vt:lpstr>Недостатки онлайн-соревнований</vt:lpstr>
      <vt:lpstr>География соревнований</vt:lpstr>
      <vt:lpstr>Статистика </vt:lpstr>
      <vt:lpstr>Весело всем!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HP-ПК</dc:creator>
  <cp:lastModifiedBy>HP-ПК</cp:lastModifiedBy>
  <cp:revision>25</cp:revision>
  <dcterms:created xsi:type="dcterms:W3CDTF">2018-04-15T18:56:20Z</dcterms:created>
  <dcterms:modified xsi:type="dcterms:W3CDTF">2018-04-17T22:43:54Z</dcterms:modified>
</cp:coreProperties>
</file>