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317" r:id="rId3"/>
    <p:sldId id="305" r:id="rId4"/>
    <p:sldId id="306" r:id="rId5"/>
    <p:sldId id="307" r:id="rId6"/>
    <p:sldId id="337" r:id="rId7"/>
    <p:sldId id="338" r:id="rId8"/>
    <p:sldId id="339" r:id="rId9"/>
    <p:sldId id="322" r:id="rId10"/>
    <p:sldId id="327" r:id="rId11"/>
    <p:sldId id="328" r:id="rId12"/>
    <p:sldId id="330" r:id="rId13"/>
    <p:sldId id="331" r:id="rId14"/>
    <p:sldId id="333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54;&#1055;-&#1048;&#1053;&#1042;\&#1044;&#1054;&#1055;-&#1048;&#1053;&#1042;%20&#1057;&#1086;&#1095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846350405510498E-2"/>
          <c:y val="8.9445308545964025E-2"/>
          <c:w val="0.54529531440951007"/>
          <c:h val="0.8137606623955363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76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70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22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Лист1!$F$10:$F$12</c:f>
              <c:strCache>
                <c:ptCount val="3"/>
                <c:pt idx="0">
                  <c:v>Дошкольные</c:v>
                </c:pt>
                <c:pt idx="1">
                  <c:v>Общеобразовательные</c:v>
                </c:pt>
                <c:pt idx="2">
                  <c:v>Дополнительного образования</c:v>
                </c:pt>
              </c:strCache>
            </c:strRef>
          </c:cat>
          <c:val>
            <c:numRef>
              <c:f>Лист1!$G$10:$G$12</c:f>
              <c:numCache>
                <c:formatCode>General</c:formatCode>
                <c:ptCount val="3"/>
                <c:pt idx="0">
                  <c:v>76</c:v>
                </c:pt>
                <c:pt idx="1">
                  <c:v>70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571415676035991"/>
          <c:y val="0.26482589897418807"/>
          <c:w val="0.36546737862459727"/>
          <c:h val="0.47034820205162392"/>
        </c:manualLayout>
      </c:layout>
      <c:overlay val="0"/>
      <c:txPr>
        <a:bodyPr/>
        <a:lstStyle/>
        <a:p>
          <a:pPr>
            <a:defRPr sz="2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009885891121307E-2"/>
          <c:y val="8.4856573056827797E-2"/>
          <c:w val="0.58841633930512949"/>
          <c:h val="0.82035055572854976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25810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65403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Лист1!$F$32:$F$33</c:f>
              <c:strCache>
                <c:ptCount val="2"/>
                <c:pt idx="0">
                  <c:v>Дошкольники</c:v>
                </c:pt>
                <c:pt idx="1">
                  <c:v>Школьники </c:v>
                </c:pt>
              </c:strCache>
            </c:strRef>
          </c:cat>
          <c:val>
            <c:numRef>
              <c:f>Лист1!$G$32:$G$33</c:f>
              <c:numCache>
                <c:formatCode>General</c:formatCode>
                <c:ptCount val="2"/>
                <c:pt idx="0">
                  <c:v>22966</c:v>
                </c:pt>
                <c:pt idx="1">
                  <c:v>52870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Лист1!$F$54:$F$56</c:f>
              <c:strCache>
                <c:ptCount val="3"/>
                <c:pt idx="0">
                  <c:v>Образование</c:v>
                </c:pt>
                <c:pt idx="1">
                  <c:v>Культура</c:v>
                </c:pt>
                <c:pt idx="2">
                  <c:v>Физическая культура и спорт </c:v>
                </c:pt>
              </c:strCache>
            </c:strRef>
          </c:cat>
          <c:val>
            <c:numRef>
              <c:f>Лист1!$G$54:$G$56</c:f>
              <c:numCache>
                <c:formatCode>General</c:formatCode>
                <c:ptCount val="3"/>
                <c:pt idx="0">
                  <c:v>21</c:v>
                </c:pt>
                <c:pt idx="1">
                  <c:v>13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Лист2!$F$7:$H$7</c:f>
              <c:strCache>
                <c:ptCount val="3"/>
                <c:pt idx="0">
                  <c:v>Урочная</c:v>
                </c:pt>
                <c:pt idx="1">
                  <c:v>Внеурочная</c:v>
                </c:pt>
                <c:pt idx="2">
                  <c:v>Дополнительное образованмие</c:v>
                </c:pt>
              </c:strCache>
            </c:strRef>
          </c:cat>
          <c:val>
            <c:numRef>
              <c:f>Лист2!$F$8:$H$8</c:f>
              <c:numCache>
                <c:formatCode>General</c:formatCode>
                <c:ptCount val="3"/>
                <c:pt idx="0">
                  <c:v>1083</c:v>
                </c:pt>
                <c:pt idx="1">
                  <c:v>132</c:v>
                </c:pt>
                <c:pt idx="2">
                  <c:v>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14068423738699"/>
          <c:y val="0.12210783898235118"/>
          <c:w val="0.31998204651501894"/>
          <c:h val="0.79073380175178076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Лист1!$D$5:$F$5</c:f>
              <c:strCache>
                <c:ptCount val="3"/>
                <c:pt idx="0">
                  <c:v>Урочная </c:v>
                </c:pt>
                <c:pt idx="1">
                  <c:v>Внеурочная</c:v>
                </c:pt>
                <c:pt idx="2">
                  <c:v>Дополнительное образование</c:v>
                </c:pt>
              </c:strCache>
            </c:strRef>
          </c:cat>
          <c:val>
            <c:numRef>
              <c:f>Лист1!$D$6:$F$6</c:f>
              <c:numCache>
                <c:formatCode>General</c:formatCode>
                <c:ptCount val="3"/>
                <c:pt idx="0">
                  <c:v>1652</c:v>
                </c:pt>
                <c:pt idx="1">
                  <c:v>5743</c:v>
                </c:pt>
                <c:pt idx="2">
                  <c:v>718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259259259259256"/>
          <c:y val="0.13575078090990325"/>
          <c:w val="0.33680555555555558"/>
          <c:h val="0.32500637711265723"/>
        </c:manualLayout>
      </c:layout>
      <c:overlay val="0"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2935F-733F-496F-8DAD-A9F998E7B2AE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3421-22FB-44CA-8FC8-269FBF7A09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58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2DD9-6327-4240-96ED-31BBB1C1F01E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1C23-91BD-4124-AEC3-F6E12E42ED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31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2DD9-6327-4240-96ED-31BBB1C1F01E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1C23-91BD-4124-AEC3-F6E12E42ED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4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2DD9-6327-4240-96ED-31BBB1C1F01E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1C23-91BD-4124-AEC3-F6E12E42ED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02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2DD9-6327-4240-96ED-31BBB1C1F01E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1C23-91BD-4124-AEC3-F6E12E42ED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98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2DD9-6327-4240-96ED-31BBB1C1F01E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1C23-91BD-4124-AEC3-F6E12E42ED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2DD9-6327-4240-96ED-31BBB1C1F01E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1C23-91BD-4124-AEC3-F6E12E42ED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3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2DD9-6327-4240-96ED-31BBB1C1F01E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1C23-91BD-4124-AEC3-F6E12E42ED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09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2DD9-6327-4240-96ED-31BBB1C1F01E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1C23-91BD-4124-AEC3-F6E12E42ED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02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2DD9-6327-4240-96ED-31BBB1C1F01E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1C23-91BD-4124-AEC3-F6E12E42ED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30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2DD9-6327-4240-96ED-31BBB1C1F01E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1C23-91BD-4124-AEC3-F6E12E42ED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38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2DD9-6327-4240-96ED-31BBB1C1F01E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1C23-91BD-4124-AEC3-F6E12E42ED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43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C2DD9-6327-4240-96ED-31BBB1C1F01E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71C23-91BD-4124-AEC3-F6E12E42ED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99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evaTV@edu.sochi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3432" y="2060848"/>
            <a:ext cx="10513168" cy="558924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Интеграция общего и дополнительного </a:t>
            </a:r>
            <a:r>
              <a:rPr lang="ru-RU" b="1">
                <a:solidFill>
                  <a:schemeClr val="tx1"/>
                </a:solidFill>
              </a:rPr>
              <a:t>образования </a:t>
            </a:r>
            <a:r>
              <a:rPr lang="ru-RU" b="1" smtClean="0">
                <a:solidFill>
                  <a:schemeClr val="tx1"/>
                </a:solidFill>
              </a:rPr>
              <a:t>с использованием </a:t>
            </a:r>
            <a:r>
              <a:rPr lang="ru-RU" b="1" dirty="0">
                <a:solidFill>
                  <a:schemeClr val="tx1"/>
                </a:solidFill>
              </a:rPr>
              <a:t>программ воспитания и социализации обучающихся на примере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 г</a:t>
            </a:r>
            <a:r>
              <a:rPr lang="ru-RU" b="1" dirty="0" smtClean="0">
                <a:solidFill>
                  <a:schemeClr val="tx1"/>
                </a:solidFill>
              </a:rPr>
              <a:t>. Сочи </a:t>
            </a:r>
            <a:r>
              <a:rPr lang="ru-RU" b="1" dirty="0">
                <a:solidFill>
                  <a:schemeClr val="tx1"/>
                </a:solidFill>
              </a:rPr>
              <a:t>Краснодарского края</a:t>
            </a:r>
            <a:r>
              <a:rPr lang="ru-RU" b="1" dirty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1484784"/>
            <a:ext cx="109728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2016 года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636912"/>
            <a:ext cx="10972800" cy="3489253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субвенции на получение общедоступного и бесплатного начального общего, основного общего, среднего общего образования, а также предоставление дополнительного образования в муниципальных общеобразовательных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566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119675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«Дети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Сочи» и «Развитие отрасли «Образование».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2492896"/>
            <a:ext cx="11391056" cy="4104456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обеспечение участия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обучающихся общеобразовательных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 сопровождающих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их лиц на краевые физкультурно-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спортивные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мероприятия.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проведение городских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физкультурно-спортивных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мероприятий.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ndreevatv\Documents\День здоровья СОШ 2\IMG_57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2407484"/>
            <a:ext cx="5750188" cy="402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489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340768"/>
            <a:ext cx="109728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Реализация программ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636912"/>
            <a:ext cx="10972800" cy="3489253"/>
          </a:xfrm>
        </p:spPr>
        <p:txBody>
          <a:bodyPr/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«Самбо в школу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Гольф в школу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Шахматы в школе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Регби в школе»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09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340768"/>
            <a:ext cx="109728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Самбо в школу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712694"/>
              </p:ext>
            </p:extLst>
          </p:nvPr>
        </p:nvGraphicFramePr>
        <p:xfrm>
          <a:off x="191344" y="2204864"/>
          <a:ext cx="8222704" cy="363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2337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340768"/>
            <a:ext cx="109728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Шахматы в школе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789408"/>
              </p:ext>
            </p:extLst>
          </p:nvPr>
        </p:nvGraphicFramePr>
        <p:xfrm>
          <a:off x="609600" y="2852738"/>
          <a:ext cx="10972800" cy="327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9179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algn="ctr">
              <a:buNone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>
              <a:buNone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Андреева Татьяна Владимировна</a:t>
            </a:r>
          </a:p>
          <a:p>
            <a:pPr>
              <a:buNone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начальник отдела дополнительного образования и организации воспитательной работы </a:t>
            </a:r>
          </a:p>
          <a:p>
            <a:pPr>
              <a:buNone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управления по образованию и науке администрации города Сочи </a:t>
            </a:r>
          </a:p>
          <a:p>
            <a:pPr>
              <a:buNone/>
            </a:pP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AndreevaTV@edu.sochi.ru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8-862-264-63-53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i="1" dirty="0"/>
              <a:t>Каждый учитель, давая предусмотренный программой круг знаний, в то же время раскрывает вторую программу – программу знаний необязательных. От единства обязательной и необязательной программы зависит интеллектуальное воспитание ребенка</a:t>
            </a:r>
            <a:r>
              <a:rPr lang="ru-RU" dirty="0" smtClean="0"/>
              <a:t>»</a:t>
            </a:r>
          </a:p>
          <a:p>
            <a:pPr marL="0" indent="0" algn="r">
              <a:buNone/>
            </a:pPr>
            <a:r>
              <a:rPr lang="ru-RU" dirty="0" smtClean="0"/>
              <a:t>В.А. Сухомлинский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782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63552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Образовательные организации г.Сочи</a:t>
            </a:r>
            <a:endParaRPr lang="ru-RU" b="1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502638"/>
              </p:ext>
            </p:extLst>
          </p:nvPr>
        </p:nvGraphicFramePr>
        <p:xfrm>
          <a:off x="1055440" y="2132856"/>
          <a:ext cx="107291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55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96752"/>
            <a:ext cx="10972800" cy="1143000"/>
          </a:xfrm>
        </p:spPr>
        <p:txBody>
          <a:bodyPr/>
          <a:lstStyle/>
          <a:p>
            <a:r>
              <a:rPr lang="ru-RU" b="1" dirty="0" smtClean="0"/>
              <a:t>Обучающиеся г.Сочи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924418"/>
              </p:ext>
            </p:extLst>
          </p:nvPr>
        </p:nvGraphicFramePr>
        <p:xfrm>
          <a:off x="1883532" y="2276872"/>
          <a:ext cx="842493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7593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Организации дополнительного образования и спортивной подготовки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339020"/>
              </p:ext>
            </p:extLst>
          </p:nvPr>
        </p:nvGraphicFramePr>
        <p:xfrm>
          <a:off x="1991544" y="285293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7064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гнутая влево стрелка 9"/>
          <p:cNvSpPr/>
          <p:nvPr/>
        </p:nvSpPr>
        <p:spPr>
          <a:xfrm>
            <a:off x="239350" y="2348880"/>
            <a:ext cx="3072341" cy="1656184"/>
          </a:xfrm>
          <a:prstGeom prst="curvedRightArrow">
            <a:avLst>
              <a:gd name="adj1" fmla="val 12731"/>
              <a:gd name="adj2" fmla="val 130000"/>
              <a:gd name="adj3" fmla="val 2566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 flipH="1">
            <a:off x="8880310" y="2420888"/>
            <a:ext cx="3072341" cy="1584176"/>
          </a:xfrm>
          <a:prstGeom prst="curvedRightArrow">
            <a:avLst>
              <a:gd name="adj1" fmla="val 12731"/>
              <a:gd name="adj2" fmla="val 130000"/>
              <a:gd name="adj3" fmla="val 2566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589" y="764704"/>
            <a:ext cx="10972800" cy="1143000"/>
          </a:xfrm>
        </p:spPr>
        <p:txBody>
          <a:bodyPr/>
          <a:lstStyle/>
          <a:p>
            <a:r>
              <a:rPr lang="ru-RU" b="1" dirty="0" smtClean="0"/>
              <a:t>Модель интеграции ОО и ДО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5467" y="1844824"/>
            <a:ext cx="3936437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Общее образование (урочная и внеурочная деятельность)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68075" y="1844824"/>
            <a:ext cx="3936437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Дополнительное образование детей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5423925" y="2204864"/>
            <a:ext cx="1152128" cy="288032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03712" y="3176972"/>
            <a:ext cx="5232581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Новая система, объединяющая ключевые ценности, принципы, особенности ОО и ДО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5711958" y="4293096"/>
            <a:ext cx="480053" cy="93610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3712" y="5301208"/>
            <a:ext cx="5232581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РОСТ КАЧЕСТВА ОБРАЗОВАНИЯ</a:t>
            </a:r>
            <a:endParaRPr lang="ru-RU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8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003" y="764704"/>
            <a:ext cx="10972800" cy="1143000"/>
          </a:xfrm>
        </p:spPr>
        <p:txBody>
          <a:bodyPr/>
          <a:lstStyle/>
          <a:p>
            <a:r>
              <a:rPr lang="ru-RU" b="1" dirty="0" smtClean="0"/>
              <a:t>Модель интеграции ОО и ДО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9349" y="1846229"/>
            <a:ext cx="288000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Общее образование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15403" y="1846229"/>
            <a:ext cx="288000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Внеурочная деятельность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072331" y="1846229"/>
            <a:ext cx="288000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Дополнительное образование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3223088" y="2206269"/>
            <a:ext cx="1207701" cy="288032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7659320" y="2206269"/>
            <a:ext cx="1207701" cy="288032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9349" y="3645024"/>
            <a:ext cx="2880000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получение обучающимися необходимого образовательного минимума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15403" y="3668408"/>
            <a:ext cx="2880000" cy="220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обеспечение содержательной связи общего и дополнительного образования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074140" y="3672180"/>
            <a:ext cx="2880000" cy="2205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обеспечение личностного развития обучающихся, </a:t>
            </a:r>
            <a:endParaRPr lang="ru-RU" dirty="0" smtClean="0">
              <a:solidFill>
                <a:prstClr val="white"/>
              </a:solidFill>
            </a:endParaRP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их </a:t>
            </a:r>
            <a:r>
              <a:rPr lang="ru-RU" dirty="0">
                <a:solidFill>
                  <a:prstClr val="white"/>
                </a:solidFill>
              </a:rPr>
              <a:t>ранней профориентации и </a:t>
            </a:r>
            <a:r>
              <a:rPr lang="ru-RU" dirty="0" smtClean="0">
                <a:solidFill>
                  <a:prstClr val="white"/>
                </a:solidFill>
              </a:rPr>
              <a:t>предпрофессионального </a:t>
            </a:r>
            <a:r>
              <a:rPr lang="ru-RU" dirty="0">
                <a:solidFill>
                  <a:prstClr val="white"/>
                </a:solidFill>
              </a:rPr>
              <a:t>обучения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487248" y="2964419"/>
            <a:ext cx="384203" cy="57606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5864197" y="2964419"/>
            <a:ext cx="384203" cy="57606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10320229" y="2988110"/>
            <a:ext cx="384203" cy="57606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2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>
                <a:solidFill>
                  <a:srgbClr val="4F271C"/>
                </a:solidFill>
              </a:rPr>
              <a:pPr/>
              <a:t>8</a:t>
            </a:fld>
            <a:endParaRPr lang="ru-RU" dirty="0">
              <a:solidFill>
                <a:srgbClr val="4F271C"/>
              </a:solidFill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3317781" y="1318373"/>
            <a:ext cx="4980375" cy="3716994"/>
            <a:chOff x="2488335" y="1318373"/>
            <a:chExt cx="3735281" cy="3716994"/>
          </a:xfrm>
        </p:grpSpPr>
        <p:sp>
          <p:nvSpPr>
            <p:cNvPr id="48" name="Полилиния 47"/>
            <p:cNvSpPr/>
            <p:nvPr/>
          </p:nvSpPr>
          <p:spPr>
            <a:xfrm>
              <a:off x="2819102" y="1516827"/>
              <a:ext cx="3205796" cy="3205796"/>
            </a:xfrm>
            <a:custGeom>
              <a:avLst/>
              <a:gdLst>
                <a:gd name="connsiteX0" fmla="*/ 1602898 w 3205796"/>
                <a:gd name="connsiteY0" fmla="*/ 0 h 3205796"/>
                <a:gd name="connsiteX1" fmla="*/ 2991048 w 3205796"/>
                <a:gd name="connsiteY1" fmla="*/ 801449 h 3205796"/>
                <a:gd name="connsiteX2" fmla="*/ 2991048 w 3205796"/>
                <a:gd name="connsiteY2" fmla="*/ 2404347 h 3205796"/>
                <a:gd name="connsiteX3" fmla="*/ 1602898 w 3205796"/>
                <a:gd name="connsiteY3" fmla="*/ 1602898 h 3205796"/>
                <a:gd name="connsiteX4" fmla="*/ 1602898 w 3205796"/>
                <a:gd name="connsiteY4" fmla="*/ 0 h 320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5796" h="3205796">
                  <a:moveTo>
                    <a:pt x="1602898" y="0"/>
                  </a:moveTo>
                  <a:cubicBezTo>
                    <a:pt x="2175558" y="0"/>
                    <a:pt x="2704718" y="305511"/>
                    <a:pt x="2991048" y="801449"/>
                  </a:cubicBezTo>
                  <a:cubicBezTo>
                    <a:pt x="3277378" y="1297387"/>
                    <a:pt x="3277378" y="1908409"/>
                    <a:pt x="2991048" y="2404347"/>
                  </a:cubicBezTo>
                  <a:lnTo>
                    <a:pt x="1602898" y="1602898"/>
                  </a:lnTo>
                  <a:lnTo>
                    <a:pt x="1602898" y="0"/>
                  </a:lnTo>
                  <a:close/>
                </a:path>
              </a:pathLst>
            </a:custGeom>
            <a:solidFill>
              <a:srgbClr val="39B828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708580" tIns="698374" rIns="390389" bIns="1591416" numCol="1" spcCol="1270" anchor="ctr" anchorCtr="0">
              <a:noAutofit/>
            </a:bodyPr>
            <a:lstStyle/>
            <a:p>
              <a:pPr algn="ctr" defTabSz="666750">
                <a:spcBef>
                  <a:spcPct val="0"/>
                </a:spcBef>
              </a:pPr>
              <a:r>
                <a:rPr lang="ru-RU" sz="1500" dirty="0" smtClean="0">
                  <a:solidFill>
                    <a:prstClr val="white"/>
                  </a:solidFill>
                </a:rPr>
                <a:t>Внеурочная</a:t>
              </a:r>
            </a:p>
            <a:p>
              <a:pPr algn="ctr" defTabSz="666750">
                <a:spcBef>
                  <a:spcPct val="0"/>
                </a:spcBef>
              </a:pPr>
              <a:r>
                <a:rPr lang="ru-RU" sz="1500" dirty="0" smtClean="0">
                  <a:solidFill>
                    <a:prstClr val="white"/>
                  </a:solidFill>
                </a:rPr>
                <a:t>деятельность</a:t>
              </a:r>
              <a:endParaRPr lang="ru-RU" sz="1500" dirty="0">
                <a:solidFill>
                  <a:prstClr val="white"/>
                </a:solidFill>
              </a:endParaRPr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2753077" y="1631320"/>
              <a:ext cx="3205796" cy="3205796"/>
            </a:xfrm>
            <a:custGeom>
              <a:avLst/>
              <a:gdLst>
                <a:gd name="connsiteX0" fmla="*/ 2991048 w 3205796"/>
                <a:gd name="connsiteY0" fmla="*/ 2404347 h 3205796"/>
                <a:gd name="connsiteX1" fmla="*/ 1602898 w 3205796"/>
                <a:gd name="connsiteY1" fmla="*/ 3205796 h 3205796"/>
                <a:gd name="connsiteX2" fmla="*/ 214748 w 3205796"/>
                <a:gd name="connsiteY2" fmla="*/ 2404347 h 3205796"/>
                <a:gd name="connsiteX3" fmla="*/ 1602898 w 3205796"/>
                <a:gd name="connsiteY3" fmla="*/ 1602898 h 3205796"/>
                <a:gd name="connsiteX4" fmla="*/ 2991048 w 3205796"/>
                <a:gd name="connsiteY4" fmla="*/ 2404347 h 320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5796" h="3205796">
                  <a:moveTo>
                    <a:pt x="2991048" y="2404347"/>
                  </a:moveTo>
                  <a:cubicBezTo>
                    <a:pt x="2704718" y="2900285"/>
                    <a:pt x="2175558" y="3205796"/>
                    <a:pt x="1602898" y="3205796"/>
                  </a:cubicBezTo>
                  <a:cubicBezTo>
                    <a:pt x="1030238" y="3205796"/>
                    <a:pt x="501078" y="2900285"/>
                    <a:pt x="214748" y="2404347"/>
                  </a:cubicBezTo>
                  <a:lnTo>
                    <a:pt x="1602898" y="1602898"/>
                  </a:lnTo>
                  <a:lnTo>
                    <a:pt x="2991048" y="2404347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782335" tIns="2099001" rIns="744171" bIns="30528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dirty="0" smtClean="0">
                  <a:solidFill>
                    <a:prstClr val="white"/>
                  </a:solidFill>
                </a:rPr>
                <a:t>Дополнительное образование</a:t>
              </a:r>
              <a:endParaRPr lang="ru-RU" sz="1500" dirty="0">
                <a:solidFill>
                  <a:prstClr val="white"/>
                </a:solidFill>
              </a:endParaRPr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2687053" y="1516827"/>
              <a:ext cx="3205796" cy="3205796"/>
            </a:xfrm>
            <a:custGeom>
              <a:avLst/>
              <a:gdLst>
                <a:gd name="connsiteX0" fmla="*/ 214748 w 3205796"/>
                <a:gd name="connsiteY0" fmla="*/ 2404347 h 3205796"/>
                <a:gd name="connsiteX1" fmla="*/ 214748 w 3205796"/>
                <a:gd name="connsiteY1" fmla="*/ 801449 h 3205796"/>
                <a:gd name="connsiteX2" fmla="*/ 1602898 w 3205796"/>
                <a:gd name="connsiteY2" fmla="*/ 0 h 3205796"/>
                <a:gd name="connsiteX3" fmla="*/ 1602898 w 3205796"/>
                <a:gd name="connsiteY3" fmla="*/ 1602898 h 3205796"/>
                <a:gd name="connsiteX4" fmla="*/ 214748 w 3205796"/>
                <a:gd name="connsiteY4" fmla="*/ 2404347 h 320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5796" h="3205796">
                  <a:moveTo>
                    <a:pt x="214748" y="2404347"/>
                  </a:moveTo>
                  <a:cubicBezTo>
                    <a:pt x="-71582" y="1908409"/>
                    <a:pt x="-71582" y="1297387"/>
                    <a:pt x="214748" y="801449"/>
                  </a:cubicBezTo>
                  <a:cubicBezTo>
                    <a:pt x="501078" y="305511"/>
                    <a:pt x="1030238" y="0"/>
                    <a:pt x="1602898" y="0"/>
                  </a:cubicBezTo>
                  <a:lnTo>
                    <a:pt x="1602898" y="1602898"/>
                  </a:lnTo>
                  <a:lnTo>
                    <a:pt x="214748" y="2404347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390388" tIns="698374" rIns="1708581" bIns="1591416" numCol="1" spcCol="1270" anchor="ctr" anchorCtr="0">
              <a:noAutofit/>
            </a:bodyPr>
            <a:lstStyle/>
            <a:p>
              <a:pPr algn="ctr" defTabSz="666750">
                <a:spcBef>
                  <a:spcPct val="0"/>
                </a:spcBef>
              </a:pPr>
              <a:r>
                <a:rPr lang="ru-RU" sz="1500" dirty="0" smtClean="0">
                  <a:solidFill>
                    <a:prstClr val="white"/>
                  </a:solidFill>
                </a:rPr>
                <a:t>Общее</a:t>
              </a:r>
            </a:p>
            <a:p>
              <a:pPr algn="ctr" defTabSz="666750">
                <a:spcBef>
                  <a:spcPct val="0"/>
                </a:spcBef>
              </a:pPr>
              <a:r>
                <a:rPr lang="ru-RU" sz="1500" dirty="0" smtClean="0">
                  <a:solidFill>
                    <a:prstClr val="white"/>
                  </a:solidFill>
                </a:rPr>
                <a:t>образование</a:t>
              </a:r>
              <a:endParaRPr lang="ru-RU" sz="1500" dirty="0">
                <a:solidFill>
                  <a:prstClr val="white"/>
                </a:solidFill>
              </a:endParaRPr>
            </a:p>
          </p:txBody>
        </p:sp>
        <p:sp>
          <p:nvSpPr>
            <p:cNvPr id="51" name="Круговая стрелка 50"/>
            <p:cNvSpPr/>
            <p:nvPr/>
          </p:nvSpPr>
          <p:spPr>
            <a:xfrm>
              <a:off x="2620912" y="1318373"/>
              <a:ext cx="3602704" cy="3602704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Круговая стрелка 51"/>
            <p:cNvSpPr/>
            <p:nvPr/>
          </p:nvSpPr>
          <p:spPr>
            <a:xfrm>
              <a:off x="2554623" y="1432663"/>
              <a:ext cx="3602704" cy="3602704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Круговая стрелка 52"/>
            <p:cNvSpPr/>
            <p:nvPr/>
          </p:nvSpPr>
          <p:spPr>
            <a:xfrm>
              <a:off x="2488335" y="1318373"/>
              <a:ext cx="3602704" cy="3602704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5" name="Скругленный прямоугольник 14"/>
          <p:cNvSpPr/>
          <p:nvPr/>
        </p:nvSpPr>
        <p:spPr>
          <a:xfrm>
            <a:off x="95333" y="1268760"/>
            <a:ext cx="3456384" cy="8640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Всероссийские проекты 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791419" y="1135723"/>
            <a:ext cx="3168352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Всероссийские проекты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791419" y="1999819"/>
            <a:ext cx="3168352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Программы внеурочной деятельности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698703" y="2903699"/>
            <a:ext cx="3254200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Образовательные события (соревнования, фестивали спорта, дни национальных видов спорта и т.п.)</a:t>
            </a:r>
            <a:endParaRPr lang="ru-RU" sz="1400" dirty="0">
              <a:solidFill>
                <a:prstClr val="white"/>
              </a:solidFill>
            </a:endParaRPr>
          </a:p>
        </p:txBody>
      </p:sp>
      <p:cxnSp>
        <p:nvCxnSpPr>
          <p:cNvPr id="25" name="Соединительная линия уступом 24"/>
          <p:cNvCxnSpPr>
            <a:stCxn id="15" idx="3"/>
          </p:cNvCxnSpPr>
          <p:nvPr/>
        </p:nvCxnSpPr>
        <p:spPr>
          <a:xfrm>
            <a:off x="3551717" y="1700808"/>
            <a:ext cx="456051" cy="61602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18" idx="1"/>
          </p:cNvCxnSpPr>
          <p:nvPr/>
        </p:nvCxnSpPr>
        <p:spPr>
          <a:xfrm rot="10800000" flipV="1">
            <a:off x="7392145" y="1567770"/>
            <a:ext cx="1399275" cy="36256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 rot="10800000" flipV="1">
            <a:off x="7723696" y="2350508"/>
            <a:ext cx="1148917" cy="16271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8112225" y="3221676"/>
            <a:ext cx="6294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149429" y="4221089"/>
            <a:ext cx="3168352" cy="8640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Дополнительные общеобразовательные общеразвивающие программы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195566" y="5679497"/>
            <a:ext cx="3168352" cy="8640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Дополнительные общеобразовательные предпрофессиональные программы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480529" y="4722623"/>
            <a:ext cx="3168352" cy="8640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Методические рекомендации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896353" y="5725218"/>
            <a:ext cx="3168352" cy="8640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Спортивные соревнования, турниры, образовательные события</a:t>
            </a:r>
            <a:endParaRPr lang="ru-RU" sz="1400" dirty="0">
              <a:solidFill>
                <a:prstClr val="white"/>
              </a:solidFill>
            </a:endParaRPr>
          </a:p>
        </p:txBody>
      </p:sp>
      <p:cxnSp>
        <p:nvCxnSpPr>
          <p:cNvPr id="40" name="Соединительная линия уступом 39"/>
          <p:cNvCxnSpPr/>
          <p:nvPr/>
        </p:nvCxnSpPr>
        <p:spPr>
          <a:xfrm flipV="1">
            <a:off x="3347694" y="4345621"/>
            <a:ext cx="864096" cy="58405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 rot="5400000" flipH="1" flipV="1">
            <a:off x="4280749" y="5178717"/>
            <a:ext cx="928064" cy="12700"/>
          </a:xfrm>
          <a:prstGeom prst="bentConnector3">
            <a:avLst>
              <a:gd name="adj1" fmla="val 37078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/>
          <p:nvPr/>
        </p:nvCxnSpPr>
        <p:spPr>
          <a:xfrm rot="16200000" flipV="1">
            <a:off x="5907999" y="5057163"/>
            <a:ext cx="856057" cy="48005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/>
          <p:cNvCxnSpPr>
            <a:stCxn id="37" idx="1"/>
          </p:cNvCxnSpPr>
          <p:nvPr/>
        </p:nvCxnSpPr>
        <p:spPr>
          <a:xfrm rot="10800000">
            <a:off x="6744073" y="4722623"/>
            <a:ext cx="736457" cy="43204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95333" y="2255628"/>
            <a:ext cx="3456384" cy="8640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Муниципальная  программа воспитания и социализации</a:t>
            </a:r>
            <a:endParaRPr lang="ru-RU" sz="1400" dirty="0">
              <a:solidFill>
                <a:prstClr val="white"/>
              </a:solidFill>
            </a:endParaRPr>
          </a:p>
        </p:txBody>
      </p:sp>
      <p:cxnSp>
        <p:nvCxnSpPr>
          <p:cNvPr id="28" name="Соединительная линия уступом 27"/>
          <p:cNvCxnSpPr>
            <a:stCxn id="26" idx="2"/>
          </p:cNvCxnSpPr>
          <p:nvPr/>
        </p:nvCxnSpPr>
        <p:spPr>
          <a:xfrm rot="16200000" flipH="1">
            <a:off x="2531123" y="2412125"/>
            <a:ext cx="432049" cy="184724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8524472" y="3807584"/>
            <a:ext cx="3254200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Школьные спортивные клубы</a:t>
            </a:r>
            <a:endParaRPr lang="ru-RU" sz="1400" dirty="0">
              <a:solidFill>
                <a:prstClr val="white"/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H="1" flipV="1">
            <a:off x="7829402" y="3807584"/>
            <a:ext cx="718657" cy="3686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642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19675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Модель организации физкультурно-спортивной и оздоровительной работы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420888"/>
            <a:ext cx="10972800" cy="3705277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групп школьников на основе их интересов в сфере физической культуры и спорта (спортивные клубы и секции),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тренировок в клубах и секциях,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регулярных оздоровительных процедур и периодических акций,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проведение спортивных соревнований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913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2477</TotalTime>
  <Words>359</Words>
  <Application>Microsoft Office PowerPoint</Application>
  <PresentationFormat>Широкоэкранный</PresentationFormat>
  <Paragraphs>75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Constantia</vt:lpstr>
      <vt:lpstr>Times New Roman</vt:lpstr>
      <vt:lpstr>Тема Office</vt:lpstr>
      <vt:lpstr>Презентация PowerPoint</vt:lpstr>
      <vt:lpstr>Презентация PowerPoint</vt:lpstr>
      <vt:lpstr>Образовательные организации г.Сочи</vt:lpstr>
      <vt:lpstr>Обучающиеся г.Сочи</vt:lpstr>
      <vt:lpstr>Организации дополнительного образования и спортивной подготовки</vt:lpstr>
      <vt:lpstr>Модель интеграции ОО и ДО</vt:lpstr>
      <vt:lpstr>Модель интеграции ОО и ДО</vt:lpstr>
      <vt:lpstr>Презентация PowerPoint</vt:lpstr>
      <vt:lpstr>Модель организации физкультурно-спортивной и оздоровительной работы </vt:lpstr>
      <vt:lpstr>С 2016 года </vt:lpstr>
      <vt:lpstr>Муниципальные программы «Дети Сочи» и «Развитие отрасли «Образование». </vt:lpstr>
      <vt:lpstr>Реализация программ</vt:lpstr>
      <vt:lpstr>Самбо в школу </vt:lpstr>
      <vt:lpstr>Шахматы в школе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Тархова</dc:creator>
  <cp:lastModifiedBy>Valery Shpotin</cp:lastModifiedBy>
  <cp:revision>122</cp:revision>
  <cp:lastPrinted>2015-03-17T14:49:52Z</cp:lastPrinted>
  <dcterms:created xsi:type="dcterms:W3CDTF">2015-02-27T13:07:45Z</dcterms:created>
  <dcterms:modified xsi:type="dcterms:W3CDTF">2019-05-29T12:55:25Z</dcterms:modified>
</cp:coreProperties>
</file>