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4061" r:id="rId2"/>
    <p:sldMasterId id="2147484073" r:id="rId3"/>
    <p:sldMasterId id="2147484085" r:id="rId4"/>
    <p:sldMasterId id="2147484134" r:id="rId5"/>
    <p:sldMasterId id="2147484208" r:id="rId6"/>
    <p:sldMasterId id="2147484220" r:id="rId7"/>
  </p:sldMasterIdLst>
  <p:notesMasterIdLst>
    <p:notesMasterId r:id="rId20"/>
  </p:notesMasterIdLst>
  <p:sldIdLst>
    <p:sldId id="373" r:id="rId8"/>
    <p:sldId id="374" r:id="rId9"/>
    <p:sldId id="376" r:id="rId10"/>
    <p:sldId id="368" r:id="rId11"/>
    <p:sldId id="381" r:id="rId12"/>
    <p:sldId id="382" r:id="rId13"/>
    <p:sldId id="377" r:id="rId14"/>
    <p:sldId id="378" r:id="rId15"/>
    <p:sldId id="379" r:id="rId16"/>
    <p:sldId id="380" r:id="rId17"/>
    <p:sldId id="383" r:id="rId18"/>
    <p:sldId id="33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9524C-7797-4A81-B793-6AE7F416B64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306A2-5A22-433B-92BC-7BA8F6F76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8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B98A-0A1D-42A8-8EAE-E0D9173B8E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2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1B960-7899-48C6-8B90-083FD5A322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80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33B16-4F32-4358-B769-D7674BB3ED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655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3384-0A92-471D-ACE7-1D80C0393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0285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A4AFD-2F9E-4089-9894-BD74AE3E8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475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0294-902F-46FB-A1B2-BE5A606DB0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518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7C70-EF4A-4FDC-94D3-4783FB4F23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17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3DA7-F5A1-4036-8EBD-C06BF4C2A6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6894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151D4-D817-43DA-A77A-8F4CC7549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753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40687-C5B0-4ED3-A3D6-17D8E897F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6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A97F1-79B3-4B2F-A0EC-58FF65503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60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F4F-AB00-4DBE-A3C9-A2D1DC7A65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0963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B746-EB22-4A4E-80DF-7FC842C6F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594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56B0-6F99-44D1-98D9-31AA64C08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655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B93F-055A-46E5-9FBC-1A4FB986D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921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A9519-5549-4621-89A7-A7EE46166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7748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2AFE6-013E-4C9C-923B-E608B64AB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8852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249A-3E1D-49F9-8C2D-85E42F485B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42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D918-3088-4678-BF31-0EA279E717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835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E1407-89D7-4D41-B6F8-660E96EC7E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533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1C8A-FD73-42D6-97E4-5E209FDD63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134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F8BA-1BB6-4CB0-A2C8-249B912F2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74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FC28-ABB2-4E70-8F03-BAA3294D4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337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9C76-8717-4585-AC01-5C31350E1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218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00EE6-75AF-4AA1-AD0D-2B2F4FDEE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782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8805-5F63-43E6-AA86-3393058723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224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69F10-2A54-47E4-9EB7-D0E976666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77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6506-784D-4975-870F-496F8ACA6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210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857DF-5A03-4BD6-9031-48DCB44EC4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83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84CF-600E-4F7F-A06E-7BC55EA603C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28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28EB-62DB-4267-A2C3-B3DA7DA8A13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7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C445-D3B0-462B-A7DE-3982D325A9D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86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CD431-F19F-469E-8B21-46578233938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5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DDF0-3D07-4090-8561-ACFCA90FD3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657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672C8-3FAA-4E3F-B44C-56B9DDD709F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60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7243-C7E1-4306-9872-514BFF29B03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38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8971A-3CA0-4E26-8588-59C262D3791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45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9C93-B610-4B4D-852A-7607FA44FC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48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77E2-2990-44E1-AC2D-D35162EC8F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10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93F4-D3EC-4CBE-892A-311670C06C8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168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B9CEF-C496-4836-9E60-3CD529D771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791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B1A5-AEC5-4D3D-A6C4-314A2B952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452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C48B7-FF51-4F82-B7DD-78239FCC18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82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20DBB-D9B8-4219-A458-FF810CB4D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32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D9D9C-341F-47E8-BDD3-A7E42B5FA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7535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51AEF-A6A8-4920-AC0A-1B66C41DB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8053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BA6B8-BBE6-4109-BB8E-4DA4C94590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20663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84CC4-E863-4577-8F98-28D06EB130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40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727C8-AAC7-4802-B645-A95AA9BA32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451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BF82-3B04-493B-B0A0-60E2BD4C4D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3729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816EB-9FA3-4841-B1DE-85378D8A9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754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065C9-1111-44D5-BE68-B72099A57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5776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4D9EF-C1CD-4E44-9394-3CAEAE49EE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946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663A6-D357-4D89-8DEE-4A5724EBCDC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1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E7D4A-E9FE-4D6C-A405-D89FED1C8F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0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AA26A-5E9C-4D06-BCF5-11760D1EA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27589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076C4-37EE-4EF6-9130-9C18497D71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55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26396-5097-44F1-883E-6F6047573DE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10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D1878-83B5-42C1-929C-591F466A99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71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E3F45-2A59-4E59-8A0C-5F8B27D71A3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658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D40E4-DCF7-4570-BFC5-72C5D600ED5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3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72C5-3E36-4F03-A45D-230618A3148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73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A0AE0-08F7-4760-9253-6698BA2CAED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56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7EB8-677A-49AB-98F3-6138947E8D5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896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6643-4537-45B3-B03A-AFA180E5B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4320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4904-4F55-47FF-AB24-13B994CAD2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50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08F2-918F-4E9F-8FE5-781A8E1B4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530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4E69A-AD8F-4551-B24D-29CF62C73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4960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89E7-F649-41AB-9806-8FD46A3A8A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60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1D49-75DE-4FA3-B97B-77FB6F6E88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2242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C1F4-99B7-421E-9B45-468B503C1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5857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91C0-564B-480D-BDF0-EEBCB84E0A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416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EEE4-1EC2-4D65-8FDD-9054E3E7B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861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C5642-800C-4ADE-82A9-8EA4D3F72A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2283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5411-5670-4343-BDCA-AAE39C0E5D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667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00767-6CE6-4CBE-8AF8-55122E4B62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1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1CA9-3B90-4748-8193-9CC312DFA2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83305-F44B-47CE-82E7-FBFE9D9EE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48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6A52C-D30F-46FD-B61A-CFA3D672FF0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91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6139C1-C76E-45D3-8289-718591DF0BC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46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9E0AF-63E3-42DC-912F-3F4D199F0C6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74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3253F-34D2-49D1-BBA4-5CB0ED2AD785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691F3-EE26-4C4E-911D-9B5BF0E0EC7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46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75C89E-8E05-43E9-A6FB-F6DA1AEB46C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1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133D0-17AE-4524-A1C0-B5202E5436B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4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700338" y="765175"/>
            <a:ext cx="6464300" cy="3384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581128"/>
            <a:ext cx="8570913" cy="15557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800" i="1" dirty="0" smtClean="0"/>
              <a:t>Леонтович Александр Владимирович,     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800" i="1" dirty="0" smtClean="0"/>
              <a:t>к. психол. н., 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800" i="1" dirty="0" err="1" smtClean="0"/>
              <a:t>В.н.с</a:t>
            </a:r>
            <a:r>
              <a:rPr lang="ru-RU" altLang="ru-RU" sz="2800" i="1" dirty="0" smtClean="0"/>
              <a:t>. Института изучения детства, семьи и воспитания РАО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altLang="ru-RU" sz="2800" i="1" dirty="0" smtClean="0"/>
              <a:t>Председатель МОД «Исследователь»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25558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0338" y="1722437"/>
            <a:ext cx="6696198" cy="1470025"/>
          </a:xfrm>
        </p:spPr>
        <p:txBody>
          <a:bodyPr/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Исследовательская  и проектная деятельность: всё для избранных, или    избранное   для   всех? </a:t>
            </a:r>
            <a:r>
              <a:rPr lang="ru-RU" sz="3200" b="1" dirty="0" smtClean="0">
                <a:solidFill>
                  <a:schemeClr val="bg1"/>
                </a:solidFill>
              </a:rPr>
              <a:t>Развитие  </a:t>
            </a:r>
            <a:r>
              <a:rPr lang="ru-RU" sz="3200" b="1" dirty="0">
                <a:solidFill>
                  <a:schemeClr val="bg1"/>
                </a:solidFill>
              </a:rPr>
              <a:t>проектов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физкультурно-спортивной направленности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107950" y="1773238"/>
            <a:ext cx="9036050" cy="452596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altLang="ru-RU" sz="2200" dirty="0" smtClean="0"/>
              <a:t>Предполагают:</a:t>
            </a:r>
            <a:endParaRPr lang="ru-RU" altLang="ru-RU" sz="22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200" dirty="0" smtClean="0"/>
              <a:t>подачу </a:t>
            </a:r>
            <a:r>
              <a:rPr lang="ru-RU" altLang="ru-RU" sz="2200" dirty="0"/>
              <a:t>педагогом предметного содержания учебного материала в проблемном ключе, с фиксацией вопросов, которые могут стать темой индивидуальных проектных или учебно-исследовательских работ обучающихся;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200" dirty="0" smtClean="0"/>
              <a:t>обучение </a:t>
            </a:r>
            <a:r>
              <a:rPr lang="ru-RU" altLang="ru-RU" sz="2200" dirty="0"/>
              <a:t>детей общей методологии проектирования или исследования, изучение состава и последовательности этапов их выполнения (выделение проблемы, планирование, постановка цели и задач, формулировка гипотезы, освоение методики, получение собственных данных, обработка, анализ, выводы, представление результатов в различных формах);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200" dirty="0" smtClean="0"/>
              <a:t>выполнение </a:t>
            </a:r>
            <a:r>
              <a:rPr lang="ru-RU" altLang="ru-RU" sz="2200" dirty="0"/>
              <a:t>каждым обучающимся индивидуальной проектной или учебно-исследовательской работы. </a:t>
            </a:r>
          </a:p>
        </p:txBody>
      </p:sp>
      <p:sp>
        <p:nvSpPr>
          <p:cNvPr id="112643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6491288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ПДО с элементами исследовательской/проектной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65805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107950" y="1916832"/>
            <a:ext cx="9036050" cy="4525962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Проект повышения индивидуального спортивного мастерства.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Зависимость индивидуальных спортивных достижений от…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Исследование влияния схем расстановки игроков на результат в командных видах спорта.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Лидерство в спортивной команде. Результат в зависимости от социометрической картины команды.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Адаптация участников группы к условиям спортивного похода.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/>
              <a:t>Психологическая устойчивость спортсменов к стрессовым ситуациям на соревнованиях.  </a:t>
            </a:r>
            <a:r>
              <a:rPr lang="ru-RU" altLang="ru-RU" sz="2400" dirty="0" smtClean="0"/>
              <a:t> </a:t>
            </a:r>
            <a:endParaRPr lang="ru-RU" altLang="ru-RU" sz="2400" dirty="0"/>
          </a:p>
        </p:txBody>
      </p:sp>
      <p:sp>
        <p:nvSpPr>
          <p:cNvPr id="112643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6491288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Возможная тематика работ</a:t>
            </a:r>
            <a:endParaRPr lang="ru-RU" altLang="ru-RU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3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duportal44.ru/koiro/FSIMO/CEMD/SiteAssets/SitePages/%D0%9F%D1%80%D0%BE%D0%B5%D0%BA%D1%82%D0%BD%D0%B0%D1%8F%20%D0%B4%D0%B5%D1%8F%D1%82%D0%B5%D0%BB%D1%8C%D0%BD%D0%BE%D1%81%D1%82%D1%8C/%D0%98%D1%81%D1%81%D0%BB%D0%B5%D0%B4%D0%BE%D0%B2%D0%B0%D0%BD%D0%B8%D0%B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1"/>
            <a:ext cx="468051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899592" y="2251889"/>
            <a:ext cx="8964612" cy="291378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5400" b="1" dirty="0" smtClean="0">
                <a:latin typeface="+mj-lt"/>
                <a:ea typeface="Calibri"/>
                <a:cs typeface="Times New Roman" panose="02020603050405020304" pitchFamily="18" charset="0"/>
              </a:rPr>
              <a:t>Спасибо за внимание!</a:t>
            </a:r>
            <a:endParaRPr lang="ru-RU" altLang="ru-RU" sz="5400" b="1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8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Требования ФГОС к результатам обучения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4525962"/>
          </a:xfrm>
        </p:spPr>
        <p:txBody>
          <a:bodyPr/>
          <a:lstStyle/>
          <a:p>
            <a:r>
              <a:rPr lang="ru-RU" altLang="ru-RU" sz="2200" b="1" i="1" smtClean="0">
                <a:solidFill>
                  <a:srgbClr val="000000"/>
                </a:solidFill>
              </a:rPr>
              <a:t>предметные,</a:t>
            </a:r>
            <a:r>
              <a:rPr lang="ru-RU" altLang="ru-RU" sz="2200" b="1" smtClean="0">
                <a:solidFill>
                  <a:srgbClr val="000000"/>
                </a:solidFill>
              </a:rPr>
              <a:t> </a:t>
            </a:r>
            <a:r>
              <a:rPr lang="ru-RU" altLang="ru-RU" sz="2200" smtClean="0">
                <a:solidFill>
                  <a:srgbClr val="000000"/>
                </a:solidFill>
              </a:rPr>
              <a:t>включающие освоенные обучающимися</a:t>
            </a:r>
            <a:r>
              <a:rPr lang="ru-RU" altLang="ru-RU" sz="2200" b="1" smtClean="0">
                <a:solidFill>
                  <a:srgbClr val="000000"/>
                </a:solidFill>
              </a:rPr>
              <a:t> умения </a:t>
            </a:r>
            <a:r>
              <a:rPr lang="ru-RU" altLang="ru-RU" sz="2200" smtClean="0">
                <a:solidFill>
                  <a:srgbClr val="000000"/>
                </a:solidFill>
              </a:rPr>
              <a:t>специфические для данной предметной области, виды деятельности по получению нового знания в рамках учебного предмета…</a:t>
            </a:r>
            <a:endParaRPr lang="ru-RU" altLang="ru-RU" sz="2200" smtClean="0"/>
          </a:p>
          <a:p>
            <a:r>
              <a:rPr lang="ru-RU" altLang="ru-RU" sz="2200" b="1" i="1" smtClean="0">
                <a:solidFill>
                  <a:srgbClr val="000000"/>
                </a:solidFill>
              </a:rPr>
              <a:t>метапредметные</a:t>
            </a:r>
            <a:r>
              <a:rPr lang="ru-RU" altLang="ru-RU" sz="2200" i="1" smtClean="0">
                <a:solidFill>
                  <a:srgbClr val="000000"/>
                </a:solidFill>
              </a:rPr>
              <a:t>, </a:t>
            </a:r>
            <a:r>
              <a:rPr lang="ru-RU" altLang="ru-RU" sz="2200" smtClean="0">
                <a:solidFill>
                  <a:srgbClr val="000000"/>
                </a:solidFill>
              </a:rPr>
              <a:t>включающие освоенные обучающимися межпредметные понятия и </a:t>
            </a:r>
            <a:r>
              <a:rPr lang="ru-RU" altLang="ru-RU" sz="2200" b="1" smtClean="0">
                <a:solidFill>
                  <a:srgbClr val="000000"/>
                </a:solidFill>
              </a:rPr>
              <a:t>универсальные учебные действия </a:t>
            </a:r>
            <a:r>
              <a:rPr lang="ru-RU" altLang="ru-RU" sz="2200" smtClean="0">
                <a:solidFill>
                  <a:srgbClr val="000000"/>
                </a:solidFill>
              </a:rPr>
              <a:t>(регулятивные, познавательные, коммуникативные), способность их использования в учебной, познавательной и социальной практике…</a:t>
            </a:r>
          </a:p>
          <a:p>
            <a:r>
              <a:rPr lang="ru-RU" altLang="ru-RU" sz="2200" b="1" i="1" smtClean="0">
                <a:solidFill>
                  <a:srgbClr val="000000"/>
                </a:solidFill>
              </a:rPr>
              <a:t>личностные</a:t>
            </a:r>
            <a:r>
              <a:rPr lang="ru-RU" altLang="ru-RU" sz="2200" smtClean="0">
                <a:solidFill>
                  <a:srgbClr val="000000"/>
                </a:solidFill>
              </a:rPr>
              <a:t>, включающие готовность и способность обучающихся </a:t>
            </a:r>
            <a:r>
              <a:rPr lang="ru-RU" altLang="ru-RU" sz="2200" b="1" smtClean="0">
                <a:solidFill>
                  <a:srgbClr val="000000"/>
                </a:solidFill>
              </a:rPr>
              <a:t>к саморазвитию </a:t>
            </a:r>
            <a:r>
              <a:rPr lang="ru-RU" altLang="ru-RU" sz="2200" smtClean="0">
                <a:solidFill>
                  <a:srgbClr val="000000"/>
                </a:solidFill>
              </a:rPr>
              <a:t>и личностному </a:t>
            </a:r>
            <a:r>
              <a:rPr lang="ru-RU" altLang="ru-RU" sz="2200" b="1" smtClean="0">
                <a:solidFill>
                  <a:srgbClr val="000000"/>
                </a:solidFill>
              </a:rPr>
              <a:t>самоопределению</a:t>
            </a:r>
            <a:r>
              <a:rPr lang="ru-RU" altLang="ru-RU" sz="2200" smtClean="0">
                <a:solidFill>
                  <a:srgbClr val="000000"/>
                </a:solidFill>
              </a:rPr>
              <a:t>, сформированность их мотивации к обучению и целенаправленной познавательной </a:t>
            </a:r>
            <a:r>
              <a:rPr lang="ru-RU" altLang="ru-RU" sz="2200" b="1" smtClean="0">
                <a:solidFill>
                  <a:srgbClr val="000000"/>
                </a:solidFill>
              </a:rPr>
              <a:t>деятельности</a:t>
            </a:r>
            <a:r>
              <a:rPr lang="ru-RU" altLang="ru-RU" sz="2200" smtClean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64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4868863"/>
            <a:ext cx="18843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Требования ФГОС</a:t>
            </a:r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-7938" y="1484313"/>
            <a:ext cx="8353426" cy="4525962"/>
          </a:xfrm>
        </p:spPr>
        <p:txBody>
          <a:bodyPr/>
          <a:lstStyle/>
          <a:p>
            <a:pPr inden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rgbClr val="000000"/>
                </a:solidFill>
              </a:rPr>
              <a:t>Программа </a:t>
            </a:r>
            <a:r>
              <a:rPr lang="ru-RU" altLang="ru-RU" sz="2400" dirty="0">
                <a:solidFill>
                  <a:srgbClr val="000000"/>
                </a:solidFill>
              </a:rPr>
              <a:t>развития универсальных учебных действий, </a:t>
            </a:r>
            <a:r>
              <a:rPr lang="ru-RU" altLang="ru-RU" sz="2400" dirty="0" smtClean="0">
                <a:solidFill>
                  <a:srgbClr val="000000"/>
                </a:solidFill>
              </a:rPr>
              <a:t>обеспечивающая формирование </a:t>
            </a:r>
            <a:r>
              <a:rPr lang="ru-RU" altLang="ru-RU" sz="2400" dirty="0">
                <a:solidFill>
                  <a:srgbClr val="000000"/>
                </a:solidFill>
              </a:rPr>
              <a:t>у обучающихся основ культуры исследовательской и проектной деятельности и навыков разработки, реализации и общественной презентации обучающимися результатов исследования, предметного или </a:t>
            </a:r>
            <a:r>
              <a:rPr lang="ru-RU" altLang="ru-RU" sz="2400" dirty="0" err="1">
                <a:solidFill>
                  <a:srgbClr val="000000"/>
                </a:solidFill>
              </a:rPr>
              <a:t>межпредметного</a:t>
            </a:r>
            <a:r>
              <a:rPr lang="ru-RU" altLang="ru-RU" sz="2400" dirty="0">
                <a:solidFill>
                  <a:srgbClr val="000000"/>
                </a:solidFill>
              </a:rPr>
              <a:t> учебного </a:t>
            </a:r>
            <a:r>
              <a:rPr lang="ru-RU" altLang="ru-RU" sz="2400" dirty="0" smtClean="0">
                <a:solidFill>
                  <a:srgbClr val="000000"/>
                </a:solidFill>
              </a:rPr>
              <a:t>проекта. </a:t>
            </a:r>
            <a:endParaRPr lang="en-US" altLang="ru-RU" sz="2400" dirty="0" smtClean="0">
              <a:solidFill>
                <a:srgbClr val="000000"/>
              </a:solidFill>
            </a:endParaRPr>
          </a:p>
          <a:p>
            <a:pPr inden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ru-RU" sz="2400" dirty="0" smtClean="0">
              <a:solidFill>
                <a:srgbClr val="000000"/>
              </a:solidFill>
            </a:endParaRPr>
          </a:p>
          <a:p>
            <a:pPr inden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 smtClean="0">
                <a:solidFill>
                  <a:srgbClr val="000000"/>
                </a:solidFill>
              </a:rPr>
              <a:t>Индивидуальный </a:t>
            </a:r>
            <a:r>
              <a:rPr lang="ru-RU" altLang="ru-RU" sz="2400" dirty="0">
                <a:solidFill>
                  <a:srgbClr val="000000"/>
                </a:solidFill>
              </a:rPr>
              <a:t>проект. Выполняется обучающимся на старшей ступени самостоятельно под руководством учителя (</a:t>
            </a:r>
            <a:r>
              <a:rPr lang="ru-RU" altLang="ru-RU" sz="2400" dirty="0" err="1">
                <a:solidFill>
                  <a:srgbClr val="000000"/>
                </a:solidFill>
              </a:rPr>
              <a:t>тьютора</a:t>
            </a:r>
            <a:r>
              <a:rPr lang="ru-RU" altLang="ru-RU" sz="2400" dirty="0">
                <a:solidFill>
                  <a:srgbClr val="000000"/>
                </a:solidFill>
              </a:rPr>
              <a:t>) по выбранной теме в рамках одного или нескольких изучаемых учебных предметов, курсов в любой избранной области деятельности (познавательной, практической, </a:t>
            </a:r>
            <a:r>
              <a:rPr lang="ru-RU" altLang="ru-RU" sz="2400" dirty="0" smtClean="0">
                <a:solidFill>
                  <a:srgbClr val="000000"/>
                </a:solidFill>
              </a:rPr>
              <a:t>               учебно-исследовательской</a:t>
            </a:r>
            <a:r>
              <a:rPr lang="ru-RU" altLang="ru-RU" sz="2400" dirty="0">
                <a:solidFill>
                  <a:srgbClr val="000000"/>
                </a:solidFill>
              </a:rPr>
              <a:t>, социальной, художественно-творческой, иной).</a:t>
            </a:r>
          </a:p>
          <a:p>
            <a:pPr marL="0" indent="0">
              <a:buFontTx/>
              <a:buNone/>
              <a:defRPr/>
            </a:pPr>
            <a:endParaRPr lang="ru-RU" alt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Концепция развития дополнительного образования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763" y="1844675"/>
            <a:ext cx="8964612" cy="4525963"/>
          </a:xfrm>
        </p:spPr>
        <p:txBody>
          <a:bodyPr/>
          <a:lstStyle/>
          <a:p>
            <a:pPr inden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Новые направления дополнительного образования должны основываться на освоении детьми и подростками современных технологий, обеспечивающих их личностное и профессиональное самоопределение, включение в современные формы исследовательской работы</a:t>
            </a:r>
            <a:r>
              <a:rPr lang="ru-RU" altLang="ru-RU" sz="2400" dirty="0" smtClean="0">
                <a:solidFill>
                  <a:srgbClr val="000000"/>
                </a:solidFill>
              </a:rPr>
              <a:t>.</a:t>
            </a:r>
            <a:endParaRPr lang="en-US" altLang="ru-RU" sz="2400" dirty="0" smtClean="0">
              <a:solidFill>
                <a:srgbClr val="000000"/>
              </a:solidFill>
            </a:endParaRPr>
          </a:p>
          <a:p>
            <a:pPr indent="0">
              <a:lnSpc>
                <a:spcPct val="80000"/>
              </a:lnSpc>
              <a:buFontTx/>
              <a:buNone/>
              <a:defRPr/>
            </a:pPr>
            <a:endParaRPr lang="ru-RU" altLang="ru-RU" sz="2400" dirty="0">
              <a:solidFill>
                <a:srgbClr val="000000"/>
              </a:solidFill>
            </a:endParaRPr>
          </a:p>
          <a:p>
            <a:pPr indent="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2400" dirty="0">
                <a:solidFill>
                  <a:srgbClr val="000000"/>
                </a:solidFill>
              </a:rPr>
              <a:t>Повышение мотивации учащихся к участию в реализации современных программ дополнительного образования детей по приоритетным направлениям (исследовательская, проектно-конструкторская, творческая деятельность и др.) и получению дальнейшего профильного профессионального образования, готовность и способность полноценно включаться в реальные сложные проекты (исследовательские, трудовые, гражданские, бизнес-проекты и т.д.).</a:t>
            </a:r>
          </a:p>
          <a:p>
            <a:pPr marL="0" indent="0">
              <a:buFontTx/>
              <a:buNone/>
              <a:defRPr/>
            </a:pPr>
            <a:endParaRPr lang="ru-RU" altLang="ru-RU" sz="2800" dirty="0" smtClean="0"/>
          </a:p>
        </p:txBody>
      </p:sp>
      <p:pic>
        <p:nvPicPr>
          <p:cNvPr id="106500" name="Picture 6" descr="http://www.heraldicum.ru/russia/subjects/images/krasno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0"/>
            <a:ext cx="165258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1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 descr="http://gazeta-kstovo.ru/assets/images/partners/2013/214833-120RQ4455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3789363"/>
            <a:ext cx="4227512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8625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Типы творческих работ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396287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Исследование – получение нового знания про известные предметы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Проект – создание новых предметов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Реферат – компиляция знаний из разных источников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Плагиат – присвоение                                    себе авторства чужих                                текстов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2800" dirty="0" smtClean="0">
                <a:ea typeface="Calibri" pitchFamily="34" charset="0"/>
                <a:cs typeface="Times New Roman" pitchFamily="18" charset="0"/>
              </a:rPr>
              <a:t>Конспект - краткое                                изложение содержания текста</a:t>
            </a:r>
          </a:p>
          <a:p>
            <a:pPr marL="0" indent="0" algn="just">
              <a:buFontTx/>
              <a:buNone/>
              <a:defRPr/>
            </a:pPr>
            <a:endParaRPr lang="en-US" altLang="ru-RU" sz="2000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67691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Этапы работы учащегося над исследованием</a:t>
            </a:r>
          </a:p>
        </p:txBody>
      </p:sp>
      <p:sp>
        <p:nvSpPr>
          <p:cNvPr id="81923" name="Объект 2"/>
          <p:cNvSpPr>
            <a:spLocks noGrp="1"/>
          </p:cNvSpPr>
          <p:nvPr>
            <p:ph idx="1"/>
          </p:nvPr>
        </p:nvSpPr>
        <p:spPr>
          <a:xfrm>
            <a:off x="0" y="1773238"/>
            <a:ext cx="9144000" cy="4608512"/>
          </a:xfrm>
        </p:spPr>
        <p:txBody>
          <a:bodyPr/>
          <a:lstStyle/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Область исследования – к чему душа лежит?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Объект – что реально существующее выбираем?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Предмет – какое свойство объекта выбираем?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Цель – к чему стремимся?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Задачи – какие шаги по достижению цели?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Гипотеза – какой результат прогнозируем?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Методика – что делаем?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Данные – что получаем?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Обработка – какие методы используем?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Анализ</a:t>
            </a:r>
            <a:r>
              <a:rPr lang="en-US" altLang="ru-RU" sz="2400" smtClean="0"/>
              <a:t> – </a:t>
            </a:r>
            <a:r>
              <a:rPr lang="ru-RU" altLang="ru-RU" sz="2400" smtClean="0"/>
              <a:t>что и как мы сопоставляем?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2400" smtClean="0"/>
              <a:t>Результат – что мы получили?                           Подтвердилась ли гипотеза?</a:t>
            </a:r>
          </a:p>
          <a:p>
            <a:pPr>
              <a:buFontTx/>
              <a:buChar char="-"/>
            </a:pPr>
            <a:endParaRPr lang="ru-RU" altLang="ru-RU" sz="2800" smtClean="0"/>
          </a:p>
          <a:p>
            <a:pPr>
              <a:buFontTx/>
              <a:buChar char="-"/>
            </a:pPr>
            <a:endParaRPr lang="ru-RU" altLang="ru-RU" sz="2800" smtClean="0"/>
          </a:p>
        </p:txBody>
      </p:sp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21038"/>
            <a:ext cx="2670175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1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Этапы проекта по созданию действующей авиамодели</a:t>
            </a:r>
          </a:p>
        </p:txBody>
      </p:sp>
      <p:pic>
        <p:nvPicPr>
          <p:cNvPr id="1026" name="Picture 2" descr="http://kompas.ru/source/news/1260/airc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1484784"/>
            <a:ext cx="6039800" cy="37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204864"/>
            <a:ext cx="59766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Выбор модели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Выбор материала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Изготовление деталей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Сборка модели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Подбор двигателя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Установка двигателя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Подбор системы радиоуправления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Установка системы радиоуправления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Испытания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Корректировка в соответствии с результатами испытаний</a:t>
            </a:r>
          </a:p>
          <a:p>
            <a:r>
              <a:rPr lang="ru-RU" sz="2400" dirty="0" smtClean="0">
                <a:solidFill>
                  <a:srgbClr val="000000"/>
                </a:solidFill>
              </a:rPr>
              <a:t>Участие в соревнованиях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488832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Результат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036289"/>
              </p:ext>
            </p:extLst>
          </p:nvPr>
        </p:nvGraphicFramePr>
        <p:xfrm>
          <a:off x="0" y="1397000"/>
          <a:ext cx="9144000" cy="5493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2736304"/>
                <a:gridCol w="3995936"/>
              </a:tblGrid>
              <a:tr h="591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Этап работы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«Продуктовый» 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Образовательный 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Выбор модели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Чертеж модели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 выбирать интересующий объект,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оценка реалистичности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Изготовление деталей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Детали, необходимые для модели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 работать с материалом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Сборка модели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Готовая 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Целеустремленность, умение доводить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дело до конца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Подбор двигателя и системы управления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Работающая 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анализировать и выбирать оптимальное решение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401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Испытания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Летающая модель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 управлять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Доработка в соответствии с результатами испытаний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Усовершенствованная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модель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Умение анализировать результат, выявлять и признавать ошибки,,  и корректировать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результат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582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Участие в соревнованиях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Победа в соревнованиях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Опыт самореализации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3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9" y="404813"/>
            <a:ext cx="6841008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Характер проекта  в зависимости от ведущей цели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9144000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Освоение навыков работы лобзиком и техники склейки деталей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Исследование </a:t>
            </a:r>
            <a:r>
              <a:rPr lang="ru-RU" altLang="ru-RU" sz="2800" dirty="0" smtClean="0"/>
              <a:t>характеристик полета в зависимости от профиля крыла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Подбор покрытия крыла с целью достижения максимальной скорости полета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Включение в предмет профессиональной </a:t>
            </a:r>
            <a:r>
              <a:rPr lang="ru-RU" altLang="ru-RU" sz="2800" dirty="0" smtClean="0"/>
              <a:t>деятельности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2800" dirty="0" smtClean="0"/>
              <a:t>Победа </a:t>
            </a:r>
            <a:r>
              <a:rPr lang="ru-RU" altLang="ru-RU" sz="2800" dirty="0"/>
              <a:t>на соревнованиях – комплексное проектирование под результат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altLang="ru-RU" sz="2800" dirty="0" smtClean="0"/>
          </a:p>
          <a:p>
            <a:pPr>
              <a:buFontTx/>
              <a:buChar char="-"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07337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721</Words>
  <Application>Microsoft Office PowerPoint</Application>
  <PresentationFormat>Экран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17_Оформление по умолчанию</vt:lpstr>
      <vt:lpstr>20_Оформление по умолчанию</vt:lpstr>
      <vt:lpstr>15_Оформление по умолчанию</vt:lpstr>
      <vt:lpstr>1_Оформление по умолчанию</vt:lpstr>
      <vt:lpstr>25_Оформление по умолчанию</vt:lpstr>
      <vt:lpstr>Оформление по умолчанию</vt:lpstr>
      <vt:lpstr>4_Оформление по умолчанию</vt:lpstr>
      <vt:lpstr>Исследовательская  и проектная деятельность: всё для избранных, или    избранное   для   всех? Развитие  проектов  физкультурно-спортивной направленности</vt:lpstr>
      <vt:lpstr>Требования ФГОС к результатам обучения</vt:lpstr>
      <vt:lpstr>Требования ФГОС</vt:lpstr>
      <vt:lpstr>Концепция развития дополнительного образования</vt:lpstr>
      <vt:lpstr>Типы творческих работ</vt:lpstr>
      <vt:lpstr>Этапы работы учащегося над исследованием</vt:lpstr>
      <vt:lpstr>Этапы проекта по созданию действующей авиамодели</vt:lpstr>
      <vt:lpstr>Результат</vt:lpstr>
      <vt:lpstr>Характер проекта  в зависимости от ведущей цели</vt:lpstr>
      <vt:lpstr>ПДО с элементами исследовательской/проектной деятельности</vt:lpstr>
      <vt:lpstr>Возможная тематика работ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Общероссийское общественное движение творческих педагогов «Исследователь»</dc:title>
  <dc:creator>User</dc:creator>
  <cp:lastModifiedBy>User</cp:lastModifiedBy>
  <cp:revision>56</cp:revision>
  <dcterms:created xsi:type="dcterms:W3CDTF">2016-12-10T01:36:39Z</dcterms:created>
  <dcterms:modified xsi:type="dcterms:W3CDTF">2018-04-19T05:48:37Z</dcterms:modified>
</cp:coreProperties>
</file>