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7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 кл. __/__уч. год</c:v>
                </c:pt>
                <c:pt idx="1">
                  <c:v>2 кл. __/__уч. Год</c:v>
                </c:pt>
                <c:pt idx="2">
                  <c:v>3 кл. __/__уч. Год</c:v>
                </c:pt>
                <c:pt idx="3">
                  <c:v>4 кл. __/__уч. Год</c:v>
                </c:pt>
                <c:pt idx="4">
                  <c:v>5 кл. __/__уч. Год</c:v>
                </c:pt>
                <c:pt idx="5">
                  <c:v>6 кл. __/__уч. Год</c:v>
                </c:pt>
                <c:pt idx="6">
                  <c:v>7 кл. __/__уч. Год</c:v>
                </c:pt>
                <c:pt idx="7">
                  <c:v>8 кл. __/__уч. Год</c:v>
                </c:pt>
                <c:pt idx="8">
                  <c:v>9 кл. __/__уч. 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 кл. __/__уч. год</c:v>
                </c:pt>
                <c:pt idx="1">
                  <c:v>2 кл. __/__уч. Год</c:v>
                </c:pt>
                <c:pt idx="2">
                  <c:v>3 кл. __/__уч. Год</c:v>
                </c:pt>
                <c:pt idx="3">
                  <c:v>4 кл. __/__уч. Год</c:v>
                </c:pt>
                <c:pt idx="4">
                  <c:v>5 кл. __/__уч. Год</c:v>
                </c:pt>
                <c:pt idx="5">
                  <c:v>6 кл. __/__уч. Год</c:v>
                </c:pt>
                <c:pt idx="6">
                  <c:v>7 кл. __/__уч. Год</c:v>
                </c:pt>
                <c:pt idx="7">
                  <c:v>8 кл. __/__уч. Год</c:v>
                </c:pt>
                <c:pt idx="8">
                  <c:v>9 кл. __/__уч. 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 кл. __/__уч. год</c:v>
                </c:pt>
                <c:pt idx="1">
                  <c:v>2 кл. __/__уч. Год</c:v>
                </c:pt>
                <c:pt idx="2">
                  <c:v>3 кл. __/__уч. Год</c:v>
                </c:pt>
                <c:pt idx="3">
                  <c:v>4 кл. __/__уч. Год</c:v>
                </c:pt>
                <c:pt idx="4">
                  <c:v>5 кл. __/__уч. Год</c:v>
                </c:pt>
                <c:pt idx="5">
                  <c:v>6 кл. __/__уч. Год</c:v>
                </c:pt>
                <c:pt idx="6">
                  <c:v>7 кл. __/__уч. Год</c:v>
                </c:pt>
                <c:pt idx="7">
                  <c:v>8 кл. __/__уч. Год</c:v>
                </c:pt>
                <c:pt idx="8">
                  <c:v>9 кл. __/__уч. год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axId val="91431680"/>
        <c:axId val="91433216"/>
      </c:barChart>
      <c:catAx>
        <c:axId val="91431680"/>
        <c:scaling>
          <c:orientation val="minMax"/>
        </c:scaling>
        <c:axPos val="b"/>
        <c:tickLblPos val="nextTo"/>
        <c:crossAx val="91433216"/>
        <c:crosses val="autoZero"/>
        <c:auto val="1"/>
        <c:lblAlgn val="ctr"/>
        <c:lblOffset val="100"/>
      </c:catAx>
      <c:valAx>
        <c:axId val="91433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1431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1 кл</c:v>
                </c:pt>
                <c:pt idx="1">
                  <c:v>4 кл</c:v>
                </c:pt>
                <c:pt idx="2">
                  <c:v>7кл</c:v>
                </c:pt>
                <c:pt idx="3">
                  <c:v>9 кл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1 кл</c:v>
                </c:pt>
                <c:pt idx="1">
                  <c:v>4 кл</c:v>
                </c:pt>
                <c:pt idx="2">
                  <c:v>7кл</c:v>
                </c:pt>
                <c:pt idx="3">
                  <c:v>9 кл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1 кл</c:v>
                </c:pt>
                <c:pt idx="1">
                  <c:v>4 кл</c:v>
                </c:pt>
                <c:pt idx="2">
                  <c:v>7кл</c:v>
                </c:pt>
                <c:pt idx="3">
                  <c:v>9 кл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1.5</c:v>
                </c:pt>
                <c:pt idx="1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1 кл</c:v>
                </c:pt>
                <c:pt idx="1">
                  <c:v>4 кл</c:v>
                </c:pt>
                <c:pt idx="2">
                  <c:v>7кл</c:v>
                </c:pt>
                <c:pt idx="3">
                  <c:v>9 кл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0.5</c:v>
                </c:pt>
                <c:pt idx="1">
                  <c:v>1.5</c:v>
                </c:pt>
              </c:numCache>
            </c:numRef>
          </c:val>
        </c:ser>
        <c:axId val="70110208"/>
        <c:axId val="71686784"/>
      </c:barChart>
      <c:catAx>
        <c:axId val="70110208"/>
        <c:scaling>
          <c:orientation val="minMax"/>
        </c:scaling>
        <c:axPos val="b"/>
        <c:tickLblPos val="nextTo"/>
        <c:crossAx val="71686784"/>
        <c:crosses val="autoZero"/>
        <c:auto val="1"/>
        <c:lblAlgn val="ctr"/>
        <c:lblOffset val="100"/>
      </c:catAx>
      <c:valAx>
        <c:axId val="716867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0110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195AD-D260-401E-BCFD-00F3984F987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AB3E-B697-421B-82AC-5E8907F8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AB3E-B697-421B-82AC-5E8907F8DB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8CAB5C-B8D5-4143-A47E-1776874463E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73C2E-2727-4F88-BDDB-077CE8A6A6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86728" cy="571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«ММСО-2018»                                                                18-20.04.2018г.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24823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Тема: </a:t>
            </a:r>
            <a:r>
              <a:rPr lang="ru-RU" b="1" dirty="0" smtClean="0"/>
              <a:t>«Системный мониторинг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личностной физической культуры обучающихся»</a:t>
            </a:r>
          </a:p>
          <a:p>
            <a:pPr algn="ctr"/>
            <a:r>
              <a:rPr lang="ru-RU" b="1" dirty="0" smtClean="0"/>
              <a:t>(на опыте внедрения Паспорта мониторинга</a:t>
            </a:r>
            <a:r>
              <a:rPr lang="ru-RU" b="1" dirty="0" smtClean="0"/>
              <a:t>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Концепцией  модернизации учебного предмета «Физическая культура» признается, что целью физкультурного образования школьников является формирование личности и ее физической культуры. Целью же формирования личностной физической культуры- обеспечение социализации и жизнеспособности личности.</a:t>
            </a:r>
          </a:p>
          <a:p>
            <a:pPr algn="ctr"/>
            <a:r>
              <a:rPr lang="ru-RU" dirty="0" smtClean="0"/>
              <a:t>Между тем, следует констатировать, что существуют противоречия  между объемом и уровнем общественных знаний, общественного культурного наследия в сфере физической культуры и объемом и уровнем индивидуальных знаний и потенциала личностной физической культуры обучающихся.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796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>Приложение </a:t>
            </a:r>
            <a:br>
              <a:rPr lang="ru-RU" sz="1400" dirty="0" smtClean="0"/>
            </a:br>
            <a:r>
              <a:rPr lang="ru-RU" sz="1400" dirty="0" smtClean="0"/>
              <a:t>к классному журналу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800" b="1" dirty="0" smtClean="0"/>
              <a:t>ПАСПОРТ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мониторинга </a:t>
            </a:r>
            <a:r>
              <a:rPr lang="ru-RU" sz="1800" dirty="0" err="1" smtClean="0"/>
              <a:t>сформированности</a:t>
            </a:r>
            <a:r>
              <a:rPr lang="ru-RU" sz="1800" dirty="0" smtClean="0"/>
              <a:t> личностной физической культуры учащихся </a:t>
            </a:r>
            <a:br>
              <a:rPr lang="ru-RU" sz="1800" dirty="0" smtClean="0"/>
            </a:br>
            <a:r>
              <a:rPr lang="ru-RU" sz="1800" dirty="0" smtClean="0"/>
              <a:t>с 1 по 9 классы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________________________________________</a:t>
            </a:r>
            <a:br>
              <a:rPr lang="ru-RU" sz="1800" dirty="0" smtClean="0"/>
            </a:br>
            <a:r>
              <a:rPr lang="ru-RU" sz="1800" dirty="0" smtClean="0"/>
              <a:t>________________________________________</a:t>
            </a:r>
            <a:br>
              <a:rPr lang="ru-RU" sz="1800" dirty="0" smtClean="0"/>
            </a:br>
            <a:r>
              <a:rPr lang="ru-RU" sz="1800" dirty="0" smtClean="0"/>
              <a:t>наименование образовательной организации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1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2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3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4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5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6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7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8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9 класс __________/__________ учебный год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err="1" smtClean="0"/>
              <a:t>Начат__________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Окончен________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Указания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 ведению паспорта мониторинга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1.__________</a:t>
            </a:r>
          </a:p>
          <a:p>
            <a:r>
              <a:rPr lang="ru-RU" dirty="0" smtClean="0"/>
              <a:t>2.__________</a:t>
            </a:r>
          </a:p>
          <a:p>
            <a:r>
              <a:rPr lang="ru-RU" dirty="0" smtClean="0"/>
              <a:t>3.__________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15.__________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Данные о состоянии здоровья и физическом развитии 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928802"/>
          <a:ext cx="750099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928694"/>
                <a:gridCol w="1000132"/>
                <a:gridCol w="625083"/>
                <a:gridCol w="625083"/>
                <a:gridCol w="625083"/>
                <a:gridCol w="625083"/>
                <a:gridCol w="589364"/>
                <a:gridCol w="589364"/>
                <a:gridCol w="589364"/>
                <a:gridCol w="589364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№№</a:t>
                      </a:r>
                    </a:p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</a:p>
                    <a:p>
                      <a:r>
                        <a:rPr lang="ru-RU" dirty="0" err="1" smtClean="0"/>
                        <a:t>рожд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err="1" smtClean="0"/>
                        <a:t>___кл__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__уч</a:t>
                      </a:r>
                      <a:r>
                        <a:rPr lang="ru-RU" dirty="0" smtClean="0"/>
                        <a:t>.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___кл__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__уч</a:t>
                      </a:r>
                      <a:r>
                        <a:rPr lang="ru-RU" dirty="0" smtClean="0"/>
                        <a:t>.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3" y="3857628"/>
          <a:ext cx="764386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2452705"/>
                <a:gridCol w="2547955"/>
              </a:tblGrid>
              <a:tr h="23574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Отнесены</a:t>
                      </a:r>
                      <a:r>
                        <a:rPr lang="ru-RU" sz="1400" baseline="0" dirty="0" smtClean="0"/>
                        <a:t> к группам:</a:t>
                      </a:r>
                    </a:p>
                    <a:p>
                      <a:r>
                        <a:rPr lang="ru-RU" sz="1400" baseline="0" dirty="0" smtClean="0"/>
                        <a:t>-основной</a:t>
                      </a:r>
                    </a:p>
                    <a:p>
                      <a:r>
                        <a:rPr lang="ru-RU" sz="1400" baseline="0" dirty="0" smtClean="0"/>
                        <a:t>-подготовительной</a:t>
                      </a:r>
                    </a:p>
                    <a:p>
                      <a:r>
                        <a:rPr lang="ru-RU" sz="1400" baseline="0" dirty="0" smtClean="0"/>
                        <a:t>-СМГ А</a:t>
                      </a:r>
                    </a:p>
                    <a:p>
                      <a:r>
                        <a:rPr lang="ru-RU" sz="1400" baseline="0" dirty="0" smtClean="0"/>
                        <a:t>-СМГ Б</a:t>
                      </a:r>
                    </a:p>
                    <a:p>
                      <a:r>
                        <a:rPr lang="ru-RU" sz="1400" baseline="0" dirty="0" smtClean="0"/>
                        <a:t>Физически развиты:</a:t>
                      </a:r>
                    </a:p>
                    <a:p>
                      <a:r>
                        <a:rPr lang="ru-RU" sz="1400" baseline="0" dirty="0" smtClean="0"/>
                        <a:t>-ниже нормы</a:t>
                      </a:r>
                    </a:p>
                    <a:p>
                      <a:r>
                        <a:rPr lang="ru-RU" sz="1400" baseline="0" dirty="0" smtClean="0"/>
                        <a:t>-в норме </a:t>
                      </a:r>
                    </a:p>
                    <a:p>
                      <a:r>
                        <a:rPr lang="ru-RU" sz="1400" baseline="0" dirty="0" smtClean="0"/>
                        <a:t>-выше нормы</a:t>
                      </a:r>
                    </a:p>
                    <a:p>
                      <a:r>
                        <a:rPr lang="ru-RU" sz="1400" baseline="0" dirty="0" smtClean="0"/>
                        <a:t>Пропущено по болезни за год (</a:t>
                      </a:r>
                      <a:r>
                        <a:rPr lang="ru-RU" sz="1400" baseline="0" dirty="0" err="1" smtClean="0"/>
                        <a:t>к-во</a:t>
                      </a:r>
                      <a:r>
                        <a:rPr lang="ru-RU" sz="1400" baseline="0" dirty="0" smtClean="0"/>
                        <a:t> дней на ученика)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Индивидуально- типологические особенности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9" y="1397000"/>
          <a:ext cx="6858046" cy="231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501"/>
                <a:gridCol w="2046718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</a:tblGrid>
              <a:tr h="721791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№№</a:t>
                      </a:r>
                    </a:p>
                    <a:p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Исследуемые </a:t>
                      </a:r>
                    </a:p>
                    <a:p>
                      <a:r>
                        <a:rPr lang="ru-RU" sz="1400" dirty="0" smtClean="0"/>
                        <a:t>компоненты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Параметры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4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р\Desktop\Рамазанов Н.И\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8684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р\Desktop\Рамазанов Н.И\Scan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286280" cy="5894510"/>
          </a:xfrm>
          <a:prstGeom prst="rect">
            <a:avLst/>
          </a:prstGeom>
          <a:noFill/>
        </p:spPr>
      </p:pic>
      <p:pic>
        <p:nvPicPr>
          <p:cNvPr id="3075" name="Picture 3" descr="C:\Users\Петр\Desktop\Рамазанов Н.И\Scanhgyhj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4286280" cy="589451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р\Desktop\Рамазанов Н.И\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87" y="953939"/>
            <a:ext cx="8913945" cy="568977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р\Desktop\Рамазанов Н.И\1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56" y="838873"/>
            <a:ext cx="4273020" cy="5876275"/>
          </a:xfrm>
          <a:prstGeom prst="rect">
            <a:avLst/>
          </a:prstGeom>
          <a:noFill/>
        </p:spPr>
      </p:pic>
      <p:pic>
        <p:nvPicPr>
          <p:cNvPr id="5123" name="Picture 3" descr="C:\Users\Петр\Desktop\Рамазанов Н.И\2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4977"/>
            <a:ext cx="4357718" cy="59927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р\Desktop\Рамазанов Н.И\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84893"/>
            <a:ext cx="8358246" cy="530162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Диаграммы пропусков уроков по болезни в среднем на одного обучающегося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 flipH="1" flipV="1">
            <a:off x="-1142245" y="3429000"/>
            <a:ext cx="3429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472" y="5143512"/>
            <a:ext cx="83582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44" y="1500174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к-во</a:t>
            </a:r>
            <a:r>
              <a:rPr lang="ru-RU" sz="1100" dirty="0" smtClean="0"/>
              <a:t> дней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214686"/>
            <a:ext cx="57150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3429000"/>
            <a:ext cx="57150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3857628"/>
            <a:ext cx="57150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4071942"/>
            <a:ext cx="57150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1857364"/>
            <a:ext cx="642942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14504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/>
              <a:t>Николай Ильич Рамазанов</a:t>
            </a:r>
            <a:r>
              <a:rPr lang="ru-RU" sz="1800" dirty="0" smtClean="0"/>
              <a:t>, председатель </a:t>
            </a:r>
            <a:r>
              <a:rPr lang="ru-RU" sz="1800" dirty="0" err="1" smtClean="0"/>
              <a:t>координационно</a:t>
            </a:r>
            <a:r>
              <a:rPr lang="ru-RU" sz="1800" dirty="0" smtClean="0"/>
              <a:t>- </a:t>
            </a:r>
            <a:br>
              <a:rPr lang="ru-RU" sz="1800" dirty="0" smtClean="0"/>
            </a:br>
            <a:r>
              <a:rPr lang="ru-RU" sz="1800" dirty="0" smtClean="0"/>
              <a:t>Методического совета учителей физической культуры Оренбургской области, член редакционной комиссии рабочей группы Минобороны РФ по разработке проекта Концепции модернизации учебного предмета «Физическая культура».</a:t>
            </a:r>
            <a:br>
              <a:rPr lang="ru-RU" sz="1800" dirty="0" smtClean="0"/>
            </a:br>
            <a:r>
              <a:rPr lang="ru-RU" sz="1800" dirty="0" smtClean="0"/>
              <a:t>Заслуженный учитель России 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C:\Users\Петр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24" y="2428868"/>
            <a:ext cx="412697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86191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Витающая в воздухе более 25 лет идея системного мониторинга </a:t>
            </a:r>
            <a:r>
              <a:rPr lang="ru-RU" dirty="0" err="1" smtClean="0">
                <a:latin typeface="+mj-lt"/>
              </a:rPr>
              <a:t>сформированности</a:t>
            </a:r>
            <a:r>
              <a:rPr lang="ru-RU" dirty="0" smtClean="0">
                <a:latin typeface="+mj-lt"/>
              </a:rPr>
              <a:t> личностного физической культуры обучающихся благодаря четкой позиции ФЦОМОФВ </a:t>
            </a:r>
            <a:r>
              <a:rPr lang="ru-RU" dirty="0" err="1" smtClean="0">
                <a:latin typeface="+mj-lt"/>
              </a:rPr>
              <a:t>Минобрнауки</a:t>
            </a:r>
            <a:r>
              <a:rPr lang="ru-RU" dirty="0" smtClean="0">
                <a:latin typeface="+mj-lt"/>
              </a:rPr>
              <a:t> РФ, ныне обретает осязаемые  черты.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Тенденции изменений состояния здоровья и физического развития (по результатам диспансеризации)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етр\Desktop\Рамазанов Н.И\итоги. последн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93939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490170"/>
            <a:ext cx="8229600" cy="3367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Резюме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Следует признать, что существующий подход к </a:t>
            </a:r>
            <a:r>
              <a:rPr lang="ru-RU" sz="2000" dirty="0" err="1" smtClean="0"/>
              <a:t>фексированнию</a:t>
            </a:r>
            <a:r>
              <a:rPr lang="ru-RU" sz="2000" dirty="0" smtClean="0"/>
              <a:t> прохождения учебного материала в классном журнале и накопление при этом школьных отметок не дает полной информации о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физической культуры обучающихся, поскольку сложно выделить компоненты и их составляющие, а также признаки личностной физической культуры. Да и результат работы учителя за год в данном классе «уходит» в историю вместе со сдачей классного журнала в архив.</a:t>
            </a:r>
            <a:br>
              <a:rPr lang="ru-RU" sz="2000" dirty="0" smtClean="0"/>
            </a:br>
            <a:r>
              <a:rPr lang="ru-RU" sz="2000" dirty="0" smtClean="0"/>
              <a:t>Внедрение и реализация апробированного на практике системного мониторинга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личностной физической культуры по предлагаемой технологии приведет учителя к новой роли: учитель- диагност и аналитик, </a:t>
            </a:r>
            <a:r>
              <a:rPr lang="ru-RU" sz="2000" dirty="0" err="1" smtClean="0"/>
              <a:t>тьютор</a:t>
            </a:r>
            <a:r>
              <a:rPr lang="ru-RU" sz="2000" dirty="0" smtClean="0"/>
              <a:t> и управленец, осуществляющий данную функцию по результатам своей образовательной деятельности и деятельности своих учащихся.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2643190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5400" b="1" i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Будьте здоровы </a:t>
            </a:r>
            <a:br>
              <a:rPr lang="ru-RU" sz="5400" b="1" i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i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благодарю за внимание!</a:t>
            </a:r>
            <a:r>
              <a:rPr lang="ru-RU" sz="5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i="1" u="sng" dirty="0"/>
          </a:p>
        </p:txBody>
      </p:sp>
      <p:pic>
        <p:nvPicPr>
          <p:cNvPr id="4098" name="Picture 2" descr="C:\Users\Петр\Desktop\Куракин работы\Рамазанов Н.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896799" cy="2708275"/>
          </a:xfrm>
          <a:prstGeom prst="rect">
            <a:avLst/>
          </a:prstGeom>
          <a:noFill/>
        </p:spPr>
      </p:pic>
      <p:pic>
        <p:nvPicPr>
          <p:cNvPr id="4099" name="Picture 3" descr="C:\Users\Петр\Desktop\Куракин работы\Рамазанов Н.И\fiz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3351230"/>
            <a:ext cx="4500594" cy="272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2584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физической культуры личности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714356"/>
            <a:ext cx="54292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Социальная и личностная потребность и мотивация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rot="5400000">
            <a:off x="4536281" y="117870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28794" y="1357298"/>
            <a:ext cx="54292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Физическая культура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537075" y="182085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28794" y="2000240"/>
            <a:ext cx="54292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Физкультурное образование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537075" y="246379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1928794" y="3267489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3438" y="3267489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1822431" y="337385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322629" y="337385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5607057" y="337385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7250131" y="337385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285852" y="3481803"/>
            <a:ext cx="135732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Двигательный компонент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86050" y="3481803"/>
            <a:ext cx="164307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Когнитивно</a:t>
            </a:r>
            <a:r>
              <a:rPr lang="ru-RU" sz="14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400" dirty="0" err="1">
                <a:solidFill>
                  <a:schemeClr val="tx1"/>
                </a:solidFill>
              </a:rPr>
              <a:t>и</a:t>
            </a:r>
            <a:r>
              <a:rPr lang="ru-RU" sz="1400" dirty="0" err="1" smtClean="0">
                <a:solidFill>
                  <a:schemeClr val="tx1"/>
                </a:solidFill>
              </a:rPr>
              <a:t>нтелектуальный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к</a:t>
            </a:r>
            <a:r>
              <a:rPr lang="ru-RU" sz="1400" dirty="0" smtClean="0">
                <a:solidFill>
                  <a:schemeClr val="tx1"/>
                </a:solidFill>
              </a:rPr>
              <a:t>омпонент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43438" y="3481803"/>
            <a:ext cx="164307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Аксиологический</a:t>
            </a:r>
            <a:r>
              <a:rPr lang="ru-RU" sz="1400" dirty="0" smtClean="0">
                <a:solidFill>
                  <a:schemeClr val="tx1"/>
                </a:solidFill>
              </a:rPr>
              <a:t> компонент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0826" y="3481803"/>
            <a:ext cx="164307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Физкультурно</a:t>
            </a:r>
            <a:r>
              <a:rPr lang="ru-RU" sz="14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400" dirty="0" err="1">
                <a:solidFill>
                  <a:schemeClr val="tx1"/>
                </a:solidFill>
              </a:rPr>
              <a:t>д</a:t>
            </a:r>
            <a:r>
              <a:rPr lang="ru-RU" sz="1400" dirty="0" err="1" smtClean="0">
                <a:solidFill>
                  <a:schemeClr val="tx1"/>
                </a:solidFill>
              </a:rPr>
              <a:t>еятельностный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к</a:t>
            </a:r>
            <a:r>
              <a:rPr lang="ru-RU" sz="1400" dirty="0" smtClean="0">
                <a:solidFill>
                  <a:schemeClr val="tx1"/>
                </a:solidFill>
              </a:rPr>
              <a:t>омпонент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1785918" y="4053307"/>
            <a:ext cx="2857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3500430" y="4053307"/>
            <a:ext cx="2857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5357818" y="4053307"/>
            <a:ext cx="2857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7286644" y="4053307"/>
            <a:ext cx="2857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000100" y="4481935"/>
            <a:ext cx="178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-физическое развитие;</a:t>
            </a:r>
            <a:br>
              <a:rPr lang="ru-RU" sz="1200" dirty="0" smtClean="0"/>
            </a:br>
            <a:r>
              <a:rPr lang="ru-RU" sz="1200" dirty="0" smtClean="0"/>
              <a:t>-физическая </a:t>
            </a:r>
          </a:p>
          <a:p>
            <a:r>
              <a:rPr lang="ru-RU" sz="1200" dirty="0" smtClean="0"/>
              <a:t>(психомоторная) </a:t>
            </a:r>
          </a:p>
          <a:p>
            <a:r>
              <a:rPr lang="ru-RU" sz="1200" dirty="0"/>
              <a:t>п</a:t>
            </a:r>
            <a:r>
              <a:rPr lang="ru-RU" sz="1200" dirty="0" smtClean="0"/>
              <a:t>одготовленность ;</a:t>
            </a:r>
          </a:p>
          <a:p>
            <a:r>
              <a:rPr lang="ru-RU" sz="1200" dirty="0" smtClean="0"/>
              <a:t>-состояние основ-</a:t>
            </a:r>
          </a:p>
          <a:p>
            <a:r>
              <a:rPr lang="ru-RU" sz="1200" dirty="0" err="1" smtClean="0"/>
              <a:t>ных</a:t>
            </a:r>
            <a:r>
              <a:rPr lang="ru-RU" sz="1200" dirty="0" smtClean="0"/>
              <a:t> свойств </a:t>
            </a:r>
            <a:r>
              <a:rPr lang="ru-RU" sz="1200" dirty="0" err="1" smtClean="0"/>
              <a:t>нервн</a:t>
            </a:r>
            <a:r>
              <a:rPr lang="ru-RU" sz="1200" dirty="0" smtClean="0"/>
              <a:t>-</a:t>
            </a:r>
          </a:p>
          <a:p>
            <a:r>
              <a:rPr lang="ru-RU" sz="1200" dirty="0" smtClean="0"/>
              <a:t>ной системы;</a:t>
            </a:r>
          </a:p>
          <a:p>
            <a:r>
              <a:rPr lang="ru-RU" sz="1200" dirty="0" smtClean="0"/>
              <a:t>-адаптация </a:t>
            </a:r>
          </a:p>
          <a:p>
            <a:r>
              <a:rPr lang="ru-RU" sz="1200" dirty="0" smtClean="0"/>
              <a:t>физическая </a:t>
            </a:r>
          </a:p>
          <a:p>
            <a:r>
              <a:rPr lang="ru-RU" sz="1200" dirty="0" smtClean="0"/>
              <a:t>(закаленность)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786050" y="4455392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-теоретическая подготовленность;</a:t>
            </a:r>
          </a:p>
          <a:p>
            <a:r>
              <a:rPr lang="ru-RU" sz="1200" dirty="0" smtClean="0"/>
              <a:t>-интеллектуальное </a:t>
            </a:r>
          </a:p>
          <a:p>
            <a:r>
              <a:rPr lang="ru-RU" sz="1200" dirty="0" smtClean="0"/>
              <a:t>(психическое) развитие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0" y="4410497"/>
            <a:ext cx="1857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-ценностные </a:t>
            </a:r>
            <a:r>
              <a:rPr lang="ru-RU" sz="1200" dirty="0" err="1" smtClean="0"/>
              <a:t>ориен</a:t>
            </a:r>
            <a:r>
              <a:rPr lang="ru-RU" sz="1200" dirty="0" smtClean="0"/>
              <a:t>-</a:t>
            </a:r>
          </a:p>
          <a:p>
            <a:r>
              <a:rPr lang="ru-RU" sz="1200" dirty="0" err="1"/>
              <a:t>т</a:t>
            </a:r>
            <a:r>
              <a:rPr lang="ru-RU" sz="1200" dirty="0" err="1" smtClean="0"/>
              <a:t>ации</a:t>
            </a:r>
            <a:r>
              <a:rPr lang="ru-RU" sz="1200" dirty="0" smtClean="0"/>
              <a:t> в сфере </a:t>
            </a:r>
            <a:r>
              <a:rPr lang="ru-RU" sz="1200" dirty="0" err="1" smtClean="0"/>
              <a:t>физи</a:t>
            </a:r>
            <a:r>
              <a:rPr lang="ru-RU" sz="1200" dirty="0" smtClean="0"/>
              <a:t>-</a:t>
            </a:r>
          </a:p>
          <a:p>
            <a:r>
              <a:rPr lang="ru-RU" sz="1200" dirty="0"/>
              <a:t>ч</a:t>
            </a:r>
            <a:r>
              <a:rPr lang="ru-RU" sz="1200" dirty="0" smtClean="0"/>
              <a:t>еской культуры;</a:t>
            </a:r>
          </a:p>
          <a:p>
            <a:r>
              <a:rPr lang="ru-RU" sz="1200" dirty="0" smtClean="0"/>
              <a:t>-ценностные ориентации в системе </a:t>
            </a:r>
            <a:r>
              <a:rPr lang="ru-RU" sz="1200" dirty="0" err="1" smtClean="0"/>
              <a:t>социокультурных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Ценностей: Жизнь. Человек. Познание. Красота. Труд. Отчество.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572264" y="4377176"/>
            <a:ext cx="1857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-потребности и мотивы (</a:t>
            </a:r>
            <a:r>
              <a:rPr lang="ru-RU" sz="1200" dirty="0" err="1" smtClean="0"/>
              <a:t>биоло</a:t>
            </a:r>
            <a:r>
              <a:rPr lang="ru-RU" sz="1200" dirty="0" smtClean="0"/>
              <a:t>-</a:t>
            </a:r>
          </a:p>
          <a:p>
            <a:r>
              <a:rPr lang="ru-RU" sz="1200" dirty="0" err="1"/>
              <a:t>г</a:t>
            </a:r>
            <a:r>
              <a:rPr lang="ru-RU" sz="1200" dirty="0" err="1" smtClean="0"/>
              <a:t>ические</a:t>
            </a:r>
            <a:r>
              <a:rPr lang="ru-RU" sz="1200" dirty="0" smtClean="0"/>
              <a:t> , </a:t>
            </a:r>
            <a:r>
              <a:rPr lang="ru-RU" sz="1200" dirty="0" err="1" smtClean="0"/>
              <a:t>соци</a:t>
            </a:r>
            <a:r>
              <a:rPr lang="ru-RU" sz="1200" dirty="0" smtClean="0"/>
              <a:t>-</a:t>
            </a:r>
          </a:p>
          <a:p>
            <a:r>
              <a:rPr lang="ru-RU" sz="1200" dirty="0" err="1"/>
              <a:t>а</a:t>
            </a:r>
            <a:r>
              <a:rPr lang="ru-RU" sz="1200" dirty="0" err="1" smtClean="0"/>
              <a:t>льные</a:t>
            </a:r>
            <a:r>
              <a:rPr lang="ru-RU" sz="1200" dirty="0" smtClean="0"/>
              <a:t>, духовные):</a:t>
            </a:r>
          </a:p>
          <a:p>
            <a:r>
              <a:rPr lang="ru-RU" sz="1200" dirty="0" smtClean="0"/>
              <a:t>-включенность в </a:t>
            </a:r>
          </a:p>
          <a:p>
            <a:r>
              <a:rPr lang="ru-RU" sz="1200" dirty="0" err="1" smtClean="0"/>
              <a:t>спортивно-оздоро</a:t>
            </a:r>
            <a:r>
              <a:rPr lang="ru-RU" sz="1200" dirty="0" smtClean="0"/>
              <a:t>-</a:t>
            </a:r>
          </a:p>
          <a:p>
            <a:r>
              <a:rPr lang="ru-RU" sz="1200" dirty="0" err="1"/>
              <a:t>в</a:t>
            </a:r>
            <a:r>
              <a:rPr lang="ru-RU" sz="1200" dirty="0" err="1" smtClean="0"/>
              <a:t>ительную</a:t>
            </a:r>
            <a:r>
              <a:rPr lang="ru-RU" sz="1200" dirty="0" smtClean="0"/>
              <a:t>  деятельность;</a:t>
            </a:r>
          </a:p>
          <a:p>
            <a:r>
              <a:rPr lang="ru-RU" sz="1200" dirty="0" smtClean="0"/>
              <a:t>-включенность в</a:t>
            </a:r>
          </a:p>
          <a:p>
            <a:r>
              <a:rPr lang="ru-RU" sz="1200" dirty="0"/>
              <a:t>и</a:t>
            </a:r>
            <a:r>
              <a:rPr lang="ru-RU" sz="1200" dirty="0" smtClean="0"/>
              <a:t>нструкторскую </a:t>
            </a:r>
          </a:p>
          <a:p>
            <a:r>
              <a:rPr lang="ru-RU" sz="1200" dirty="0"/>
              <a:t>д</a:t>
            </a:r>
            <a:r>
              <a:rPr lang="ru-RU" sz="1200" dirty="0" smtClean="0"/>
              <a:t>еятельность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2643182"/>
            <a:ext cx="542928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Физическая культура личности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4537075" y="310673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14612" y="6509587"/>
            <a:ext cx="6429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Автор С.С. Коровин, д.п.н., профессор </a:t>
            </a:r>
            <a:r>
              <a:rPr lang="ru-RU" sz="1200" b="1" dirty="0" err="1" smtClean="0"/>
              <a:t>ИФКиС</a:t>
            </a:r>
            <a:r>
              <a:rPr lang="ru-RU" sz="1200" b="1" dirty="0" smtClean="0"/>
              <a:t> Оренбургского </a:t>
            </a:r>
            <a:r>
              <a:rPr lang="ru-RU" sz="1200" b="1" dirty="0" err="1" smtClean="0"/>
              <a:t>Госпедуниверситета</a:t>
            </a:r>
            <a:endParaRPr lang="ru-RU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и основные признаки физической культуры личности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358246" cy="525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848"/>
                <a:gridCol w="1541445"/>
                <a:gridCol w="5524953"/>
              </a:tblGrid>
              <a:tr h="6429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Компоненты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Сущностные </a:t>
                      </a:r>
                    </a:p>
                    <a:p>
                      <a:pPr algn="ctr"/>
                      <a:r>
                        <a:rPr lang="ru-RU" sz="1200" dirty="0" smtClean="0"/>
                        <a:t>характеристики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(составляющие)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признаки </a:t>
                      </a:r>
                      <a:r>
                        <a:rPr lang="ru-RU" sz="1200" dirty="0" err="1" smtClean="0"/>
                        <a:t>сформированности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486731">
                <a:tc rowSpan="5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 Двигательный</a:t>
                      </a:r>
                      <a:endParaRPr lang="ru-RU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Физическое развитие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Адекватные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возрасту и полу антропометрические (тотальные) размеры тела.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Правильная осанка.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Оптимальное функциональное состояние.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Адекватное соотношение паспортного и биологического возраста</a:t>
                      </a:r>
                      <a:endParaRPr lang="ru-RU" sz="1200" dirty="0"/>
                    </a:p>
                  </a:txBody>
                  <a:tcPr/>
                </a:tc>
              </a:tr>
              <a:tr h="486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Физическая </a:t>
                      </a:r>
                    </a:p>
                    <a:p>
                      <a:pPr algn="l"/>
                      <a:r>
                        <a:rPr lang="ru-RU" sz="1200" baseline="0" dirty="0" smtClean="0"/>
                        <a:t>Подготовленность </a:t>
                      </a:r>
                    </a:p>
                    <a:p>
                      <a:pPr algn="l"/>
                      <a:r>
                        <a:rPr lang="ru-RU" sz="1200" baseline="0" dirty="0" smtClean="0"/>
                        <a:t>(психомоторная</a:t>
                      </a:r>
                    </a:p>
                    <a:p>
                      <a:pPr algn="l"/>
                      <a:r>
                        <a:rPr lang="ru-RU" sz="1200" baseline="0" dirty="0" smtClean="0"/>
                        <a:t>сфера личности)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Адекватная возрасту, полу и</a:t>
                      </a:r>
                      <a:r>
                        <a:rPr lang="ru-RU" sz="1200" baseline="0" dirty="0" smtClean="0"/>
                        <a:t> личностным потребностям состояние двигательных (физических) качеств и связанных с ними способностей </a:t>
                      </a:r>
                      <a:endParaRPr lang="ru-RU" sz="1200" dirty="0"/>
                    </a:p>
                  </a:txBody>
                  <a:tcPr/>
                </a:tc>
              </a:tr>
              <a:tr h="486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Техническая </a:t>
                      </a:r>
                    </a:p>
                    <a:p>
                      <a:r>
                        <a:rPr lang="ru-RU" sz="1200" dirty="0" smtClean="0"/>
                        <a:t>подготовленность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Адекватная возрасту, полу и личностным потребностям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сформированность</a:t>
                      </a:r>
                      <a:r>
                        <a:rPr lang="ru-RU" sz="1200" baseline="0" dirty="0" smtClean="0"/>
                        <a:t> двигательных умений и навыков: жизнеобеспечивающих, физкультурно-спортивных</a:t>
                      </a:r>
                      <a:endParaRPr lang="ru-RU" sz="1200" dirty="0"/>
                    </a:p>
                  </a:txBody>
                  <a:tcPr/>
                </a:tc>
              </a:tr>
              <a:tr h="486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Состояние основных свойств нервной</a:t>
                      </a:r>
                      <a:r>
                        <a:rPr lang="ru-RU" sz="1200" baseline="0" dirty="0" smtClean="0"/>
                        <a:t> системы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err="1" smtClean="0"/>
                        <a:t>Функцинальной</a:t>
                      </a:r>
                      <a:r>
                        <a:rPr lang="ru-RU" sz="1200" baseline="0" dirty="0" smtClean="0"/>
                        <a:t> состояние нервной системы (время простой и сложной двигательной реакции).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Сила (выносливость) нервной системы (максимальный темп работы).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Подвижность (лабильность) нервных процессов (переключение и концентрации внимания).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Уравновешенность нервной системы (способность к пространственно-временной дифференциации движений</a:t>
                      </a:r>
                    </a:p>
                  </a:txBody>
                  <a:tcPr/>
                </a:tc>
              </a:tr>
              <a:tr h="486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Физическая адаптация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 </a:t>
                      </a:r>
                      <a:r>
                        <a:rPr lang="ru-RU" sz="1200" dirty="0" err="1" smtClean="0"/>
                        <a:t>Адаптированность</a:t>
                      </a:r>
                      <a:r>
                        <a:rPr lang="ru-RU" sz="1200" dirty="0" smtClean="0"/>
                        <a:t> к</a:t>
                      </a:r>
                      <a:r>
                        <a:rPr lang="ru-RU" sz="1200" baseline="0" dirty="0" smtClean="0"/>
                        <a:t> неблагоприятным факторам среды («закаленность»)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60" y="1000108"/>
          <a:ext cx="8429683" cy="558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4"/>
                <a:gridCol w="1571636"/>
                <a:gridCol w="5643603"/>
              </a:tblGrid>
              <a:tr h="4531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Компоненты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Сущностные </a:t>
                      </a:r>
                    </a:p>
                    <a:p>
                      <a:pPr algn="ctr"/>
                      <a:r>
                        <a:rPr lang="ru-RU" sz="1200" dirty="0" smtClean="0"/>
                        <a:t>характеристики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(составляющие)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Основные признаки </a:t>
                      </a:r>
                      <a:r>
                        <a:rPr lang="ru-RU" sz="1200" dirty="0" err="1" smtClean="0"/>
                        <a:t>сформированности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17964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Когнитивно</a:t>
                      </a:r>
                      <a:r>
                        <a:rPr lang="ru-RU" sz="1200" baseline="0" dirty="0" smtClean="0"/>
                        <a:t>- </a:t>
                      </a:r>
                    </a:p>
                    <a:p>
                      <a:pPr algn="ctr"/>
                      <a:r>
                        <a:rPr lang="ru-RU" sz="1200" baseline="0" dirty="0" err="1" smtClean="0"/>
                        <a:t>иинтеллектуальный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Теоретическая подготовленность 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Адекватные возрасту объем, научность,</a:t>
                      </a:r>
                      <a:r>
                        <a:rPr lang="ru-RU" sz="1200" baseline="0" dirty="0" smtClean="0"/>
                        <a:t> глубина и прочность знаний в сфере физической культуры.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Осознанность знаний.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Способность использовать знаний в повседневной и </a:t>
                      </a:r>
                      <a:r>
                        <a:rPr lang="ru-RU" sz="1200" baseline="0" dirty="0" err="1" smtClean="0"/>
                        <a:t>физкультурно</a:t>
                      </a:r>
                      <a:r>
                        <a:rPr lang="ru-RU" sz="1200" baseline="0" dirty="0" smtClean="0"/>
                        <a:t>- спортивной деятельности.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Способность к трансляции знаний в социум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5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Интеллектуальное</a:t>
                      </a:r>
                      <a:r>
                        <a:rPr lang="ru-RU" sz="1200" baseline="0" dirty="0" smtClean="0"/>
                        <a:t> (психическое) развитие 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Качество развития</a:t>
                      </a:r>
                      <a:r>
                        <a:rPr lang="ru-RU" sz="1200" baseline="0" dirty="0" smtClean="0"/>
                        <a:t> (адекватное возрасту) и проявления основных психических процессов (ощущения, восприятия, представления, памяти, внимания, мышления, воли, эмоций)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00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Аксиологический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Ценностные ориентации личности в системе </a:t>
                      </a:r>
                      <a:r>
                        <a:rPr lang="ru-RU" sz="1200" dirty="0" err="1" smtClean="0"/>
                        <a:t>общесоциальных</a:t>
                      </a:r>
                      <a:r>
                        <a:rPr lang="ru-RU" sz="1200" baseline="0" dirty="0" smtClean="0"/>
                        <a:t> ценностей (человек, жизнь, труд, красота, познание, отечество)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Освоенность мобильных ценностей</a:t>
                      </a:r>
                      <a:r>
                        <a:rPr lang="ru-RU" sz="1200" baseline="0" dirty="0" smtClean="0"/>
                        <a:t>  физической культуры, отражающих сущностные характеристики компонентов базовой культуры личности (нравственной, эстетической, трудовой, интеллектуальной, гражданской, этической).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Способность к «переносу» </a:t>
                      </a:r>
                      <a:r>
                        <a:rPr lang="ru-RU" sz="1200" baseline="0" dirty="0" err="1" smtClean="0"/>
                        <a:t>общесоциальных</a:t>
                      </a:r>
                      <a:r>
                        <a:rPr lang="ru-RU" sz="1200" baseline="0" dirty="0" smtClean="0"/>
                        <a:t> ценностей в физкультурно-спортивную деятельность 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Способность к «переносу» ценностей физической культуры в повседневную жизнь и деятельность.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Качество </a:t>
                      </a:r>
                      <a:r>
                        <a:rPr lang="ru-RU" sz="1200" baseline="0" dirty="0" err="1" smtClean="0"/>
                        <a:t>сформированности</a:t>
                      </a:r>
                      <a:r>
                        <a:rPr lang="ru-RU" sz="1200" baseline="0" dirty="0" smtClean="0"/>
                        <a:t> системы отношений (к себе, людям, труду, социуму, собственности) 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24054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и основные признаки физической культуры личности 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401080" cy="507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992"/>
                <a:gridCol w="1896090"/>
                <a:gridCol w="5731998"/>
              </a:tblGrid>
              <a:tr h="2486741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4. </a:t>
                      </a:r>
                      <a:r>
                        <a:rPr lang="ru-RU" sz="1200" dirty="0" err="1" smtClean="0"/>
                        <a:t>Физкультурно</a:t>
                      </a:r>
                      <a:r>
                        <a:rPr lang="ru-RU" sz="1200" dirty="0" smtClean="0"/>
                        <a:t>- </a:t>
                      </a:r>
                      <a:r>
                        <a:rPr lang="ru-RU" sz="1200" dirty="0" err="1" smtClean="0"/>
                        <a:t>деятельностный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</a:t>
                      </a:r>
                      <a:r>
                        <a:rPr lang="ru-RU" sz="1200" dirty="0" err="1" smtClean="0"/>
                        <a:t>Сформированность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потребностно</a:t>
                      </a:r>
                      <a:r>
                        <a:rPr lang="ru-RU" sz="1200" baseline="0" dirty="0" smtClean="0"/>
                        <a:t>- мотивационной сферы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Состояние </a:t>
                      </a:r>
                      <a:r>
                        <a:rPr lang="ru-RU" sz="1200" dirty="0" err="1" smtClean="0"/>
                        <a:t>сформированности</a:t>
                      </a:r>
                      <a:r>
                        <a:rPr lang="ru-RU" sz="1200" dirty="0" smtClean="0"/>
                        <a:t> биологических мотивов: гомеостатических;</a:t>
                      </a:r>
                      <a:r>
                        <a:rPr lang="ru-RU" sz="1200" baseline="0" dirty="0" smtClean="0"/>
                        <a:t> адаптационных; витальных.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Состояние  </a:t>
                      </a:r>
                      <a:r>
                        <a:rPr lang="ru-RU" sz="1200" baseline="0" dirty="0" err="1" smtClean="0"/>
                        <a:t>сформированности</a:t>
                      </a:r>
                      <a:r>
                        <a:rPr lang="ru-RU" sz="1200" baseline="0" dirty="0" smtClean="0"/>
                        <a:t> социальных мотивов: (становление и поддержание социального статуса; направленность на модернизацию условий жизни и деятельности (личной, социальной).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Состояние </a:t>
                      </a:r>
                      <a:r>
                        <a:rPr lang="ru-RU" sz="1200" baseline="0" dirty="0" err="1" smtClean="0"/>
                        <a:t>сформированности</a:t>
                      </a:r>
                      <a:r>
                        <a:rPr lang="ru-RU" sz="1200" baseline="0" dirty="0" smtClean="0"/>
                        <a:t> духовных мотивов: направленность на самообразование; готовность к трансляции ценностей; направленность на преобразование ценностей физической культуры (поиск истины); поиск смысла жизни; направленность на преобразование социума</a:t>
                      </a:r>
                    </a:p>
                  </a:txBody>
                  <a:tcPr/>
                </a:tc>
              </a:tr>
              <a:tr h="1292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r>
                        <a:rPr lang="ru-RU" sz="1200" baseline="0" dirty="0" smtClean="0"/>
                        <a:t> В</a:t>
                      </a:r>
                      <a:r>
                        <a:rPr lang="ru-RU" sz="1200" dirty="0" smtClean="0"/>
                        <a:t>ключенность в спортивно-</a:t>
                      </a:r>
                      <a:r>
                        <a:rPr lang="ru-RU" sz="1200" baseline="0" dirty="0" smtClean="0"/>
                        <a:t> оздоровительную деятельность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Регулярность занятий физической культурой; их частота; разнообразие форм, методов и средств.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Позитивные сдвиги в состоянии здоровья.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Освоенность ЗОЖ.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Уровень спортивных достижений </a:t>
                      </a:r>
                    </a:p>
                  </a:txBody>
                  <a:tcPr/>
                </a:tc>
              </a:tr>
              <a:tr h="1292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Включенность</a:t>
                      </a:r>
                      <a:r>
                        <a:rPr lang="ru-RU" sz="1200" baseline="0" dirty="0" smtClean="0"/>
                        <a:t> в инструкторскую деятельность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Частота «включений» в инструкторскую</a:t>
                      </a:r>
                      <a:r>
                        <a:rPr lang="ru-RU" sz="1200" baseline="0" dirty="0" smtClean="0"/>
                        <a:t> деятельность.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Частота использования дидактических оснований </a:t>
                      </a:r>
                      <a:r>
                        <a:rPr lang="ru-RU" sz="1200" baseline="0" dirty="0" err="1" smtClean="0"/>
                        <a:t>физкультурно</a:t>
                      </a:r>
                      <a:r>
                        <a:rPr lang="ru-RU" sz="1200" baseline="0" dirty="0" smtClean="0"/>
                        <a:t>- спортивной деятельности.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Судейская подготовленность (качество и частота)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52630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и основные признаки физической культуры личности 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етр\Desktop\Куракин работы\Рамазанов Н.И\6 лист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67949"/>
            <a:ext cx="7715304" cy="45996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758121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Как и любая деятельность- педагогическая- опирается на некий базис, называемый исходной педагогической ситуацией и строится по структуре предписания программно-алгоритмического типа. Необходимость использования при планировании и организации образовательной деятельности указанной структуры и опора при этом на данную технологию образования, переориентирует учителя от исполнения рутинных обязанностей- к творческой на </a:t>
            </a:r>
            <a:r>
              <a:rPr lang="ru-RU" sz="1400" dirty="0" err="1" smtClean="0"/>
              <a:t>диагностико-аналитической</a:t>
            </a:r>
            <a:r>
              <a:rPr lang="ru-RU" sz="1400" dirty="0" smtClean="0"/>
              <a:t> основе.</a:t>
            </a: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тр\Desktop\Куракин работы\Рамазанов Н.И\7 лист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686138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9648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Паспорт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мониторинга </a:t>
            </a:r>
            <a:r>
              <a:rPr lang="ru-RU" sz="4400" dirty="0" err="1" smtClean="0"/>
              <a:t>сформированности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личностной физической культуры учащихся с 1 по 9 классы.</a:t>
            </a:r>
            <a:endParaRPr lang="ru-RU" sz="4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899</Words>
  <Application>Microsoft Office PowerPoint</Application>
  <PresentationFormat>Экран 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«ММСО-2018»                                                                18-20.04.2018г.</vt:lpstr>
      <vt:lpstr>Николай Ильич Рамазанов, председатель координационно-  Методического совета учителей физической культуры Оренбургской области, член редакционной комиссии рабочей группы Минобороны РФ по разработке проекта Концепции модернизации учебного предмета «Физическая культура». Заслуженный учитель России . </vt:lpstr>
      <vt:lpstr>Структура физической культуры личности </vt:lpstr>
      <vt:lpstr>Характеристика и основные признаки физической культуры личности </vt:lpstr>
      <vt:lpstr>Слайд 5</vt:lpstr>
      <vt:lpstr>Слайд 6</vt:lpstr>
      <vt:lpstr>Слайд 7</vt:lpstr>
      <vt:lpstr>Слайд 8</vt:lpstr>
      <vt:lpstr>Паспорт  мониторинга сформированности  личностной физической культуры учащихся с 1 по 9 классы.</vt:lpstr>
      <vt:lpstr>Приложение  к классному журналу                 ПАСПОРТ мониторинга сформированности личностной физической культуры учащихся  с 1 по 9 классы   ________________________________________ ________________________________________ наименование образовательной организации       1 класс __________/__________ учебный год 2 класс __________/__________ учебный год 3 класс __________/__________ учебный год 4 класс __________/__________ учебный год 5 класс __________/__________ учебный год 6 класс __________/__________ учебный год 7 класс __________/__________ учебный год 8 класс __________/__________ учебный год 9 класс __________/__________ учебный год     Начат__________ Окончен________ </vt:lpstr>
      <vt:lpstr>Указания  к ведению паспорта мониторинга класса</vt:lpstr>
      <vt:lpstr>Данные о состоянии здоровья и физическом развитии </vt:lpstr>
      <vt:lpstr>Индивидуально- типологические особенности</vt:lpstr>
      <vt:lpstr>Слайд 14</vt:lpstr>
      <vt:lpstr>Слайд 15</vt:lpstr>
      <vt:lpstr>Слайд 16</vt:lpstr>
      <vt:lpstr>Слайд 17</vt:lpstr>
      <vt:lpstr>Слайд 18</vt:lpstr>
      <vt:lpstr>Диаграммы пропусков уроков по болезни в среднем на одного обучающегося</vt:lpstr>
      <vt:lpstr>Тенденции изменений состояния здоровья и физического развития (по результатам диспансеризации) </vt:lpstr>
      <vt:lpstr>Слайд 21</vt:lpstr>
      <vt:lpstr>Резюме  Следует признать, что существующий подход к фексированнию прохождения учебного материала в классном журнале и накопление при этом школьных отметок не дает полной информации о сформированности физической культуры обучающихся, поскольку сложно выделить компоненты и их составляющие, а также признаки личностной физической культуры. Да и результат работы учителя за год в данном классе «уходит» в историю вместе со сдачей классного журнала в архив. Внедрение и реализация апробированного на практике системного мониторинга сформированности личностной физической культуры по предлагаемой технологии приведет учителя к новой роли: учитель- диагност и аналитик, тьютор и управленец, осуществляющий данную функцию по результатам своей образовательной деятельности и деятельности своих учащихся.  </vt:lpstr>
      <vt:lpstr>Будьте здоровы  и благодарю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«ММСО-2018»                                                                18-20.04.2018г.</dc:title>
  <dc:creator>Петр</dc:creator>
  <cp:lastModifiedBy>Петр</cp:lastModifiedBy>
  <cp:revision>49</cp:revision>
  <dcterms:created xsi:type="dcterms:W3CDTF">2018-04-10T09:17:41Z</dcterms:created>
  <dcterms:modified xsi:type="dcterms:W3CDTF">2018-04-12T07:06:14Z</dcterms:modified>
</cp:coreProperties>
</file>