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1" r:id="rId4"/>
    <p:sldId id="265" r:id="rId5"/>
    <p:sldId id="274" r:id="rId6"/>
    <p:sldId id="268" r:id="rId7"/>
    <p:sldId id="269" r:id="rId8"/>
    <p:sldId id="272" r:id="rId9"/>
    <p:sldId id="275" r:id="rId10"/>
    <p:sldId id="277" r:id="rId11"/>
    <p:sldId id="276" r:id="rId12"/>
    <p:sldId id="282" r:id="rId13"/>
    <p:sldId id="292" r:id="rId14"/>
    <p:sldId id="293" r:id="rId15"/>
    <p:sldId id="294" r:id="rId16"/>
    <p:sldId id="279" r:id="rId17"/>
    <p:sldId id="280" r:id="rId18"/>
    <p:sldId id="281" r:id="rId19"/>
    <p:sldId id="283" r:id="rId20"/>
    <p:sldId id="284" r:id="rId21"/>
    <p:sldId id="29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DA"/>
    <a:srgbClr val="FFFFCC"/>
    <a:srgbClr val="66FF66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5276" autoAdjust="0"/>
  </p:normalViewPr>
  <p:slideViewPr>
    <p:cSldViewPr>
      <p:cViewPr varScale="1">
        <p:scale>
          <a:sx n="45" d="100"/>
          <a:sy n="45" d="100"/>
        </p:scale>
        <p:origin x="16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84672FC9-588F-401E-88F9-2F77011211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80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99AFA611-80BD-4211-9BC7-57019744C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60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FA611-80BD-4211-9BC7-57019744C6EE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27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C1A9A5FE-BE5E-439E-ABFA-F73A171C63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5A2C-F8B9-49A8-8C80-191D963476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0556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2EDBC-5C7C-4C1A-872B-6F1DDA0F1A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123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D50C-893C-4D79-8429-E0D3E147EB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0264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0AAED-505D-409B-8759-ED39CD8A5D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4014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394C-86EF-4B7B-8425-BD0437414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228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EB187-312F-48C4-A8FC-63ED0D9597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1746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FACD-CDB2-450C-937F-2E2B6A3CC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7578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ACAF0-823F-4110-BC18-3202421EC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1035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915AF-2192-4C74-AEBE-94E14B55E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441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E1E5-9C4C-4020-B463-BFC047618E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8807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 alt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 alt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BDB0C1E0-85D4-4E38-B7C0-4F7E47E580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 kern="1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g.mskobr.ru/images/cms/thumbs/1f1204c38f5d7f50f0ab6bcf597ef97666ee60e8/1509028465vg_800h800pxl_jpg_250_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664296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4941168"/>
            <a:ext cx="7776864" cy="1008782"/>
          </a:xfrm>
        </p:spPr>
        <p:txBody>
          <a:bodyPr/>
          <a:lstStyle/>
          <a:p>
            <a:r>
              <a:rPr lang="ru-RU" altLang="ru-RU" sz="1600" dirty="0" err="1" smtClean="0">
                <a:solidFill>
                  <a:schemeClr val="accent2"/>
                </a:solidFill>
              </a:rPr>
              <a:t>Грибачёва</a:t>
            </a:r>
            <a:r>
              <a:rPr lang="ru-RU" altLang="ru-RU" sz="1600" dirty="0" smtClean="0">
                <a:solidFill>
                  <a:schemeClr val="accent2"/>
                </a:solidFill>
              </a:rPr>
              <a:t> </a:t>
            </a:r>
            <a:r>
              <a:rPr lang="ru-RU" altLang="ru-RU" sz="1600" dirty="0" smtClean="0">
                <a:solidFill>
                  <a:schemeClr val="accent2"/>
                </a:solidFill>
              </a:rPr>
              <a:t>Марина Анатольевна </a:t>
            </a:r>
            <a:r>
              <a:rPr lang="ru-RU" altLang="ru-RU" sz="1600" dirty="0" smtClean="0">
                <a:solidFill>
                  <a:schemeClr val="accent2"/>
                </a:solidFill>
              </a:rPr>
              <a:t>-</a:t>
            </a:r>
            <a:r>
              <a:rPr lang="ru-RU" altLang="ru-RU" sz="1600" dirty="0">
                <a:solidFill>
                  <a:schemeClr val="accent2"/>
                </a:solidFill>
              </a:rPr>
              <a:t> </a:t>
            </a:r>
            <a:r>
              <a:rPr lang="ru-RU" altLang="ru-RU" sz="1600" dirty="0" smtClean="0">
                <a:solidFill>
                  <a:schemeClr val="accent2"/>
                </a:solidFill>
              </a:rPr>
              <a:t>методист </a:t>
            </a:r>
            <a:r>
              <a:rPr lang="ru-RU" altLang="ru-RU" sz="1600" dirty="0" smtClean="0">
                <a:solidFill>
                  <a:schemeClr val="accent2"/>
                </a:solidFill>
              </a:rPr>
              <a:t>Спортивно-оздоровительного сектора «Северный» </a:t>
            </a:r>
            <a:r>
              <a:rPr lang="ru-RU" altLang="ru-RU" sz="1600" dirty="0" smtClean="0">
                <a:solidFill>
                  <a:schemeClr val="accent2"/>
                </a:solidFill>
              </a:rPr>
              <a:t> Управления </a:t>
            </a:r>
            <a:r>
              <a:rPr lang="ru-RU" altLang="ru-RU" sz="1600" dirty="0" smtClean="0">
                <a:solidFill>
                  <a:schemeClr val="accent2"/>
                </a:solidFill>
              </a:rPr>
              <a:t>ФКиС ГБПОУ «Воробьевы горы», кпн, ОФК.</a:t>
            </a:r>
            <a:br>
              <a:rPr lang="ru-RU" altLang="ru-RU" sz="1600" dirty="0" smtClean="0">
                <a:solidFill>
                  <a:schemeClr val="accent2"/>
                </a:solidFill>
              </a:rPr>
            </a:br>
            <a:r>
              <a:rPr lang="en-US" altLang="ru-RU" sz="1600" dirty="0" smtClean="0">
                <a:solidFill>
                  <a:schemeClr val="accent2"/>
                </a:solidFill>
              </a:rPr>
              <a:t> 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42088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</a:rPr>
              <a:t>Обеспечение безопасной образовательной среды на занятиях физической культурой и спортом в образовательных организациях.</a:t>
            </a:r>
            <a:br>
              <a:rPr lang="ru-RU" altLang="ru-RU" sz="2000" b="1" dirty="0">
                <a:solidFill>
                  <a:schemeClr val="accent2"/>
                </a:solidFill>
              </a:rPr>
            </a:br>
            <a:r>
              <a:rPr lang="ru-RU" altLang="ru-RU" sz="2000" b="1" i="1" dirty="0">
                <a:solidFill>
                  <a:schemeClr val="accent2"/>
                </a:solidFill>
              </a:rPr>
              <a:t>Методы, формы и средства её формирования</a:t>
            </a:r>
            <a:br>
              <a:rPr lang="ru-RU" altLang="ru-RU" sz="2000" b="1" i="1" dirty="0">
                <a:solidFill>
                  <a:schemeClr val="accent2"/>
                </a:solidFill>
              </a:rPr>
            </a:br>
            <a:endParaRPr lang="ru-RU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2"/>
                </a:solidFill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</a:rPr>
              <a:t>ТЕХНИЧЕСКИЙ - </a:t>
            </a:r>
            <a:r>
              <a:rPr lang="ru-RU" b="1" dirty="0" smtClean="0">
                <a:solidFill>
                  <a:schemeClr val="accent2"/>
                </a:solidFill>
              </a:rPr>
              <a:t>состояние  </a:t>
            </a:r>
            <a:r>
              <a:rPr lang="ru-RU" b="1" dirty="0">
                <a:solidFill>
                  <a:schemeClr val="accent2"/>
                </a:solidFill>
              </a:rPr>
              <a:t>объекта,  инвентаря, оборудования; программно-методическое обеспечение процессов обучения,  выбор средств и методов обучения</a:t>
            </a:r>
            <a:endParaRPr lang="ru-RU" b="1" dirty="0"/>
          </a:p>
          <a:p>
            <a:endParaRPr lang="ru-RU" dirty="0"/>
          </a:p>
        </p:txBody>
      </p:sp>
      <p:pic>
        <p:nvPicPr>
          <p:cNvPr id="5124" name="Picture 4" descr="http://ngo.dabrowa-gornicza.pl/pix/2016-07-04_12-51-57-1875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61" y="875972"/>
            <a:ext cx="2880320" cy="20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konakovoregion.ru/sites/default/files/sportzal-v-zavidovo-new-2015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" y="1102406"/>
            <a:ext cx="4860417" cy="41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3046622"/>
            <a:ext cx="4896544" cy="37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60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 </a:t>
            </a:r>
            <a:r>
              <a:rPr lang="ru-RU" b="1" u="sng" dirty="0">
                <a:solidFill>
                  <a:schemeClr val="accent2"/>
                </a:solidFill>
              </a:rPr>
              <a:t>ЭТНИЧЕСКИЙ  </a:t>
            </a:r>
            <a:r>
              <a:rPr lang="ru-RU" dirty="0">
                <a:solidFill>
                  <a:schemeClr val="accent2"/>
                </a:solidFill>
              </a:rPr>
              <a:t>- общение людей </a:t>
            </a:r>
            <a:r>
              <a:rPr lang="ru-RU" dirty="0" smtClean="0">
                <a:solidFill>
                  <a:schemeClr val="accent2"/>
                </a:solidFill>
              </a:rPr>
              <a:t> различными </a:t>
            </a:r>
            <a:r>
              <a:rPr lang="ru-RU" dirty="0">
                <a:solidFill>
                  <a:schemeClr val="accent2"/>
                </a:solidFill>
              </a:rPr>
              <a:t>культурами, обычаями, нравами</a:t>
            </a:r>
            <a:r>
              <a:rPr lang="ru-RU" dirty="0" smtClean="0">
                <a:solidFill>
                  <a:schemeClr val="accent2"/>
                </a:solidFill>
              </a:rPr>
              <a:t>.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6146" name="Picture 2" descr="https://ddu113.edusev.ru/uploads/1000/801/section/36553/Bezymyann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7" y="372516"/>
            <a:ext cx="4532213" cy="296423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0050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ПСИХОЛОГО - ПЕДАГОГИЧЕСКИЙ</a:t>
            </a:r>
            <a:r>
              <a:rPr lang="ru-RU" dirty="0" smtClean="0">
                <a:solidFill>
                  <a:schemeClr val="accent2"/>
                </a:solidFill>
              </a:rPr>
              <a:t> – угрозы для продуктивного устойчивого развития личности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Picture 2" descr="https://mtdata.ru/u9/photoF728/20550294993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58840"/>
            <a:ext cx="4532213" cy="339916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2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accent2"/>
                </a:solidFill>
              </a:rPr>
              <a:t>э</a:t>
            </a:r>
            <a:r>
              <a:rPr lang="ru-RU" sz="2000" b="1" u="sng" dirty="0" smtClean="0">
                <a:solidFill>
                  <a:schemeClr val="accent2"/>
                </a:solidFill>
              </a:rPr>
              <a:t>ргономический аспект </a:t>
            </a:r>
            <a:r>
              <a:rPr lang="ru-RU" dirty="0" smtClean="0">
                <a:solidFill>
                  <a:schemeClr val="accent2"/>
                </a:solidFill>
              </a:rPr>
              <a:t>– оптимальные условия обучения детей  и работы педагога, с целью качества обучености и качества обучения. Сохранения позитивного настроения, физических сил, работоспособности, психологического и соматического здоровья. Развивающая среда.</a:t>
            </a:r>
          </a:p>
          <a:p>
            <a:pPr algn="ctr"/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</a:rPr>
              <a:t>Составляющие данного аспекта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Цветовая гамма рабочей зоны (спортивный зал, тренажерный </a:t>
            </a:r>
            <a:r>
              <a:rPr lang="ru-RU" sz="1600" dirty="0" smtClean="0">
                <a:solidFill>
                  <a:schemeClr val="accent2"/>
                </a:solidFill>
              </a:rPr>
              <a:t>зал и др. учетом </a:t>
            </a:r>
            <a:r>
              <a:rPr lang="ru-RU" sz="1600" dirty="0" err="1" smtClean="0">
                <a:solidFill>
                  <a:schemeClr val="accent2"/>
                </a:solidFill>
              </a:rPr>
              <a:t>СанПин</a:t>
            </a:r>
            <a:r>
              <a:rPr lang="ru-RU" sz="1600" dirty="0" smtClean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Санитарно-гигиеническое состояние рабочей зоны;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Санитарно-гигиеническое состояние вспомогательных помещений (раздевалка, туалет, душевая, сушилка и </a:t>
            </a:r>
            <a:r>
              <a:rPr lang="ru-RU" sz="1600" dirty="0" err="1" smtClean="0">
                <a:solidFill>
                  <a:schemeClr val="accent2"/>
                </a:solidFill>
              </a:rPr>
              <a:t>п.п</a:t>
            </a:r>
            <a:r>
              <a:rPr lang="ru-RU" sz="1600" dirty="0" smtClean="0">
                <a:solidFill>
                  <a:schemeClr val="accent2"/>
                </a:solidFill>
              </a:rPr>
              <a:t>.);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Освещенность, влажность воздуха, температура в помещении, акустика;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Состояние, количество и разнообразие спортивного инвентаря;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Внешний вид обучающихся;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Внешний вид педагога;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Наличие информации о деятельности;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Наличие рабочей документации у педагога (программа, планирование, планы конспекты, положения, дидактический материал, демонстрационный материал, средства ТСО</a:t>
            </a:r>
            <a:r>
              <a:rPr lang="ru-RU" sz="1600" dirty="0" smtClean="0">
                <a:solidFill>
                  <a:schemeClr val="accent2"/>
                </a:solidFill>
              </a:rPr>
              <a:t>)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4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0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5607807" cy="59766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3923928" cy="453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/>
                </a:solidFill>
              </a:rPr>
              <a:t>Основные факторы </a:t>
            </a:r>
            <a:r>
              <a:rPr lang="ru-RU" sz="2000" b="1" dirty="0" smtClean="0">
                <a:solidFill>
                  <a:schemeClr val="accent2"/>
                </a:solidFill>
              </a:rPr>
              <a:t>риска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Технические</a:t>
            </a:r>
            <a:r>
              <a:rPr lang="ru-RU" b="1" dirty="0">
                <a:solidFill>
                  <a:schemeClr val="accent2"/>
                </a:solidFill>
              </a:rPr>
              <a:t>;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Эргономические 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Эстетические 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Санитарно-гигиенические;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Организационные;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Психофизиологические;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Социально-бытовые;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Природно-климатические 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2"/>
                </a:solidFill>
              </a:rPr>
              <a:t>Экономические 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2013-02-26\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87"/>
            <a:ext cx="4412512" cy="35863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фото\2013-02-26\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04" y="31609"/>
            <a:ext cx="4712296" cy="33348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" y="3366446"/>
            <a:ext cx="4396948" cy="348088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6" y="3366445"/>
            <a:ext cx="4693104" cy="349155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4739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верх ног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7686"/>
            <a:ext cx="4710810" cy="351498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на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"/>
            <a:ext cx="4499992" cy="338208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16" y="25992"/>
            <a:ext cx="4636884" cy="33556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 descr="F:\фото\2013-02-26\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690"/>
            <a:ext cx="4507116" cy="346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2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67"/>
            <a:ext cx="889248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Методы формирования безопасной образовательной среды во время занятий физической культурой и спортом </a:t>
            </a:r>
          </a:p>
          <a:p>
            <a:pPr algn="ctr"/>
            <a:endParaRPr lang="ru-RU" dirty="0" smtClean="0">
              <a:solidFill>
                <a:schemeClr val="accent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C00000"/>
                </a:solidFill>
              </a:rPr>
              <a:t>Методы формирования сознания (всех участников образовательного процесса) </a:t>
            </a:r>
            <a:r>
              <a:rPr lang="ru-RU" sz="1600" dirty="0" smtClean="0">
                <a:solidFill>
                  <a:schemeClr val="accent2"/>
                </a:solidFill>
              </a:rPr>
              <a:t>– рассказ, объяснение, разъяснение, лекция, этическая беседа, увещевание (убеждение), внушение, диспут, доклад, пример, проведение инструктажа, соблюдение требований  инструкций, выполнение распорядительных актов.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C00000"/>
                </a:solidFill>
              </a:rPr>
              <a:t>Методы организации деятельности и формирования опыта поведения </a:t>
            </a:r>
            <a:r>
              <a:rPr lang="ru-RU" sz="1600" dirty="0" smtClean="0">
                <a:solidFill>
                  <a:schemeClr val="accent2"/>
                </a:solidFill>
              </a:rPr>
              <a:t>-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упражнения, поручения, воспитывающие ситуации, игры с заданием, расследование, моделирование  травмоопасной ситуации и выход из неё. Разработка документов планирования, рабочих карточек, внедрение различных видов спорта ( учебных модулей)  в УВП.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C00000"/>
                </a:solidFill>
              </a:rPr>
              <a:t>Методы стимулирования и мотивации </a:t>
            </a:r>
            <a:r>
              <a:rPr lang="ru-RU" sz="1600" dirty="0" smtClean="0">
                <a:solidFill>
                  <a:schemeClr val="accent2"/>
                </a:solidFill>
              </a:rPr>
              <a:t>– соревнования, поощрения, благодарность, достижения, дифференцированная оценка. </a:t>
            </a:r>
            <a:r>
              <a:rPr lang="en-US" sz="1600" dirty="0" smtClean="0">
                <a:solidFill>
                  <a:schemeClr val="accent2"/>
                </a:solidFill>
              </a:rPr>
              <a:t>PR - </a:t>
            </a:r>
            <a:r>
              <a:rPr lang="ru-RU" sz="1600" dirty="0" smtClean="0">
                <a:solidFill>
                  <a:schemeClr val="accent2"/>
                </a:solidFill>
              </a:rPr>
              <a:t>акции, информирование (сайт, газета, листовка)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C00000"/>
                </a:solidFill>
              </a:rPr>
              <a:t>Метод убеждения и само убеждения </a:t>
            </a:r>
            <a:r>
              <a:rPr lang="ru-RU" sz="1600" dirty="0" smtClean="0">
                <a:solidFill>
                  <a:schemeClr val="accent2"/>
                </a:solidFill>
              </a:rPr>
              <a:t>-  я могу, мы можем,  видео показ, рассказ, экскурсия, личный опыт, испытания и сравнение.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C00000"/>
                </a:solidFill>
              </a:rPr>
              <a:t>Метод дилемм и рефлексии </a:t>
            </a:r>
            <a:r>
              <a:rPr lang="ru-RU" sz="1600" dirty="0" smtClean="0">
                <a:solidFill>
                  <a:schemeClr val="accent2"/>
                </a:solidFill>
              </a:rPr>
              <a:t>–  моделирование ситуации, воспитывающие ситуации, самостоятельная работа, сюжетные игры и т.п</a:t>
            </a:r>
            <a:r>
              <a:rPr lang="ru-RU" dirty="0" smtClean="0">
                <a:solidFill>
                  <a:schemeClr val="accent2"/>
                </a:solidFill>
              </a:rPr>
              <a:t>.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606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Формы формирования безопасной среды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 занятиях физической культурой и спортом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24" y="914935"/>
            <a:ext cx="3960439" cy="857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Профилактические мероприятия (смотры, осмотры, актирование, конкурсы, рейды)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524" y="1888945"/>
            <a:ext cx="3930943" cy="992912"/>
          </a:xfrm>
          <a:prstGeom prst="rect">
            <a:avLst/>
          </a:prstGeom>
          <a:solidFill>
            <a:srgbClr val="FB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Медико -профилактические мероприятия (сезонная и возрастная вакцинация, диспансеризация, мед.осмотры, списки освобожденных) 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135" y="2987787"/>
            <a:ext cx="3960438" cy="1283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Физкультурно-массовые и оздоровительные мероприятия (Дни здоровья, форум безопасного поведения, турслеты, неделя спорта, квесты безопасности)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525" y="4377597"/>
            <a:ext cx="3960438" cy="999783"/>
          </a:xfrm>
          <a:prstGeom prst="rect">
            <a:avLst/>
          </a:prstGeom>
          <a:solidFill>
            <a:srgbClr val="FB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Внедрение здоровьесберегающих технологий в УВП (организационные, профилактические, коррекционные, психолого-педагогические и </a:t>
            </a:r>
            <a:r>
              <a:rPr lang="ru-RU" sz="1600" dirty="0" err="1" smtClean="0">
                <a:solidFill>
                  <a:schemeClr val="accent2"/>
                </a:solidFill>
              </a:rPr>
              <a:t>др</a:t>
            </a:r>
            <a:r>
              <a:rPr lang="ru-RU" sz="1600" dirty="0" smtClean="0">
                <a:solidFill>
                  <a:schemeClr val="accent2"/>
                </a:solidFill>
              </a:rPr>
              <a:t>)  )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8610" y="2267199"/>
            <a:ext cx="3888431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Оптимизация уровня образовательной нагрузки ученика (учет гендерной принадлежности, уровня физического развития и подготовленности, принадлежности мед.группе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8611" y="943636"/>
            <a:ext cx="3888431" cy="1103078"/>
          </a:xfrm>
          <a:prstGeom prst="rect">
            <a:avLst/>
          </a:prstGeom>
          <a:solidFill>
            <a:srgbClr val="FB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Оптимизация психологической помощи учащимся (решение конфликтных ситуаций, поддержка в сложной ситуации, беседы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8610" y="3999852"/>
            <a:ext cx="3888432" cy="1229348"/>
          </a:xfrm>
          <a:prstGeom prst="rect">
            <a:avLst/>
          </a:prstGeom>
          <a:solidFill>
            <a:srgbClr val="FB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Психологическое воздействия (рассказ, видео показ, участия в учебной  «небезопасной» ситуации, решение  учебных конфликтных, спорных ситуаций</a:t>
            </a:r>
            <a:r>
              <a:rPr lang="ru-RU" dirty="0" smtClean="0">
                <a:solidFill>
                  <a:schemeClr val="accent2"/>
                </a:solidFill>
              </a:rPr>
              <a:t>)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3905" y="5377380"/>
            <a:ext cx="3888431" cy="1137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Разработка учебной предметной и внеурочной   документации (программы, планирование, конспекты, положения и др.)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524" y="5589240"/>
            <a:ext cx="3901450" cy="1149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Разработка и формирование документации по охране труда и технике безопасности (инструкции, журналы, акты, положения и пр.)</a:t>
            </a:r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5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Средства формирования безопасной среды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1762" y="842193"/>
            <a:ext cx="3456384" cy="350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Организационные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762" y="1340768"/>
            <a:ext cx="8824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>1. Разработка и утверждение инструкций по всем видам физкультурно-спортивной деятельности.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>2. Идентификация (определение) опасных и вредных факторов.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>3. Разработка организационных мероприятий  по обеспечению безопасности на занятиях физической культурой и спортом.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>4. Подготовка к действиям в условиях проявления опасности.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2"/>
                </a:solidFill>
              </a:rPr>
              <a:t>5</a:t>
            </a:r>
            <a:r>
              <a:rPr lang="ru-RU" sz="1600" dirty="0" smtClean="0">
                <a:solidFill>
                  <a:schemeClr val="accent2"/>
                </a:solidFill>
              </a:rPr>
              <a:t> Составление и утверждение плана спортивно-массовых и физкультурно-оздоровительных мероприятий  в Образовательной организации.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2"/>
                </a:solidFill>
              </a:rPr>
              <a:t>6</a:t>
            </a:r>
            <a:r>
              <a:rPr lang="ru-RU" sz="1600" dirty="0" smtClean="0">
                <a:solidFill>
                  <a:schemeClr val="accent2"/>
                </a:solidFill>
              </a:rPr>
              <a:t>.Разработка схем передвижения с обучающимися к местам проведения занятий на территории образовательной организации ( к спортивным плоскостным объектам) </a:t>
            </a:r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295232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Практические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8204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1. Проведение актов осмотра мест проведения занятий с определением факторов риска.</a:t>
            </a:r>
          </a:p>
          <a:p>
            <a:r>
              <a:rPr lang="ru-RU" dirty="0">
                <a:solidFill>
                  <a:schemeClr val="accent2"/>
                </a:solidFill>
              </a:rPr>
              <a:t>2</a:t>
            </a:r>
            <a:r>
              <a:rPr lang="ru-RU" dirty="0" smtClean="0">
                <a:solidFill>
                  <a:schemeClr val="accent2"/>
                </a:solidFill>
              </a:rPr>
              <a:t>. Проведение работ по ликвидации или нивелированию рисков на объектах спорта (все что можно сделать без привлечения других ведомств и структур).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3.Заполнение журнала регистрации результатов  испытаний (визуального осмотра) инвентаря  и оборудования, (вентиляционных устройств)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4.В </a:t>
            </a:r>
            <a:r>
              <a:rPr lang="ru-RU" dirty="0">
                <a:solidFill>
                  <a:schemeClr val="accent2"/>
                </a:solidFill>
              </a:rPr>
              <a:t>составе комиссии </a:t>
            </a:r>
            <a:r>
              <a:rPr lang="ru-RU" dirty="0" smtClean="0">
                <a:solidFill>
                  <a:schemeClr val="accent2"/>
                </a:solidFill>
              </a:rPr>
              <a:t>  актирование   </a:t>
            </a:r>
            <a:r>
              <a:rPr lang="ru-RU" dirty="0">
                <a:solidFill>
                  <a:schemeClr val="accent2"/>
                </a:solidFill>
              </a:rPr>
              <a:t>мест проведения </a:t>
            </a:r>
            <a:r>
              <a:rPr lang="ru-RU" dirty="0" smtClean="0">
                <a:solidFill>
                  <a:schemeClr val="accent2"/>
                </a:solidFill>
              </a:rPr>
              <a:t>занятий к началу нового учебного года.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5. Проведение инструктажа с обучающимися и воспитанниками, заполнение  журнала регистрации прохождения инструктажей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6. </a:t>
            </a:r>
            <a:r>
              <a:rPr lang="ru-RU" dirty="0">
                <a:solidFill>
                  <a:schemeClr val="accent2"/>
                </a:solidFill>
              </a:rPr>
              <a:t>Составление списков спортивного инвентаря и оборудования необходимых для </a:t>
            </a:r>
            <a:r>
              <a:rPr lang="ru-RU" dirty="0" smtClean="0">
                <a:solidFill>
                  <a:schemeClr val="accent2"/>
                </a:solidFill>
              </a:rPr>
              <a:t>списания в конце учебного года  и для укомплектования на новый учебный год.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7.Формирование </a:t>
            </a:r>
            <a:r>
              <a:rPr lang="ru-RU" dirty="0">
                <a:solidFill>
                  <a:schemeClr val="accent2"/>
                </a:solidFill>
              </a:rPr>
              <a:t>списков обучающихся с указанием принадлежности к мед.группе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>
                <a:solidFill>
                  <a:schemeClr val="accent2"/>
                </a:solidFill>
              </a:rPr>
              <a:t>8</a:t>
            </a:r>
            <a:r>
              <a:rPr lang="ru-RU" dirty="0" smtClean="0">
                <a:solidFill>
                  <a:schemeClr val="accent2"/>
                </a:solidFill>
              </a:rPr>
              <a:t>.Комплектование  аптечки средствами первой до врачебной помощи ( с мед. работником)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9. </a:t>
            </a:r>
            <a:r>
              <a:rPr lang="ru-RU" dirty="0">
                <a:solidFill>
                  <a:schemeClr val="accent2"/>
                </a:solidFill>
              </a:rPr>
              <a:t>Составление (разработка) учебной программы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10. </a:t>
            </a:r>
            <a:r>
              <a:rPr lang="ru-RU" dirty="0">
                <a:solidFill>
                  <a:schemeClr val="accent2"/>
                </a:solidFill>
              </a:rPr>
              <a:t>Разработка и утверждение годового планирования по предмету и/или виду деятельности (</a:t>
            </a:r>
            <a:r>
              <a:rPr lang="ru-RU" dirty="0" smtClean="0">
                <a:solidFill>
                  <a:schemeClr val="accent2"/>
                </a:solidFill>
              </a:rPr>
              <a:t>дополнительное образование</a:t>
            </a:r>
            <a:r>
              <a:rPr lang="ru-RU" dirty="0">
                <a:solidFill>
                  <a:schemeClr val="accent2"/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11. </a:t>
            </a:r>
            <a:r>
              <a:rPr lang="ru-RU" dirty="0">
                <a:solidFill>
                  <a:schemeClr val="accent2"/>
                </a:solidFill>
              </a:rPr>
              <a:t>Разработка и утверждение тестовых и контрольных упражнений по разделам программы и/или  виду деятельности (доп. образование, </a:t>
            </a:r>
            <a:r>
              <a:rPr lang="ru-RU" dirty="0" err="1">
                <a:solidFill>
                  <a:schemeClr val="accent2"/>
                </a:solidFill>
              </a:rPr>
              <a:t>спорт.секция</a:t>
            </a:r>
            <a:r>
              <a:rPr lang="ru-RU" dirty="0">
                <a:solidFill>
                  <a:schemeClr val="accent2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92697"/>
            <a:ext cx="8964488" cy="2880319"/>
          </a:xfrm>
        </p:spPr>
        <p:txBody>
          <a:bodyPr/>
          <a:lstStyle/>
          <a:p>
            <a:r>
              <a:rPr lang="ru-RU" dirty="0" smtClean="0"/>
              <a:t>Безопасность - определяется как состояние защищенности жизненно важных интересов личности, общества и государства от внутренних и внешних угроз. </a:t>
            </a:r>
            <a:endParaRPr lang="ru-RU" altLang="ru-RU" dirty="0"/>
          </a:p>
        </p:txBody>
      </p:sp>
      <p:pic>
        <p:nvPicPr>
          <p:cNvPr id="5127" name="Picture 7" descr="http://www.rcs-sert.ru/ecology_bezopas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400600" cy="29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476672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Перечень документов по Охране труда и технике безопасности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Инструкции по всем видам физкультурно-спортивной деятельности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Журнал регистрации прохождения инструктажа с обучающимися и воспитанниками</a:t>
            </a:r>
            <a:r>
              <a:rPr lang="ru-RU" sz="16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Журнал  </a:t>
            </a:r>
            <a:r>
              <a:rPr lang="ru-RU" sz="1600" dirty="0" smtClean="0">
                <a:solidFill>
                  <a:schemeClr val="accent2"/>
                </a:solidFill>
              </a:rPr>
              <a:t>регистрации результатов </a:t>
            </a:r>
            <a:r>
              <a:rPr lang="ru-RU" sz="1600" dirty="0" smtClean="0">
                <a:solidFill>
                  <a:schemeClr val="accent2"/>
                </a:solidFill>
              </a:rPr>
              <a:t>испытаний (визуального осмотра) </a:t>
            </a:r>
            <a:r>
              <a:rPr lang="ru-RU" sz="1600" dirty="0" smtClean="0">
                <a:solidFill>
                  <a:schemeClr val="accent2"/>
                </a:solidFill>
              </a:rPr>
              <a:t>спортивного инвентаря, оборудования и вентиляционных устройств.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Акты осмотров мест проведения занятий.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Акт приемки спортивной  материально-технической базы к началу нового учебного года.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Списки обучающихся  специальной медицинской </a:t>
            </a:r>
            <a:r>
              <a:rPr lang="ru-RU" sz="1600" dirty="0" smtClean="0">
                <a:solidFill>
                  <a:schemeClr val="accent2"/>
                </a:solidFill>
              </a:rPr>
              <a:t>групп с рекомендациями.</a:t>
            </a:r>
            <a:endParaRPr lang="ru-RU" sz="160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solidFill>
                  <a:schemeClr val="accent2"/>
                </a:solidFill>
              </a:rPr>
              <a:t>У</a:t>
            </a:r>
            <a:r>
              <a:rPr lang="ru-RU" sz="1600" dirty="0" smtClean="0">
                <a:solidFill>
                  <a:schemeClr val="accent2"/>
                </a:solidFill>
              </a:rPr>
              <a:t>твержденные схемы передвижения к местам проведения занятий на территории </a:t>
            </a:r>
            <a:r>
              <a:rPr lang="ru-RU" sz="1600" dirty="0" smtClean="0">
                <a:solidFill>
                  <a:schemeClr val="accent2"/>
                </a:solidFill>
              </a:rPr>
              <a:t>образовательной </a:t>
            </a:r>
            <a:r>
              <a:rPr lang="ru-RU" sz="1600" dirty="0" smtClean="0">
                <a:solidFill>
                  <a:schemeClr val="accent2"/>
                </a:solidFill>
              </a:rPr>
              <a:t>организации и за её периметром.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chemeClr val="accent2"/>
                </a:solidFill>
              </a:rPr>
              <a:t>Правила поведения для обучающихся на местах проведения занятий, в раздевалках, рекреационной зоне.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srgbClr val="0000FF"/>
                </a:solidFill>
              </a:rPr>
              <a:t>Сертификаты ГСЭС РФ , ПБ и ТУ  на   спортивный инвентарь и оборудование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>10. Инструкция Р-15 по оказанию первой до врачебной помощи при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     травмах и повреждениях. </a:t>
            </a:r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7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94550"/>
            <a:ext cx="6984776" cy="483870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35618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Наше </a:t>
            </a:r>
            <a:r>
              <a:rPr lang="ru-RU" sz="2400" b="1" dirty="0" smtClean="0">
                <a:solidFill>
                  <a:schemeClr val="accent2"/>
                </a:solidFill>
              </a:rPr>
              <a:t>Здоровье  и Наша Успешность в Ваших  </a:t>
            </a:r>
            <a:r>
              <a:rPr lang="ru-RU" sz="2400" b="1" dirty="0" smtClean="0">
                <a:solidFill>
                  <a:schemeClr val="accent2"/>
                </a:solidFill>
              </a:rPr>
              <a:t>руках!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733256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2"/>
                </a:solidFill>
              </a:rPr>
              <a:t>БлагоДарю</a:t>
            </a:r>
            <a:r>
              <a:rPr lang="ru-RU" sz="2800" dirty="0" smtClean="0">
                <a:solidFill>
                  <a:schemeClr val="accent2"/>
                </a:solidFill>
              </a:rPr>
              <a:t> за внимание</a:t>
            </a:r>
            <a:r>
              <a:rPr lang="ru-RU" sz="2800" dirty="0" smtClean="0">
                <a:solidFill>
                  <a:schemeClr val="accent2"/>
                </a:solidFill>
              </a:rPr>
              <a:t>!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Тел: </a:t>
            </a:r>
            <a:r>
              <a:rPr lang="ru-RU" dirty="0" smtClean="0">
                <a:solidFill>
                  <a:schemeClr val="accent2"/>
                </a:solidFill>
              </a:rPr>
              <a:t>8-926-544-66-54 Грибачева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Марина </a:t>
            </a:r>
            <a:r>
              <a:rPr lang="ru-RU" dirty="0" smtClean="0">
                <a:solidFill>
                  <a:schemeClr val="accent2"/>
                </a:solidFill>
              </a:rPr>
              <a:t>Анатольевна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Корпоративная почта: </a:t>
            </a:r>
            <a:r>
              <a:rPr lang="en-US" sz="2000" dirty="0" smtClean="0">
                <a:solidFill>
                  <a:schemeClr val="accent2"/>
                </a:solidFill>
              </a:rPr>
              <a:t>m.gribacheva@dvorec.net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6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44824"/>
            <a:ext cx="65527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chemeClr val="accent2"/>
                </a:solidFill>
              </a:rPr>
              <a:t>Из толкового словаря </a:t>
            </a:r>
            <a:r>
              <a:rPr lang="ru-RU" sz="2400" i="1" u="sng" dirty="0" err="1" smtClean="0">
                <a:solidFill>
                  <a:schemeClr val="accent2"/>
                </a:solidFill>
              </a:rPr>
              <a:t>С.И.Ожегова</a:t>
            </a:r>
            <a:r>
              <a:rPr lang="ru-RU" sz="2400" i="1" u="sng" dirty="0" smtClean="0">
                <a:solidFill>
                  <a:schemeClr val="accent2"/>
                </a:solidFill>
              </a:rPr>
              <a:t>: </a:t>
            </a:r>
            <a:r>
              <a:rPr lang="ru-RU" sz="2400" dirty="0" smtClean="0">
                <a:solidFill>
                  <a:schemeClr val="accent2"/>
                </a:solidFill>
              </a:rPr>
              <a:t>безопасность – отсутствие опасностей, сохранность, надежность. 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chemeClr val="accent2"/>
                </a:solidFill>
              </a:rPr>
              <a:t>Под безопасностью подразумевают состояние или положение  потенциальной жертвы, когда для неё нет опасности (угрозы), т.е. изменений свойств в худшую сторону, прежде всего для жизни и здоровья.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F:\картинки\подмигивающая сова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56692"/>
            <a:ext cx="165645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3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26" y="103638"/>
            <a:ext cx="8685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Образовательное пространство </a:t>
            </a:r>
            <a:r>
              <a:rPr lang="ru-RU" sz="2000" dirty="0" smtClean="0"/>
              <a:t>-   </a:t>
            </a:r>
            <a:r>
              <a:rPr lang="ru-RU" sz="2000" dirty="0">
                <a:solidFill>
                  <a:schemeClr val="accent2"/>
                </a:solidFill>
              </a:rPr>
              <a:t>с</a:t>
            </a:r>
            <a:r>
              <a:rPr lang="ru-RU" sz="2000" dirty="0" smtClean="0">
                <a:solidFill>
                  <a:schemeClr val="accent2"/>
                </a:solidFill>
              </a:rPr>
              <a:t>фера общественной деятельности, где осуществляется целенаправленное социокультурное воспроизводство человека, формирование и развитие личности индивидуальности, наращивание человеческого капитала.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37" y="1947785"/>
            <a:ext cx="285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Департамент образования</a:t>
            </a:r>
            <a:endParaRPr lang="ru-RU" sz="1600" dirty="0"/>
          </a:p>
        </p:txBody>
      </p:sp>
      <p:pic>
        <p:nvPicPr>
          <p:cNvPr id="272386" name="Picture 2" descr="http://abelmazova.my1.ru/_ph/1/3832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26" y="3733064"/>
            <a:ext cx="2166917" cy="12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445082" y="3186974"/>
            <a:ext cx="380603" cy="425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023160" y="3256331"/>
            <a:ext cx="877301" cy="42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19570" y="4283780"/>
            <a:ext cx="646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078377" y="9775345"/>
            <a:ext cx="244509" cy="27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20342" y="5073916"/>
            <a:ext cx="270051" cy="291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782520" y="3347547"/>
            <a:ext cx="7629" cy="264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790149" y="5002463"/>
            <a:ext cx="21704" cy="19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109898" y="5023808"/>
            <a:ext cx="1553192" cy="571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388" name="Picture 4" descr="http://s3-eu-west-1.amazonaws.com/graphicsrfproduction/illustrations/previews/000/025/795/original/prev_graphicsRF_815404.jpg?1403590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87" y="2130047"/>
            <a:ext cx="1027894" cy="1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90393" y="1840763"/>
            <a:ext cx="159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</a:t>
            </a:r>
            <a:r>
              <a:rPr lang="ru-RU" sz="1600" dirty="0" smtClean="0"/>
              <a:t>иблиотека</a:t>
            </a:r>
            <a:endParaRPr lang="ru-RU" sz="1600" dirty="0"/>
          </a:p>
        </p:txBody>
      </p:sp>
      <p:pic>
        <p:nvPicPr>
          <p:cNvPr id="272390" name="Picture 6" descr="http://www.dou75.ru/75/images/16-17/gruppy/gr_luboznayki/26.01.17_4/26.01.17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31" y="2236686"/>
            <a:ext cx="1126487" cy="10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24530" y="3196884"/>
            <a:ext cx="121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Школьное питание</a:t>
            </a:r>
            <a:endParaRPr lang="ru-RU" sz="1600" dirty="0"/>
          </a:p>
        </p:txBody>
      </p:sp>
      <p:pic>
        <p:nvPicPr>
          <p:cNvPr id="272392" name="Picture 8" descr="http://www.strogin.ru/picture/ssp-10-10-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92" y="3781659"/>
            <a:ext cx="1228357" cy="11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4" name="TextBox 272383"/>
          <p:cNvSpPr txBox="1"/>
          <p:nvPr/>
        </p:nvSpPr>
        <p:spPr>
          <a:xfrm>
            <a:off x="7790838" y="4921655"/>
            <a:ext cx="139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Ученики и родители</a:t>
            </a:r>
            <a:endParaRPr lang="ru-RU" sz="1600" dirty="0"/>
          </a:p>
        </p:txBody>
      </p:sp>
      <p:pic>
        <p:nvPicPr>
          <p:cNvPr id="272394" name="Picture 10" descr="https://ds01.infourok.ru/uploads/ex/0e0b/0000d15a-599ac60b/hello_html_4f113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81" y="5372082"/>
            <a:ext cx="1242858" cy="13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5" name="TextBox 272394"/>
          <p:cNvSpPr txBox="1"/>
          <p:nvPr/>
        </p:nvSpPr>
        <p:spPr>
          <a:xfrm rot="10800000" flipH="1" flipV="1">
            <a:off x="7666171" y="5880771"/>
            <a:ext cx="154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Классный </a:t>
            </a:r>
          </a:p>
          <a:p>
            <a:r>
              <a:rPr lang="ru-RU" sz="1600" dirty="0" smtClean="0"/>
              <a:t>руководитель</a:t>
            </a:r>
            <a:endParaRPr lang="ru-RU" sz="1600" dirty="0"/>
          </a:p>
        </p:txBody>
      </p:sp>
      <p:pic>
        <p:nvPicPr>
          <p:cNvPr id="272401" name="Picture 12" descr="http://ic.pics.livejournal.com/zonasg4/75326902/46964/46964_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13" y="2041692"/>
            <a:ext cx="1477489" cy="13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407" name="TextBox 272406"/>
          <p:cNvSpPr txBox="1"/>
          <p:nvPr/>
        </p:nvSpPr>
        <p:spPr>
          <a:xfrm>
            <a:off x="4834991" y="1668395"/>
            <a:ext cx="179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Директор школы</a:t>
            </a:r>
            <a:endParaRPr lang="ru-RU" sz="1600" dirty="0"/>
          </a:p>
        </p:txBody>
      </p:sp>
      <p:pic>
        <p:nvPicPr>
          <p:cNvPr id="272408" name="Picture 14" descr="http://best4school.ru/uploads/posts/2013-09/1379615501_teacher_pictures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18921" y="5263948"/>
            <a:ext cx="1347141" cy="12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409" name="TextBox 272408"/>
          <p:cNvSpPr txBox="1"/>
          <p:nvPr/>
        </p:nvSpPr>
        <p:spPr>
          <a:xfrm>
            <a:off x="5467477" y="6505838"/>
            <a:ext cx="105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Учителя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72416" name="Прямая со стрелкой 272415"/>
          <p:cNvCxnSpPr/>
          <p:nvPr/>
        </p:nvCxnSpPr>
        <p:spPr>
          <a:xfrm flipH="1">
            <a:off x="4691944" y="5023808"/>
            <a:ext cx="441944" cy="347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421" name="Picture 18" descr="http://images.easyfreeclipart.com/586/personality-positive-traits-personalidad-rasgos-positivos-5863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54" y="5437482"/>
            <a:ext cx="1346690" cy="12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424" name="TextBox 272423"/>
          <p:cNvSpPr txBox="1"/>
          <p:nvPr/>
        </p:nvSpPr>
        <p:spPr>
          <a:xfrm>
            <a:off x="3059832" y="6505837"/>
            <a:ext cx="196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</a:t>
            </a:r>
            <a:r>
              <a:rPr lang="ru-RU" sz="1600" dirty="0" smtClean="0"/>
              <a:t>елопроизводств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72428" name="TextBox 272427"/>
          <p:cNvSpPr txBox="1"/>
          <p:nvPr/>
        </p:nvSpPr>
        <p:spPr>
          <a:xfrm>
            <a:off x="134926" y="5787174"/>
            <a:ext cx="1546866" cy="8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Материально техническая база</a:t>
            </a:r>
            <a:endParaRPr lang="ru-RU" sz="1600" dirty="0"/>
          </a:p>
        </p:txBody>
      </p:sp>
      <p:cxnSp>
        <p:nvCxnSpPr>
          <p:cNvPr id="272445" name="Прямая со стрелкой 272444"/>
          <p:cNvCxnSpPr/>
          <p:nvPr/>
        </p:nvCxnSpPr>
        <p:spPr>
          <a:xfrm flipH="1" flipV="1">
            <a:off x="-1081766" y="11868247"/>
            <a:ext cx="21044" cy="23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446" name="Picture 24" descr="http://www.muzzeum.net/site/assets/2017/09/Uchebniki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5" y="4324785"/>
            <a:ext cx="1815655" cy="12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455" name="TextBox 272454"/>
          <p:cNvSpPr txBox="1"/>
          <p:nvPr/>
        </p:nvSpPr>
        <p:spPr>
          <a:xfrm>
            <a:off x="126161" y="4026166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72457" name="Прямая со стрелкой 272456"/>
          <p:cNvCxnSpPr/>
          <p:nvPr/>
        </p:nvCxnSpPr>
        <p:spPr>
          <a:xfrm flipH="1">
            <a:off x="1681792" y="4800750"/>
            <a:ext cx="2900167" cy="335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gri7.ru/_sf/77/5120115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3" y="5305710"/>
            <a:ext cx="1630334" cy="13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city-hall-252269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" y="2303549"/>
            <a:ext cx="3125511" cy="18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461" name="Выноска со стрелкой вверх 272460"/>
          <p:cNvSpPr/>
          <p:nvPr/>
        </p:nvSpPr>
        <p:spPr>
          <a:xfrm rot="17144399">
            <a:off x="3031931" y="3153103"/>
            <a:ext cx="1539416" cy="2070415"/>
          </a:xfrm>
          <a:prstGeom prst="upArrowCallou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Сбор информации по ученикам, учителям, базе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021" y="3491746"/>
            <a:ext cx="93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19" y="1855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Макет образовательной среды на занятиях физической культурой и спортом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157877" y="2490835"/>
            <a:ext cx="2" cy="39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648184" y="2168024"/>
            <a:ext cx="624488" cy="749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754571" y="3047724"/>
            <a:ext cx="792088" cy="116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18117" y="3974998"/>
            <a:ext cx="723042" cy="30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68824" y="4368039"/>
            <a:ext cx="931924" cy="991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35732" y="441627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64345" y="11306667"/>
            <a:ext cx="152496" cy="34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921549" y="2149870"/>
            <a:ext cx="823347" cy="79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7271" y="2048857"/>
            <a:ext cx="87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учитель</a:t>
            </a:r>
            <a:endParaRPr lang="ru-RU" sz="1400" dirty="0"/>
          </a:p>
        </p:txBody>
      </p:sp>
      <p:pic>
        <p:nvPicPr>
          <p:cNvPr id="1032" name="Picture 8" descr="http://www.educationworld.com/a_admin/newsletter/clipart/images/clip_may00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806474"/>
            <a:ext cx="1728192" cy="13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578375" y="2186002"/>
            <a:ext cx="144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одноклассники</a:t>
            </a:r>
            <a:endParaRPr lang="ru-RU" sz="1400" dirty="0"/>
          </a:p>
        </p:txBody>
      </p:sp>
      <p:pic>
        <p:nvPicPr>
          <p:cNvPr id="1034" name="Picture 10" descr="http://www.konakovoregion.ru/sites/default/files/sportzal-v-zavidovo-new-2015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64" y="828786"/>
            <a:ext cx="1742609" cy="129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236296" y="91801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Спортивный зал,</a:t>
            </a:r>
          </a:p>
          <a:p>
            <a:r>
              <a:rPr lang="ru-RU" sz="1400" dirty="0" smtClean="0"/>
              <a:t> тренажерный зал, стадион, бассейн</a:t>
            </a:r>
            <a:endParaRPr lang="ru-RU" sz="1400" dirty="0"/>
          </a:p>
        </p:txBody>
      </p:sp>
      <p:pic>
        <p:nvPicPr>
          <p:cNvPr id="1036" name="Picture 12" descr="http://www.atlant-sport.ru/uploads/main_product_149605550120602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59" y="2199587"/>
            <a:ext cx="1472119" cy="12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 стрелкой 37"/>
          <p:cNvCxnSpPr>
            <a:stCxn id="1026" idx="3"/>
          </p:cNvCxnSpPr>
          <p:nvPr/>
        </p:nvCxnSpPr>
        <p:spPr>
          <a:xfrm>
            <a:off x="4818117" y="3489806"/>
            <a:ext cx="2076738" cy="1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s://thumbs.dreamstime.com/z/%D1%81%D0%BF%D0%BE%D1%80%D1%82-%D0%B8-%D0%B8%D0%B7%D0%BE%D0%B1%D1%80%D0%B0%D0%B6%D0%B5%D0%BD%D0%B8%D0%B5-%D1%82%D0%B5%D0%BC%D1%8B-%D1%81%D0%BF%D0%BE%D1%80%D1%82%D0%B7%D0%B0-%D0%B0-%D0%B8-%D1%8E%D1%81%D1%82%D1%80%D0%B0%D1%86%D0%B8%D1%8F-%D0%B2%D0%B5%D0%BA%D1%82%D0%BE%D1%80%D0%B0-eps-30218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21846"/>
            <a:ext cx="1656001" cy="12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477814" y="3910421"/>
            <a:ext cx="150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Спортивное оборудование</a:t>
            </a:r>
            <a:endParaRPr lang="ru-RU" sz="1400" dirty="0"/>
          </a:p>
        </p:txBody>
      </p:sp>
      <p:pic>
        <p:nvPicPr>
          <p:cNvPr id="1040" name="Picture 16" descr="http://omskschool145.ucoz.net/Obespechenie/Biblioteka/books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98" y="3989701"/>
            <a:ext cx="1470142" cy="10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121228" y="4580502"/>
            <a:ext cx="177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Образовательные программы</a:t>
            </a:r>
            <a:endParaRPr lang="ru-RU" sz="1400" dirty="0"/>
          </a:p>
        </p:txBody>
      </p:sp>
      <p:pic>
        <p:nvPicPr>
          <p:cNvPr id="1042" name="Picture 18" descr="https://tinyclipart.com/resource/runner-20clipart/runner-20clipart-137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48" y="5359499"/>
            <a:ext cx="1378861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304623" y="5691839"/>
            <a:ext cx="1380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Внешкольные спортивные мероприятия</a:t>
            </a:r>
            <a:endParaRPr lang="ru-RU" sz="1400" dirty="0"/>
          </a:p>
        </p:txBody>
      </p:sp>
      <p:pic>
        <p:nvPicPr>
          <p:cNvPr id="1044" name="Picture 20" descr="http://tulacenter16.ru/img/News/ukol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61" y="5103722"/>
            <a:ext cx="1683368" cy="122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988503" y="6327256"/>
            <a:ext cx="145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Медицинское обеспечение</a:t>
            </a:r>
            <a:endParaRPr lang="ru-RU" sz="1400" dirty="0"/>
          </a:p>
        </p:txBody>
      </p:sp>
      <p:pic>
        <p:nvPicPr>
          <p:cNvPr id="1046" name="Picture 22" descr="http://mezencevo.ucoz.ru/_si/0/3143647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58" y="4993276"/>
            <a:ext cx="1538083" cy="14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 стрелкой 68"/>
          <p:cNvCxnSpPr/>
          <p:nvPr/>
        </p:nvCxnSpPr>
        <p:spPr>
          <a:xfrm flipH="1">
            <a:off x="2962691" y="4368039"/>
            <a:ext cx="766416" cy="57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78066" y="422816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ученик</a:t>
            </a:r>
            <a:endParaRPr lang="ru-RU" sz="14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H="1" flipV="1">
            <a:off x="2064558" y="3656336"/>
            <a:ext cx="1391318" cy="4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http://iskorka.moy.su/GAZETA/image_58d80de0ec99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" y="2757116"/>
            <a:ext cx="1708966" cy="17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Прямая со стрелкой 86"/>
          <p:cNvCxnSpPr/>
          <p:nvPr/>
        </p:nvCxnSpPr>
        <p:spPr>
          <a:xfrm flipH="1">
            <a:off x="1871426" y="4073813"/>
            <a:ext cx="1666853" cy="868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26" descr="http://hovrashok.com.ua/images/Dec/01/0423dae782bef3a65a0299d3c5819cb8/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" y="4942334"/>
            <a:ext cx="1665524" cy="15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599" y="4603092"/>
            <a:ext cx="2109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Администрация школы</a:t>
            </a:r>
            <a:endParaRPr lang="ru-RU" sz="1400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 flipH="1" flipV="1">
            <a:off x="1667211" y="2317006"/>
            <a:ext cx="1813957" cy="931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49901" y="2517538"/>
            <a:ext cx="1098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</a:t>
            </a:r>
            <a:r>
              <a:rPr lang="ru-RU" sz="1400" dirty="0" smtClean="0"/>
              <a:t>емья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 rot="10800000" flipV="1">
            <a:off x="2117087" y="6366197"/>
            <a:ext cx="104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Школьное питание</a:t>
            </a:r>
            <a:endParaRPr lang="ru-RU" sz="1400" dirty="0"/>
          </a:p>
        </p:txBody>
      </p:sp>
      <p:sp>
        <p:nvSpPr>
          <p:cNvPr id="90" name="Выноска-облако 89"/>
          <p:cNvSpPr/>
          <p:nvPr/>
        </p:nvSpPr>
        <p:spPr>
          <a:xfrm>
            <a:off x="7599" y="960707"/>
            <a:ext cx="2493914" cy="1395927"/>
          </a:xfrm>
          <a:prstGeom prst="cloudCallout">
            <a:avLst>
              <a:gd name="adj1" fmla="val -37826"/>
              <a:gd name="adj2" fmla="val -1683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Соматическое и психическое  состояние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3278" y="2198626"/>
            <a:ext cx="197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Спортивный инвентарь</a:t>
            </a:r>
            <a:endParaRPr lang="ru-RU" sz="1400" dirty="0"/>
          </a:p>
        </p:txBody>
      </p:sp>
      <p:pic>
        <p:nvPicPr>
          <p:cNvPr id="1028" name="Picture 4" descr="http://www.school2-mozdok.narod.ru/NEWnew/14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43" y="560225"/>
            <a:ext cx="1248783" cy="15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humbs.dreamstime.com/z/boy-winner-2686541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13" y="2700589"/>
            <a:ext cx="1293904" cy="15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2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Безопасная образовательная среда </a:t>
            </a:r>
          </a:p>
          <a:p>
            <a:pPr algn="ctr"/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i="1" u="sng" dirty="0" smtClean="0">
                <a:solidFill>
                  <a:schemeClr val="accent2"/>
                </a:solidFill>
              </a:rPr>
              <a:t>• Образовательная среда </a:t>
            </a:r>
            <a:r>
              <a:rPr lang="ru-RU" sz="2000" dirty="0" smtClean="0"/>
              <a:t>- </a:t>
            </a:r>
            <a:r>
              <a:rPr lang="ru-RU" sz="2000" dirty="0" smtClean="0">
                <a:solidFill>
                  <a:schemeClr val="accent2"/>
                </a:solidFill>
              </a:rPr>
              <a:t>это система влияний и условий формирования личности по заданному образцу (</a:t>
            </a:r>
            <a:r>
              <a:rPr lang="ru-RU" sz="2000" i="1" dirty="0" smtClean="0">
                <a:solidFill>
                  <a:schemeClr val="accent2"/>
                </a:solidFill>
              </a:rPr>
              <a:t>образовательный стандарт</a:t>
            </a:r>
            <a:r>
              <a:rPr lang="ru-RU" sz="2000" dirty="0" smtClean="0">
                <a:solidFill>
                  <a:schemeClr val="accent2"/>
                </a:solidFill>
              </a:rPr>
              <a:t>), а также возможностей для ее развития, содержащихся в социальном и пространственном предметном окружении.</a:t>
            </a:r>
          </a:p>
          <a:p>
            <a:pPr algn="just"/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i="1" u="sng" dirty="0" smtClean="0">
                <a:solidFill>
                  <a:schemeClr val="accent2"/>
                </a:solidFill>
              </a:rPr>
              <a:t>• Образовательная среда </a:t>
            </a:r>
            <a:r>
              <a:rPr lang="ru-RU" sz="2000" dirty="0" smtClean="0">
                <a:solidFill>
                  <a:schemeClr val="accent2"/>
                </a:solidFill>
              </a:rPr>
              <a:t>- совокупность факторов, формируемых укладом жизнедеятельности школы: материальные ресурсы школы, организация учебного процесса, питания, медицинской помощи, психологический климат и др. </a:t>
            </a:r>
          </a:p>
          <a:p>
            <a:pPr algn="just"/>
            <a:endParaRPr lang="ru-RU" sz="20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i="1" u="sng" dirty="0" smtClean="0">
                <a:solidFill>
                  <a:schemeClr val="accent2"/>
                </a:solidFill>
              </a:rPr>
              <a:t>• Образовательная среда </a:t>
            </a:r>
            <a:r>
              <a:rPr lang="ru-RU" sz="2000" dirty="0" smtClean="0">
                <a:solidFill>
                  <a:schemeClr val="accent2"/>
                </a:solidFill>
              </a:rPr>
              <a:t>- есть подсистема социокультурной среды, совокупность исторически сложившихся фактов, обстоятельств, ситуаций. Она выражается в целостности специально организованных педагогических условий развития личности.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2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Безопасность образовательного процесса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это состояние трудовой деятельности  педагога и участников данного процесса, обеспечивающее приемлемый уровень риска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564904"/>
            <a:ext cx="784887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i="1" u="sng" dirty="0" smtClean="0">
                <a:solidFill>
                  <a:schemeClr val="accent2"/>
                </a:solidFill>
              </a:rPr>
              <a:t>Безопасность </a:t>
            </a:r>
            <a:r>
              <a:rPr lang="ru-RU" b="1" i="1" u="sng" dirty="0">
                <a:solidFill>
                  <a:schemeClr val="accent2"/>
                </a:solidFill>
              </a:rPr>
              <a:t>образовательного </a:t>
            </a:r>
            <a:r>
              <a:rPr lang="ru-RU" b="1" i="1" u="sng" dirty="0" smtClean="0">
                <a:solidFill>
                  <a:schemeClr val="accent2"/>
                </a:solidFill>
              </a:rPr>
              <a:t>процесса по физическому воспитанию </a:t>
            </a:r>
            <a:r>
              <a:rPr lang="ru-RU" b="1" i="1" u="sng" dirty="0">
                <a:solidFill>
                  <a:schemeClr val="accent2"/>
                </a:solidFill>
              </a:rPr>
              <a:t>обеспечивается </a:t>
            </a:r>
            <a:r>
              <a:rPr lang="ru-RU" sz="2000" dirty="0">
                <a:solidFill>
                  <a:schemeClr val="accent2"/>
                </a:solidFill>
              </a:rPr>
              <a:t>комплексной системой мер защиты всех участников  образовательного процесса от опасностей, формируемых в рабочей зоне  во время занятий конкретным видом физкультурно-спортивной </a:t>
            </a:r>
            <a:r>
              <a:rPr lang="ru-RU" sz="2000" dirty="0" smtClean="0">
                <a:solidFill>
                  <a:schemeClr val="accent2"/>
                </a:solidFill>
              </a:rPr>
              <a:t>деятельности,  </a:t>
            </a:r>
            <a:r>
              <a:rPr lang="ru-RU" sz="2000" dirty="0">
                <a:solidFill>
                  <a:schemeClr val="accent2"/>
                </a:solidFill>
              </a:rPr>
              <a:t>во время использования материально- технических средств </a:t>
            </a:r>
            <a:r>
              <a:rPr lang="ru-RU" sz="2000" dirty="0" smtClean="0">
                <a:solidFill>
                  <a:schemeClr val="accent2"/>
                </a:solidFill>
              </a:rPr>
              <a:t>обучения, а также   нахождение лиц </a:t>
            </a:r>
            <a:r>
              <a:rPr lang="ru-RU" sz="2000" dirty="0">
                <a:solidFill>
                  <a:schemeClr val="accent2"/>
                </a:solidFill>
              </a:rPr>
              <a:t>на спортивном объекте или местах прилегающих к нему.</a:t>
            </a:r>
          </a:p>
        </p:txBody>
      </p:sp>
      <p:pic>
        <p:nvPicPr>
          <p:cNvPr id="4" name="Picture 3" descr="F:\картинки\подмигивающая сова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3" y="188640"/>
            <a:ext cx="165645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75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001" y="7246398"/>
            <a:ext cx="6225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://s019.radikal.ru/i635/1603/aa/58cab133e0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1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2"/>
                </a:solidFill>
              </a:rPr>
              <a:t>АСПЕКТЫ  </a:t>
            </a:r>
            <a:r>
              <a:rPr lang="ru-RU" sz="2000" b="1" u="sng" dirty="0" smtClean="0">
                <a:solidFill>
                  <a:schemeClr val="accent2"/>
                </a:solidFill>
              </a:rPr>
              <a:t>БЕЗОПАСНОСТИ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u="sng" dirty="0" smtClean="0">
                <a:solidFill>
                  <a:schemeClr val="accent2"/>
                </a:solidFill>
              </a:rPr>
              <a:t> </a:t>
            </a:r>
            <a:r>
              <a:rPr lang="ru-RU" b="1" u="sng" dirty="0">
                <a:solidFill>
                  <a:schemeClr val="accent2"/>
                </a:solidFill>
              </a:rPr>
              <a:t>ГЕОГРАФИЧЕСКИЙ</a:t>
            </a:r>
            <a:r>
              <a:rPr lang="ru-RU" b="1" dirty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- расположение  </a:t>
            </a:r>
            <a:r>
              <a:rPr lang="ru-RU" dirty="0">
                <a:solidFill>
                  <a:schemeClr val="accent2"/>
                </a:solidFill>
              </a:rPr>
              <a:t>объекта -  в городе, округе, районе, в здании, на территории образовательной </a:t>
            </a:r>
            <a:r>
              <a:rPr lang="ru-RU" dirty="0" smtClean="0">
                <a:solidFill>
                  <a:schemeClr val="accent2"/>
                </a:solidFill>
              </a:rPr>
              <a:t>организации, этажность.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www.rosfirm.ru/goods/images/63/63.4033111/%D1%84%D0%BE%D0%BA%D1%83%D1%81-%D0%B3%D1%80%D1%83%D0%BF%D0%BF%D0%B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3669"/>
            <a:ext cx="2592287" cy="21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5" y="160338"/>
            <a:ext cx="785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</a:rPr>
              <a:t>СОЦИАЛЬНО-НРАВСТВЕННЫЙ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  <a:r>
              <a:rPr lang="ru-RU" b="1" dirty="0">
                <a:solidFill>
                  <a:schemeClr val="accent2"/>
                </a:solidFill>
              </a:rPr>
              <a:t>в самом широком понимании от школьной среды до  сохранения баланса интересов социальных групп субъектов образования, семейное </a:t>
            </a:r>
            <a:r>
              <a:rPr lang="ru-RU" b="1" dirty="0" smtClean="0">
                <a:solidFill>
                  <a:schemeClr val="accent2"/>
                </a:solidFill>
              </a:rPr>
              <a:t>воспитание</a:t>
            </a:r>
            <a:endParaRPr lang="ru-RU" b="1" dirty="0"/>
          </a:p>
        </p:txBody>
      </p:sp>
      <p:sp>
        <p:nvSpPr>
          <p:cNvPr id="3" name="AutoShape 2" descr="https://astv.ru/content/NewsImage/67/4d/674d566e-1b4d-4af1-b728-f054cb95660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http://weclipart.com/gimg/B829DCC0F66709F0/stock-vector-singing-children-44541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35" y="1307543"/>
            <a:ext cx="2736303" cy="19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hamburg-hram.de/wp-content/uploads/children-reading-1024x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87348"/>
            <a:ext cx="2328191" cy="23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images.easyfreeclipart.com/57/discussion-clipart-discus-bd-clipartgrngif-5721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" y="4221088"/>
            <a:ext cx="2383475" cy="24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3349697"/>
            <a:ext cx="2435216" cy="1885060"/>
          </a:xfrm>
          <a:prstGeom prst="rect">
            <a:avLst/>
          </a:prstGeom>
        </p:spPr>
      </p:pic>
      <p:pic>
        <p:nvPicPr>
          <p:cNvPr id="4118" name="Picture 22" descr="http://hddfhm.com/images/group-therapy-clipart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26" y="3023453"/>
            <a:ext cx="3000059" cy="25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82chita.detkin-club.ru/images/events/24544_5982ce10b61f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46" y="4683131"/>
            <a:ext cx="2159975" cy="20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4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training_tp06256168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 ОТ</Template>
  <TotalTime>2227</TotalTime>
  <Words>1321</Words>
  <Application>Microsoft Office PowerPoint</Application>
  <PresentationFormat>Экран (4:3)</PresentationFormat>
  <Paragraphs>139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</vt:lpstr>
      <vt:lpstr>ms_ppttraining_tp06256168</vt:lpstr>
      <vt:lpstr>Грибачёва Марина Анатольевна - методист Спортивно-оздоровительного сектора «Северный»  Управления ФКиС ГБПОУ «Воробьевы горы», кпн, ОФК.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 аспекты безопасной образовательной среды.  Методы, формы и средства её формирования  Грибачева Марина Анатольевна  методист Спортивно-оздоровительного сектора «Северный» Управления ФКиС ГБПОУ «Воробьевы горы», кпн, ОФК.</dc:title>
  <dc:subject/>
  <dc:creator>user</dc:creator>
  <cp:keywords/>
  <dc:description/>
  <cp:lastModifiedBy>user</cp:lastModifiedBy>
  <cp:revision>129</cp:revision>
  <dcterms:created xsi:type="dcterms:W3CDTF">2018-01-17T09:02:12Z</dcterms:created>
  <dcterms:modified xsi:type="dcterms:W3CDTF">2018-04-16T08:09:20Z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