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3" r:id="rId2"/>
    <p:sldId id="256" r:id="rId3"/>
    <p:sldId id="287" r:id="rId4"/>
    <p:sldId id="259" r:id="rId5"/>
    <p:sldId id="258" r:id="rId6"/>
    <p:sldId id="274" r:id="rId7"/>
    <p:sldId id="291" r:id="rId8"/>
    <p:sldId id="280" r:id="rId9"/>
    <p:sldId id="282" r:id="rId10"/>
    <p:sldId id="292" r:id="rId11"/>
    <p:sldId id="293" r:id="rId12"/>
    <p:sldId id="294" r:id="rId13"/>
    <p:sldId id="295" r:id="rId14"/>
    <p:sldId id="296" r:id="rId15"/>
    <p:sldId id="297" r:id="rId16"/>
    <p:sldId id="276" r:id="rId17"/>
    <p:sldId id="270" r:id="rId18"/>
    <p:sldId id="269" r:id="rId19"/>
    <p:sldId id="285" r:id="rId20"/>
    <p:sldId id="271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51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F59449-EA02-4F15-AD0A-53D91C3AAF39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0E3090-F947-40E1-B46A-742E2B02BEC5}">
      <dgm:prSet phldrT="[Текст]" custT="1"/>
      <dgm:spPr>
        <a:solidFill>
          <a:schemeClr val="accent2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400" b="1" dirty="0" smtClean="0">
              <a:cs typeface="Aharoni" panose="02010803020104030203" pitchFamily="2" charset="-79"/>
            </a:rPr>
            <a:t>ШСК «ПЕРСПЕКТИВА»</a:t>
          </a:r>
          <a:endParaRPr lang="ru-RU" sz="1400" b="1" dirty="0">
            <a:cs typeface="Aharoni" panose="02010803020104030203" pitchFamily="2" charset="-79"/>
          </a:endParaRPr>
        </a:p>
      </dgm:t>
    </dgm:pt>
    <dgm:pt modelId="{4C81091F-FC26-4639-86CE-BCEF54F7CB5E}" type="parTrans" cxnId="{36D3113A-534F-4A6C-B7A4-BA1816C5367E}">
      <dgm:prSet/>
      <dgm:spPr/>
      <dgm:t>
        <a:bodyPr/>
        <a:lstStyle/>
        <a:p>
          <a:endParaRPr lang="ru-RU"/>
        </a:p>
      </dgm:t>
    </dgm:pt>
    <dgm:pt modelId="{F2C6010E-CC77-427B-B0EB-05B83F968780}" type="sibTrans" cxnId="{36D3113A-534F-4A6C-B7A4-BA1816C5367E}">
      <dgm:prSet/>
      <dgm:spPr/>
      <dgm:t>
        <a:bodyPr/>
        <a:lstStyle/>
        <a:p>
          <a:endParaRPr lang="ru-RU"/>
        </a:p>
      </dgm:t>
    </dgm:pt>
    <dgm:pt modelId="{B1BAB438-6649-40CF-9069-1249D52396C3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600" b="1" dirty="0" smtClean="0"/>
            <a:t>МОУ СОШ «Перспектива»</a:t>
          </a:r>
          <a:endParaRPr lang="ru-RU" sz="1600" b="1" dirty="0"/>
        </a:p>
      </dgm:t>
    </dgm:pt>
    <dgm:pt modelId="{9C4ED9D0-015B-4890-884E-D3780A4DF5E1}" type="parTrans" cxnId="{28369243-5E6E-4215-9348-A9EC7FD5FCB7}">
      <dgm:prSet/>
      <dgm:spPr/>
      <dgm:t>
        <a:bodyPr/>
        <a:lstStyle/>
        <a:p>
          <a:endParaRPr lang="ru-RU"/>
        </a:p>
      </dgm:t>
    </dgm:pt>
    <dgm:pt modelId="{8AA7B346-8752-485E-AA32-9003D643DFFA}" type="sibTrans" cxnId="{28369243-5E6E-4215-9348-A9EC7FD5FCB7}">
      <dgm:prSet/>
      <dgm:spPr/>
      <dgm:t>
        <a:bodyPr/>
        <a:lstStyle/>
        <a:p>
          <a:endParaRPr lang="ru-RU"/>
        </a:p>
      </dgm:t>
    </dgm:pt>
    <dgm:pt modelId="{A05EB9FF-073F-47EE-8A50-4B6CC38754B0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/>
            <a:t>МУ ДО   «Школа ИСКУССТВ»</a:t>
          </a:r>
          <a:endParaRPr lang="ru-RU" sz="1600" b="1" dirty="0"/>
        </a:p>
      </dgm:t>
    </dgm:pt>
    <dgm:pt modelId="{A4281664-E56A-4D5D-9E72-9B9E379A9E4F}" type="parTrans" cxnId="{E83C81D5-0371-4959-BA10-08793E1646DB}">
      <dgm:prSet/>
      <dgm:spPr/>
      <dgm:t>
        <a:bodyPr/>
        <a:lstStyle/>
        <a:p>
          <a:endParaRPr lang="ru-RU"/>
        </a:p>
      </dgm:t>
    </dgm:pt>
    <dgm:pt modelId="{9B4FF932-014F-4F83-9D3D-78F5E4F3B074}" type="sibTrans" cxnId="{E83C81D5-0371-4959-BA10-08793E1646DB}">
      <dgm:prSet/>
      <dgm:spPr/>
      <dgm:t>
        <a:bodyPr/>
        <a:lstStyle/>
        <a:p>
          <a:endParaRPr lang="ru-RU"/>
        </a:p>
      </dgm:t>
    </dgm:pt>
    <dgm:pt modelId="{C6728255-C850-4429-8B2D-9F77A81E9BFC}">
      <dgm:prSet phldrT="[Текст]" custT="1"/>
      <dgm:spPr>
        <a:ln>
          <a:solidFill>
            <a:srgbClr val="FFC000"/>
          </a:solidFill>
        </a:ln>
      </dgm:spPr>
      <dgm:t>
        <a:bodyPr/>
        <a:lstStyle/>
        <a:p>
          <a:r>
            <a:rPr lang="ru-RU" sz="1600" b="1" dirty="0" smtClean="0"/>
            <a:t>МБУ ДО ДЮСШ </a:t>
          </a:r>
          <a:r>
            <a:rPr lang="ru-RU" sz="1600" b="1" dirty="0" err="1" smtClean="0"/>
            <a:t>г.о.Власиха</a:t>
          </a:r>
          <a:endParaRPr lang="ru-RU" sz="1600" b="1" dirty="0"/>
        </a:p>
      </dgm:t>
    </dgm:pt>
    <dgm:pt modelId="{359D6078-BDC8-4F56-A930-766AB5CD128D}" type="parTrans" cxnId="{ABCB8095-A25A-494B-9830-9DEBA7FD9103}">
      <dgm:prSet/>
      <dgm:spPr/>
      <dgm:t>
        <a:bodyPr/>
        <a:lstStyle/>
        <a:p>
          <a:endParaRPr lang="ru-RU"/>
        </a:p>
      </dgm:t>
    </dgm:pt>
    <dgm:pt modelId="{868BC377-6415-44E2-AEF7-F7759ABAB7D6}" type="sibTrans" cxnId="{ABCB8095-A25A-494B-9830-9DEBA7FD9103}">
      <dgm:prSet/>
      <dgm:spPr/>
      <dgm:t>
        <a:bodyPr/>
        <a:lstStyle/>
        <a:p>
          <a:endParaRPr lang="ru-RU"/>
        </a:p>
      </dgm:t>
    </dgm:pt>
    <dgm:pt modelId="{252EB375-68FC-4A8B-B156-A156C471B490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400" b="1" dirty="0" smtClean="0"/>
            <a:t>МДОУ  детский сад «Сказка»</a:t>
          </a:r>
        </a:p>
        <a:p>
          <a:r>
            <a:rPr lang="ru-RU" sz="1400" b="1" dirty="0" smtClean="0"/>
            <a:t>МДОУ детский сад «Радуга»</a:t>
          </a:r>
          <a:endParaRPr lang="ru-RU" sz="1400" b="1" dirty="0"/>
        </a:p>
      </dgm:t>
    </dgm:pt>
    <dgm:pt modelId="{1B4AD869-BCE6-461A-BFCC-3561D0467FE9}" type="parTrans" cxnId="{3C32F44B-F14B-4177-B042-77B2113459D0}">
      <dgm:prSet/>
      <dgm:spPr/>
      <dgm:t>
        <a:bodyPr/>
        <a:lstStyle/>
        <a:p>
          <a:endParaRPr lang="ru-RU"/>
        </a:p>
      </dgm:t>
    </dgm:pt>
    <dgm:pt modelId="{9E5A63B4-DCD6-4C23-9A54-C76107F1A988}" type="sibTrans" cxnId="{3C32F44B-F14B-4177-B042-77B2113459D0}">
      <dgm:prSet/>
      <dgm:spPr/>
      <dgm:t>
        <a:bodyPr/>
        <a:lstStyle/>
        <a:p>
          <a:endParaRPr lang="ru-RU"/>
        </a:p>
      </dgm:t>
    </dgm:pt>
    <dgm:pt modelId="{137C0D3C-12B3-420C-8CE7-16BCD28DDD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100" b="1" i="0" dirty="0" smtClean="0">
              <a:cs typeface="Aharoni" panose="02010803020104030203" pitchFamily="2" charset="-79"/>
            </a:rPr>
            <a:t>Отдел по делам культуры, молодежи и спорта, социальной поддержке населения управления по социальным вопросам</a:t>
          </a:r>
          <a:r>
            <a:rPr lang="ru-RU" sz="900" b="0" i="1" dirty="0" smtClean="0"/>
            <a:t> </a:t>
          </a:r>
          <a:endParaRPr lang="ru-RU" sz="900" dirty="0"/>
        </a:p>
      </dgm:t>
    </dgm:pt>
    <dgm:pt modelId="{9DDF1CD3-FBC6-4695-B854-44985E8B5E9E}" type="parTrans" cxnId="{802AEF92-62B8-4C4F-893F-2C070FE5900B}">
      <dgm:prSet/>
      <dgm:spPr/>
      <dgm:t>
        <a:bodyPr/>
        <a:lstStyle/>
        <a:p>
          <a:endParaRPr lang="ru-RU"/>
        </a:p>
      </dgm:t>
    </dgm:pt>
    <dgm:pt modelId="{E257C3DA-5F19-475E-AD34-C72FE7565248}" type="sibTrans" cxnId="{802AEF92-62B8-4C4F-893F-2C070FE5900B}">
      <dgm:prSet/>
      <dgm:spPr/>
      <dgm:t>
        <a:bodyPr/>
        <a:lstStyle/>
        <a:p>
          <a:endParaRPr lang="ru-RU"/>
        </a:p>
      </dgm:t>
    </dgm:pt>
    <dgm:pt modelId="{A3CA8047-7282-4544-8497-9F7928110687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1800" b="1" dirty="0" smtClean="0">
              <a:cs typeface="Aharoni" panose="02010803020104030203" pitchFamily="2" charset="-79"/>
            </a:rPr>
            <a:t>Центр приёма норм ГТО</a:t>
          </a:r>
          <a:endParaRPr lang="ru-RU" sz="1800" b="1" dirty="0">
            <a:cs typeface="Aharoni" panose="02010803020104030203" pitchFamily="2" charset="-79"/>
          </a:endParaRPr>
        </a:p>
      </dgm:t>
    </dgm:pt>
    <dgm:pt modelId="{26A281D6-A68C-48FD-B667-5BCD38B1A491}" type="parTrans" cxnId="{DB992A92-F459-497F-AF7B-43F6D28D368D}">
      <dgm:prSet/>
      <dgm:spPr/>
      <dgm:t>
        <a:bodyPr/>
        <a:lstStyle/>
        <a:p>
          <a:endParaRPr lang="ru-RU"/>
        </a:p>
      </dgm:t>
    </dgm:pt>
    <dgm:pt modelId="{1BA7ED2C-55D5-4666-B54F-E713270FEBD5}" type="sibTrans" cxnId="{DB992A92-F459-497F-AF7B-43F6D28D368D}">
      <dgm:prSet/>
      <dgm:spPr/>
      <dgm:t>
        <a:bodyPr/>
        <a:lstStyle/>
        <a:p>
          <a:endParaRPr lang="ru-RU"/>
        </a:p>
      </dgm:t>
    </dgm:pt>
    <dgm:pt modelId="{64E4531C-8C60-4C4E-BEF3-441481CED5EF}" type="pres">
      <dgm:prSet presAssocID="{D4F59449-EA02-4F15-AD0A-53D91C3AAF3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E57F3A-D5C4-4F6C-8CB3-D1B0B35F6FC0}" type="pres">
      <dgm:prSet presAssocID="{B60E3090-F947-40E1-B46A-742E2B02BEC5}" presName="centerShape" presStyleLbl="node0" presStyleIdx="0" presStyleCnt="1" custScaleX="126872" custScaleY="126685"/>
      <dgm:spPr/>
      <dgm:t>
        <a:bodyPr/>
        <a:lstStyle/>
        <a:p>
          <a:endParaRPr lang="ru-RU"/>
        </a:p>
      </dgm:t>
    </dgm:pt>
    <dgm:pt modelId="{F8EC759F-A649-44BB-A4A0-278B2DB55F2C}" type="pres">
      <dgm:prSet presAssocID="{9C4ED9D0-015B-4890-884E-D3780A4DF5E1}" presName="Name9" presStyleLbl="parChTrans1D2" presStyleIdx="0" presStyleCnt="6"/>
      <dgm:spPr/>
      <dgm:t>
        <a:bodyPr/>
        <a:lstStyle/>
        <a:p>
          <a:endParaRPr lang="ru-RU"/>
        </a:p>
      </dgm:t>
    </dgm:pt>
    <dgm:pt modelId="{4D58D7C1-2AC0-4715-955F-3786C257946E}" type="pres">
      <dgm:prSet presAssocID="{9C4ED9D0-015B-4890-884E-D3780A4DF5E1}" presName="connTx" presStyleLbl="parChTrans1D2" presStyleIdx="0" presStyleCnt="6"/>
      <dgm:spPr/>
      <dgm:t>
        <a:bodyPr/>
        <a:lstStyle/>
        <a:p>
          <a:endParaRPr lang="ru-RU"/>
        </a:p>
      </dgm:t>
    </dgm:pt>
    <dgm:pt modelId="{EC452A8A-0CB2-4D58-9797-9506AB2F53F1}" type="pres">
      <dgm:prSet presAssocID="{B1BAB438-6649-40CF-9069-1249D52396C3}" presName="node" presStyleLbl="node1" presStyleIdx="0" presStyleCnt="6" custScaleX="126656" custScaleY="123906" custRadScaleRad="100422" custRadScaleInc="-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85F94-3D59-4D77-A2E9-77575C83BA5E}" type="pres">
      <dgm:prSet presAssocID="{A4281664-E56A-4D5D-9E72-9B9E379A9E4F}" presName="Name9" presStyleLbl="parChTrans1D2" presStyleIdx="1" presStyleCnt="6"/>
      <dgm:spPr/>
      <dgm:t>
        <a:bodyPr/>
        <a:lstStyle/>
        <a:p>
          <a:endParaRPr lang="ru-RU"/>
        </a:p>
      </dgm:t>
    </dgm:pt>
    <dgm:pt modelId="{AF9E9490-053E-421C-8A7D-A384240ADC29}" type="pres">
      <dgm:prSet presAssocID="{A4281664-E56A-4D5D-9E72-9B9E379A9E4F}" presName="connTx" presStyleLbl="parChTrans1D2" presStyleIdx="1" presStyleCnt="6"/>
      <dgm:spPr/>
      <dgm:t>
        <a:bodyPr/>
        <a:lstStyle/>
        <a:p>
          <a:endParaRPr lang="ru-RU"/>
        </a:p>
      </dgm:t>
    </dgm:pt>
    <dgm:pt modelId="{366363B5-C701-4A60-A076-CC7A53081995}" type="pres">
      <dgm:prSet presAssocID="{A05EB9FF-073F-47EE-8A50-4B6CC38754B0}" presName="node" presStyleLbl="node1" presStyleIdx="1" presStyleCnt="6" custScaleX="118140" custScaleY="115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AC5FC-9722-42E8-8EAA-8994716F5728}" type="pres">
      <dgm:prSet presAssocID="{26A281D6-A68C-48FD-B667-5BCD38B1A491}" presName="Name9" presStyleLbl="parChTrans1D2" presStyleIdx="2" presStyleCnt="6"/>
      <dgm:spPr/>
      <dgm:t>
        <a:bodyPr/>
        <a:lstStyle/>
        <a:p>
          <a:endParaRPr lang="ru-RU"/>
        </a:p>
      </dgm:t>
    </dgm:pt>
    <dgm:pt modelId="{CC458FDC-0117-43AF-BEAF-29328D584B1A}" type="pres">
      <dgm:prSet presAssocID="{26A281D6-A68C-48FD-B667-5BCD38B1A491}" presName="connTx" presStyleLbl="parChTrans1D2" presStyleIdx="2" presStyleCnt="6"/>
      <dgm:spPr/>
      <dgm:t>
        <a:bodyPr/>
        <a:lstStyle/>
        <a:p>
          <a:endParaRPr lang="ru-RU"/>
        </a:p>
      </dgm:t>
    </dgm:pt>
    <dgm:pt modelId="{F47B4419-4468-4E71-A1EC-5B67303AEF2B}" type="pres">
      <dgm:prSet presAssocID="{A3CA8047-7282-4544-8497-9F7928110687}" presName="node" presStyleLbl="node1" presStyleIdx="2" presStyleCnt="6" custScaleX="115497" custScaleY="113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F868B-A295-463B-A606-1D77ADACECB8}" type="pres">
      <dgm:prSet presAssocID="{9DDF1CD3-FBC6-4695-B854-44985E8B5E9E}" presName="Name9" presStyleLbl="parChTrans1D2" presStyleIdx="3" presStyleCnt="6"/>
      <dgm:spPr/>
      <dgm:t>
        <a:bodyPr/>
        <a:lstStyle/>
        <a:p>
          <a:endParaRPr lang="ru-RU"/>
        </a:p>
      </dgm:t>
    </dgm:pt>
    <dgm:pt modelId="{5A891236-21C4-4121-80AC-30CA33F71D35}" type="pres">
      <dgm:prSet presAssocID="{9DDF1CD3-FBC6-4695-B854-44985E8B5E9E}" presName="connTx" presStyleLbl="parChTrans1D2" presStyleIdx="3" presStyleCnt="6"/>
      <dgm:spPr/>
      <dgm:t>
        <a:bodyPr/>
        <a:lstStyle/>
        <a:p>
          <a:endParaRPr lang="ru-RU"/>
        </a:p>
      </dgm:t>
    </dgm:pt>
    <dgm:pt modelId="{8CA5387D-B159-443B-A192-783D5EFE0AC2}" type="pres">
      <dgm:prSet presAssocID="{137C0D3C-12B3-420C-8CE7-16BCD28DDD03}" presName="node" presStyleLbl="node1" presStyleIdx="3" presStyleCnt="6" custScaleX="118600" custScaleY="109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0C9A7-9EC2-4507-8BF3-17A3E2FBD875}" type="pres">
      <dgm:prSet presAssocID="{359D6078-BDC8-4F56-A930-766AB5CD128D}" presName="Name9" presStyleLbl="parChTrans1D2" presStyleIdx="4" presStyleCnt="6"/>
      <dgm:spPr/>
      <dgm:t>
        <a:bodyPr/>
        <a:lstStyle/>
        <a:p>
          <a:endParaRPr lang="ru-RU"/>
        </a:p>
      </dgm:t>
    </dgm:pt>
    <dgm:pt modelId="{62868894-B997-4FD3-9182-45860817DA30}" type="pres">
      <dgm:prSet presAssocID="{359D6078-BDC8-4F56-A930-766AB5CD128D}" presName="connTx" presStyleLbl="parChTrans1D2" presStyleIdx="4" presStyleCnt="6"/>
      <dgm:spPr/>
      <dgm:t>
        <a:bodyPr/>
        <a:lstStyle/>
        <a:p>
          <a:endParaRPr lang="ru-RU"/>
        </a:p>
      </dgm:t>
    </dgm:pt>
    <dgm:pt modelId="{B87EE433-50E9-43AB-994B-5249ACC79220}" type="pres">
      <dgm:prSet presAssocID="{C6728255-C850-4429-8B2D-9F77A81E9BFC}" presName="node" presStyleLbl="node1" presStyleIdx="4" presStyleCnt="6" custScaleX="111604" custScaleY="113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B6461-4848-44C0-9776-3738E1A11805}" type="pres">
      <dgm:prSet presAssocID="{1B4AD869-BCE6-461A-BFCC-3561D0467FE9}" presName="Name9" presStyleLbl="parChTrans1D2" presStyleIdx="5" presStyleCnt="6"/>
      <dgm:spPr/>
      <dgm:t>
        <a:bodyPr/>
        <a:lstStyle/>
        <a:p>
          <a:endParaRPr lang="ru-RU"/>
        </a:p>
      </dgm:t>
    </dgm:pt>
    <dgm:pt modelId="{8E5F1530-0247-4026-8622-214128C09BBB}" type="pres">
      <dgm:prSet presAssocID="{1B4AD869-BCE6-461A-BFCC-3561D0467FE9}" presName="connTx" presStyleLbl="parChTrans1D2" presStyleIdx="5" presStyleCnt="6"/>
      <dgm:spPr/>
      <dgm:t>
        <a:bodyPr/>
        <a:lstStyle/>
        <a:p>
          <a:endParaRPr lang="ru-RU"/>
        </a:p>
      </dgm:t>
    </dgm:pt>
    <dgm:pt modelId="{EA1CF92B-BE84-4785-AD70-8FB75CCEF46E}" type="pres">
      <dgm:prSet presAssocID="{252EB375-68FC-4A8B-B156-A156C471B490}" presName="node" presStyleLbl="node1" presStyleIdx="5" presStyleCnt="6" custScaleX="123425" custScaleY="116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1E7213-2D95-42FC-8A1B-AF39079CA747}" type="presOf" srcId="{A3CA8047-7282-4544-8497-9F7928110687}" destId="{F47B4419-4468-4E71-A1EC-5B67303AEF2B}" srcOrd="0" destOrd="0" presId="urn:microsoft.com/office/officeart/2005/8/layout/radial1"/>
    <dgm:cxn modelId="{44266E17-A375-406F-B0FE-5D0E15800B99}" type="presOf" srcId="{B1BAB438-6649-40CF-9069-1249D52396C3}" destId="{EC452A8A-0CB2-4D58-9797-9506AB2F53F1}" srcOrd="0" destOrd="0" presId="urn:microsoft.com/office/officeart/2005/8/layout/radial1"/>
    <dgm:cxn modelId="{7ACC6766-4766-4E7A-9B9C-830C13675B23}" type="presOf" srcId="{9C4ED9D0-015B-4890-884E-D3780A4DF5E1}" destId="{F8EC759F-A649-44BB-A4A0-278B2DB55F2C}" srcOrd="0" destOrd="0" presId="urn:microsoft.com/office/officeart/2005/8/layout/radial1"/>
    <dgm:cxn modelId="{36D3113A-534F-4A6C-B7A4-BA1816C5367E}" srcId="{D4F59449-EA02-4F15-AD0A-53D91C3AAF39}" destId="{B60E3090-F947-40E1-B46A-742E2B02BEC5}" srcOrd="0" destOrd="0" parTransId="{4C81091F-FC26-4639-86CE-BCEF54F7CB5E}" sibTransId="{F2C6010E-CC77-427B-B0EB-05B83F968780}"/>
    <dgm:cxn modelId="{802AEF92-62B8-4C4F-893F-2C070FE5900B}" srcId="{B60E3090-F947-40E1-B46A-742E2B02BEC5}" destId="{137C0D3C-12B3-420C-8CE7-16BCD28DDD03}" srcOrd="3" destOrd="0" parTransId="{9DDF1CD3-FBC6-4695-B854-44985E8B5E9E}" sibTransId="{E257C3DA-5F19-475E-AD34-C72FE7565248}"/>
    <dgm:cxn modelId="{E83C81D5-0371-4959-BA10-08793E1646DB}" srcId="{B60E3090-F947-40E1-B46A-742E2B02BEC5}" destId="{A05EB9FF-073F-47EE-8A50-4B6CC38754B0}" srcOrd="1" destOrd="0" parTransId="{A4281664-E56A-4D5D-9E72-9B9E379A9E4F}" sibTransId="{9B4FF932-014F-4F83-9D3D-78F5E4F3B074}"/>
    <dgm:cxn modelId="{1D5D05FE-A67D-411F-AD04-938284B19D18}" type="presOf" srcId="{D4F59449-EA02-4F15-AD0A-53D91C3AAF39}" destId="{64E4531C-8C60-4C4E-BEF3-441481CED5EF}" srcOrd="0" destOrd="0" presId="urn:microsoft.com/office/officeart/2005/8/layout/radial1"/>
    <dgm:cxn modelId="{AF3B9453-CA9C-46C2-A6C2-CFD11654E684}" type="presOf" srcId="{9DDF1CD3-FBC6-4695-B854-44985E8B5E9E}" destId="{E5FF868B-A295-463B-A606-1D77ADACECB8}" srcOrd="0" destOrd="0" presId="urn:microsoft.com/office/officeart/2005/8/layout/radial1"/>
    <dgm:cxn modelId="{E2268995-59BB-421C-AB19-7AA05C1F71A4}" type="presOf" srcId="{1B4AD869-BCE6-461A-BFCC-3561D0467FE9}" destId="{06EB6461-4848-44C0-9776-3738E1A11805}" srcOrd="0" destOrd="0" presId="urn:microsoft.com/office/officeart/2005/8/layout/radial1"/>
    <dgm:cxn modelId="{9FFB3CB1-905B-4B46-AE62-A5A311DC2EB3}" type="presOf" srcId="{359D6078-BDC8-4F56-A930-766AB5CD128D}" destId="{5860C9A7-9EC2-4507-8BF3-17A3E2FBD875}" srcOrd="0" destOrd="0" presId="urn:microsoft.com/office/officeart/2005/8/layout/radial1"/>
    <dgm:cxn modelId="{28369243-5E6E-4215-9348-A9EC7FD5FCB7}" srcId="{B60E3090-F947-40E1-B46A-742E2B02BEC5}" destId="{B1BAB438-6649-40CF-9069-1249D52396C3}" srcOrd="0" destOrd="0" parTransId="{9C4ED9D0-015B-4890-884E-D3780A4DF5E1}" sibTransId="{8AA7B346-8752-485E-AA32-9003D643DFFA}"/>
    <dgm:cxn modelId="{FC4691C2-ABA1-4732-A981-010BA54D4D07}" type="presOf" srcId="{252EB375-68FC-4A8B-B156-A156C471B490}" destId="{EA1CF92B-BE84-4785-AD70-8FB75CCEF46E}" srcOrd="0" destOrd="0" presId="urn:microsoft.com/office/officeart/2005/8/layout/radial1"/>
    <dgm:cxn modelId="{76D50D0B-A08D-4EC9-95B5-AA886565290F}" type="presOf" srcId="{26A281D6-A68C-48FD-B667-5BCD38B1A491}" destId="{CC458FDC-0117-43AF-BEAF-29328D584B1A}" srcOrd="1" destOrd="0" presId="urn:microsoft.com/office/officeart/2005/8/layout/radial1"/>
    <dgm:cxn modelId="{538C7DD5-CBE4-4064-98DB-EA83D44268C2}" type="presOf" srcId="{9C4ED9D0-015B-4890-884E-D3780A4DF5E1}" destId="{4D58D7C1-2AC0-4715-955F-3786C257946E}" srcOrd="1" destOrd="0" presId="urn:microsoft.com/office/officeart/2005/8/layout/radial1"/>
    <dgm:cxn modelId="{62D59481-42CE-4284-B888-ACBBC1869DCB}" type="presOf" srcId="{C6728255-C850-4429-8B2D-9F77A81E9BFC}" destId="{B87EE433-50E9-43AB-994B-5249ACC79220}" srcOrd="0" destOrd="0" presId="urn:microsoft.com/office/officeart/2005/8/layout/radial1"/>
    <dgm:cxn modelId="{D940B96B-F0BC-428E-9511-22EEC888E28A}" type="presOf" srcId="{26A281D6-A68C-48FD-B667-5BCD38B1A491}" destId="{4A3AC5FC-9722-42E8-8EAA-8994716F5728}" srcOrd="0" destOrd="0" presId="urn:microsoft.com/office/officeart/2005/8/layout/radial1"/>
    <dgm:cxn modelId="{09013B67-DAE3-4B5D-98CA-2640903510BE}" type="presOf" srcId="{137C0D3C-12B3-420C-8CE7-16BCD28DDD03}" destId="{8CA5387D-B159-443B-A192-783D5EFE0AC2}" srcOrd="0" destOrd="0" presId="urn:microsoft.com/office/officeart/2005/8/layout/radial1"/>
    <dgm:cxn modelId="{F2E28584-437B-4769-9C95-C180B5B3D137}" type="presOf" srcId="{A05EB9FF-073F-47EE-8A50-4B6CC38754B0}" destId="{366363B5-C701-4A60-A076-CC7A53081995}" srcOrd="0" destOrd="0" presId="urn:microsoft.com/office/officeart/2005/8/layout/radial1"/>
    <dgm:cxn modelId="{C88BE8D3-B42C-4469-8019-20C2AFD0EF2B}" type="presOf" srcId="{9DDF1CD3-FBC6-4695-B854-44985E8B5E9E}" destId="{5A891236-21C4-4121-80AC-30CA33F71D35}" srcOrd="1" destOrd="0" presId="urn:microsoft.com/office/officeart/2005/8/layout/radial1"/>
    <dgm:cxn modelId="{A31F215C-93C9-40F7-A019-C8291650E87D}" type="presOf" srcId="{1B4AD869-BCE6-461A-BFCC-3561D0467FE9}" destId="{8E5F1530-0247-4026-8622-214128C09BBB}" srcOrd="1" destOrd="0" presId="urn:microsoft.com/office/officeart/2005/8/layout/radial1"/>
    <dgm:cxn modelId="{74A239C0-9B98-43C6-A94F-A6F9ADB12A78}" type="presOf" srcId="{A4281664-E56A-4D5D-9E72-9B9E379A9E4F}" destId="{AF9E9490-053E-421C-8A7D-A384240ADC29}" srcOrd="1" destOrd="0" presId="urn:microsoft.com/office/officeart/2005/8/layout/radial1"/>
    <dgm:cxn modelId="{52FAF398-B27B-4017-AEF9-77CE194140AF}" type="presOf" srcId="{359D6078-BDC8-4F56-A930-766AB5CD128D}" destId="{62868894-B997-4FD3-9182-45860817DA30}" srcOrd="1" destOrd="0" presId="urn:microsoft.com/office/officeart/2005/8/layout/radial1"/>
    <dgm:cxn modelId="{DB992A92-F459-497F-AF7B-43F6D28D368D}" srcId="{B60E3090-F947-40E1-B46A-742E2B02BEC5}" destId="{A3CA8047-7282-4544-8497-9F7928110687}" srcOrd="2" destOrd="0" parTransId="{26A281D6-A68C-48FD-B667-5BCD38B1A491}" sibTransId="{1BA7ED2C-55D5-4666-B54F-E713270FEBD5}"/>
    <dgm:cxn modelId="{ABCB8095-A25A-494B-9830-9DEBA7FD9103}" srcId="{B60E3090-F947-40E1-B46A-742E2B02BEC5}" destId="{C6728255-C850-4429-8B2D-9F77A81E9BFC}" srcOrd="4" destOrd="0" parTransId="{359D6078-BDC8-4F56-A930-766AB5CD128D}" sibTransId="{868BC377-6415-44E2-AEF7-F7759ABAB7D6}"/>
    <dgm:cxn modelId="{352DC945-AA46-4F24-B01A-94BADBE9F2DC}" type="presOf" srcId="{A4281664-E56A-4D5D-9E72-9B9E379A9E4F}" destId="{7A785F94-3D59-4D77-A2E9-77575C83BA5E}" srcOrd="0" destOrd="0" presId="urn:microsoft.com/office/officeart/2005/8/layout/radial1"/>
    <dgm:cxn modelId="{3C32F44B-F14B-4177-B042-77B2113459D0}" srcId="{B60E3090-F947-40E1-B46A-742E2B02BEC5}" destId="{252EB375-68FC-4A8B-B156-A156C471B490}" srcOrd="5" destOrd="0" parTransId="{1B4AD869-BCE6-461A-BFCC-3561D0467FE9}" sibTransId="{9E5A63B4-DCD6-4C23-9A54-C76107F1A988}"/>
    <dgm:cxn modelId="{35036FED-15F0-4AEC-BECD-9B7B76D7EF88}" type="presOf" srcId="{B60E3090-F947-40E1-B46A-742E2B02BEC5}" destId="{E9E57F3A-D5C4-4F6C-8CB3-D1B0B35F6FC0}" srcOrd="0" destOrd="0" presId="urn:microsoft.com/office/officeart/2005/8/layout/radial1"/>
    <dgm:cxn modelId="{1ED7A8F2-069F-4E24-A9DD-605667890596}" type="presParOf" srcId="{64E4531C-8C60-4C4E-BEF3-441481CED5EF}" destId="{E9E57F3A-D5C4-4F6C-8CB3-D1B0B35F6FC0}" srcOrd="0" destOrd="0" presId="urn:microsoft.com/office/officeart/2005/8/layout/radial1"/>
    <dgm:cxn modelId="{6C198094-FF84-4762-909D-5879555FF429}" type="presParOf" srcId="{64E4531C-8C60-4C4E-BEF3-441481CED5EF}" destId="{F8EC759F-A649-44BB-A4A0-278B2DB55F2C}" srcOrd="1" destOrd="0" presId="urn:microsoft.com/office/officeart/2005/8/layout/radial1"/>
    <dgm:cxn modelId="{4DEB46A9-4A9E-4E70-AE39-27335B95B7C1}" type="presParOf" srcId="{F8EC759F-A649-44BB-A4A0-278B2DB55F2C}" destId="{4D58D7C1-2AC0-4715-955F-3786C257946E}" srcOrd="0" destOrd="0" presId="urn:microsoft.com/office/officeart/2005/8/layout/radial1"/>
    <dgm:cxn modelId="{2B7685F9-5529-4AAA-995F-5FED86FD9B5F}" type="presParOf" srcId="{64E4531C-8C60-4C4E-BEF3-441481CED5EF}" destId="{EC452A8A-0CB2-4D58-9797-9506AB2F53F1}" srcOrd="2" destOrd="0" presId="urn:microsoft.com/office/officeart/2005/8/layout/radial1"/>
    <dgm:cxn modelId="{CA3A5C2F-AC6E-4044-AD58-4F074A72DC21}" type="presParOf" srcId="{64E4531C-8C60-4C4E-BEF3-441481CED5EF}" destId="{7A785F94-3D59-4D77-A2E9-77575C83BA5E}" srcOrd="3" destOrd="0" presId="urn:microsoft.com/office/officeart/2005/8/layout/radial1"/>
    <dgm:cxn modelId="{2782E25B-669D-4A93-9445-1941FD911E3D}" type="presParOf" srcId="{7A785F94-3D59-4D77-A2E9-77575C83BA5E}" destId="{AF9E9490-053E-421C-8A7D-A384240ADC29}" srcOrd="0" destOrd="0" presId="urn:microsoft.com/office/officeart/2005/8/layout/radial1"/>
    <dgm:cxn modelId="{0EC2466A-C2F4-4048-845E-D04D8498E2A0}" type="presParOf" srcId="{64E4531C-8C60-4C4E-BEF3-441481CED5EF}" destId="{366363B5-C701-4A60-A076-CC7A53081995}" srcOrd="4" destOrd="0" presId="urn:microsoft.com/office/officeart/2005/8/layout/radial1"/>
    <dgm:cxn modelId="{486FAC02-B46F-4B06-AAEB-F5E47C51E413}" type="presParOf" srcId="{64E4531C-8C60-4C4E-BEF3-441481CED5EF}" destId="{4A3AC5FC-9722-42E8-8EAA-8994716F5728}" srcOrd="5" destOrd="0" presId="urn:microsoft.com/office/officeart/2005/8/layout/radial1"/>
    <dgm:cxn modelId="{BA68E8D3-C08B-4052-85C3-28835E00BC6D}" type="presParOf" srcId="{4A3AC5FC-9722-42E8-8EAA-8994716F5728}" destId="{CC458FDC-0117-43AF-BEAF-29328D584B1A}" srcOrd="0" destOrd="0" presId="urn:microsoft.com/office/officeart/2005/8/layout/radial1"/>
    <dgm:cxn modelId="{07D01583-F1E3-4F12-B581-EF1A3A9C2DDC}" type="presParOf" srcId="{64E4531C-8C60-4C4E-BEF3-441481CED5EF}" destId="{F47B4419-4468-4E71-A1EC-5B67303AEF2B}" srcOrd="6" destOrd="0" presId="urn:microsoft.com/office/officeart/2005/8/layout/radial1"/>
    <dgm:cxn modelId="{14D77ABB-0192-4E1E-8515-8D42157DE336}" type="presParOf" srcId="{64E4531C-8C60-4C4E-BEF3-441481CED5EF}" destId="{E5FF868B-A295-463B-A606-1D77ADACECB8}" srcOrd="7" destOrd="0" presId="urn:microsoft.com/office/officeart/2005/8/layout/radial1"/>
    <dgm:cxn modelId="{291DB80B-7228-47CA-8E3E-8EB4ED6B4BA3}" type="presParOf" srcId="{E5FF868B-A295-463B-A606-1D77ADACECB8}" destId="{5A891236-21C4-4121-80AC-30CA33F71D35}" srcOrd="0" destOrd="0" presId="urn:microsoft.com/office/officeart/2005/8/layout/radial1"/>
    <dgm:cxn modelId="{908647AC-2D8C-4AAC-B48A-28DD37D11889}" type="presParOf" srcId="{64E4531C-8C60-4C4E-BEF3-441481CED5EF}" destId="{8CA5387D-B159-443B-A192-783D5EFE0AC2}" srcOrd="8" destOrd="0" presId="urn:microsoft.com/office/officeart/2005/8/layout/radial1"/>
    <dgm:cxn modelId="{557C1471-CDC7-4A0F-AC8B-56C458BA3DF4}" type="presParOf" srcId="{64E4531C-8C60-4C4E-BEF3-441481CED5EF}" destId="{5860C9A7-9EC2-4507-8BF3-17A3E2FBD875}" srcOrd="9" destOrd="0" presId="urn:microsoft.com/office/officeart/2005/8/layout/radial1"/>
    <dgm:cxn modelId="{022AC57A-E1DA-48CC-AD3E-B84E7FBA48CB}" type="presParOf" srcId="{5860C9A7-9EC2-4507-8BF3-17A3E2FBD875}" destId="{62868894-B997-4FD3-9182-45860817DA30}" srcOrd="0" destOrd="0" presId="urn:microsoft.com/office/officeart/2005/8/layout/radial1"/>
    <dgm:cxn modelId="{36BB73E4-F84F-489D-A350-201A281ECCBE}" type="presParOf" srcId="{64E4531C-8C60-4C4E-BEF3-441481CED5EF}" destId="{B87EE433-50E9-43AB-994B-5249ACC79220}" srcOrd="10" destOrd="0" presId="urn:microsoft.com/office/officeart/2005/8/layout/radial1"/>
    <dgm:cxn modelId="{B67BA652-5C30-448C-8DC4-E9FEBC123BDC}" type="presParOf" srcId="{64E4531C-8C60-4C4E-BEF3-441481CED5EF}" destId="{06EB6461-4848-44C0-9776-3738E1A11805}" srcOrd="11" destOrd="0" presId="urn:microsoft.com/office/officeart/2005/8/layout/radial1"/>
    <dgm:cxn modelId="{BBFE5E98-CF6F-4417-B2BB-DE62EAE117B6}" type="presParOf" srcId="{06EB6461-4848-44C0-9776-3738E1A11805}" destId="{8E5F1530-0247-4026-8622-214128C09BBB}" srcOrd="0" destOrd="0" presId="urn:microsoft.com/office/officeart/2005/8/layout/radial1"/>
    <dgm:cxn modelId="{7CB2A95D-F28E-4801-B565-625648DFF5B6}" type="presParOf" srcId="{64E4531C-8C60-4C4E-BEF3-441481CED5EF}" destId="{EA1CF92B-BE84-4785-AD70-8FB75CCEF46E}" srcOrd="12" destOrd="0" presId="urn:microsoft.com/office/officeart/2005/8/layout/radial1"/>
  </dgm:cxnLst>
  <dgm:bg>
    <a:solidFill>
      <a:schemeClr val="bg1">
        <a:alpha val="80000"/>
      </a:schemeClr>
    </a:solidFill>
  </dgm:bg>
  <dgm:whole>
    <a:ln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57F3A-D5C4-4F6C-8CB3-D1B0B35F6FC0}">
      <dsp:nvSpPr>
        <dsp:cNvPr id="0" name=""/>
        <dsp:cNvSpPr/>
      </dsp:nvSpPr>
      <dsp:spPr>
        <a:xfrm>
          <a:off x="2632878" y="1899282"/>
          <a:ext cx="1976204" cy="197329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cs typeface="Aharoni" panose="02010803020104030203" pitchFamily="2" charset="-79"/>
            </a:rPr>
            <a:t>ШСК «ПЕРСПЕКТИВА»</a:t>
          </a:r>
          <a:endParaRPr lang="ru-RU" sz="1400" b="1" kern="1200" dirty="0">
            <a:cs typeface="Aharoni" panose="02010803020104030203" pitchFamily="2" charset="-79"/>
          </a:endParaRPr>
        </a:p>
      </dsp:txBody>
      <dsp:txXfrm>
        <a:off x="2922286" y="2188264"/>
        <a:ext cx="1397388" cy="1395327"/>
      </dsp:txXfrm>
    </dsp:sp>
    <dsp:sp modelId="{F8EC759F-A649-44BB-A4A0-278B2DB55F2C}">
      <dsp:nvSpPr>
        <dsp:cNvPr id="0" name=""/>
        <dsp:cNvSpPr/>
      </dsp:nvSpPr>
      <dsp:spPr>
        <a:xfrm rot="16197144">
          <a:off x="3582427" y="1842112"/>
          <a:ext cx="75404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75404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618244" y="1859695"/>
        <a:ext cx="3770" cy="3770"/>
      </dsp:txXfrm>
    </dsp:sp>
    <dsp:sp modelId="{EC452A8A-0CB2-4D58-9797-9506AB2F53F1}">
      <dsp:nvSpPr>
        <dsp:cNvPr id="0" name=""/>
        <dsp:cNvSpPr/>
      </dsp:nvSpPr>
      <dsp:spPr>
        <a:xfrm>
          <a:off x="2632876" y="-106126"/>
          <a:ext cx="1972839" cy="193000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МОУ СОШ «Перспектива»</a:t>
          </a:r>
          <a:endParaRPr lang="ru-RU" sz="1600" b="1" kern="1200" dirty="0"/>
        </a:p>
      </dsp:txBody>
      <dsp:txXfrm>
        <a:off x="2921792" y="176517"/>
        <a:ext cx="1395007" cy="1364718"/>
      </dsp:txXfrm>
    </dsp:sp>
    <dsp:sp modelId="{7A785F94-3D59-4D77-A2E9-77575C83BA5E}">
      <dsp:nvSpPr>
        <dsp:cNvPr id="0" name=""/>
        <dsp:cNvSpPr/>
      </dsp:nvSpPr>
      <dsp:spPr>
        <a:xfrm rot="19800000">
          <a:off x="4468016" y="2341353"/>
          <a:ext cx="124950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124950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27367" y="2357697"/>
        <a:ext cx="6247" cy="6247"/>
      </dsp:txXfrm>
    </dsp:sp>
    <dsp:sp modelId="{366363B5-C701-4A60-A076-CC7A53081995}">
      <dsp:nvSpPr>
        <dsp:cNvPr id="0" name=""/>
        <dsp:cNvSpPr/>
      </dsp:nvSpPr>
      <dsp:spPr>
        <a:xfrm>
          <a:off x="4456363" y="974611"/>
          <a:ext cx="1840191" cy="17955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МУ ДО   «Школа ИСКУССТВ»</a:t>
          </a:r>
          <a:endParaRPr lang="ru-RU" sz="1600" b="1" kern="1200" dirty="0"/>
        </a:p>
      </dsp:txBody>
      <dsp:txXfrm>
        <a:off x="4725853" y="1237568"/>
        <a:ext cx="1301211" cy="1269666"/>
      </dsp:txXfrm>
    </dsp:sp>
    <dsp:sp modelId="{4A3AC5FC-9722-42E8-8EAA-8994716F5728}">
      <dsp:nvSpPr>
        <dsp:cNvPr id="0" name=""/>
        <dsp:cNvSpPr/>
      </dsp:nvSpPr>
      <dsp:spPr>
        <a:xfrm rot="1800000">
          <a:off x="4466793" y="3396130"/>
          <a:ext cx="143208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143208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34817" y="3412018"/>
        <a:ext cx="7160" cy="7160"/>
      </dsp:txXfrm>
    </dsp:sp>
    <dsp:sp modelId="{F47B4419-4468-4E71-A1EC-5B67303AEF2B}">
      <dsp:nvSpPr>
        <dsp:cNvPr id="0" name=""/>
        <dsp:cNvSpPr/>
      </dsp:nvSpPr>
      <dsp:spPr>
        <a:xfrm>
          <a:off x="4476947" y="3013337"/>
          <a:ext cx="1799023" cy="17722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cs typeface="Aharoni" panose="02010803020104030203" pitchFamily="2" charset="-79"/>
            </a:rPr>
            <a:t>Центр приёма норм ГТО</a:t>
          </a:r>
          <a:endParaRPr lang="ru-RU" sz="1800" b="1" kern="1200" dirty="0">
            <a:cs typeface="Aharoni" panose="02010803020104030203" pitchFamily="2" charset="-79"/>
          </a:endParaRPr>
        </a:p>
      </dsp:txBody>
      <dsp:txXfrm>
        <a:off x="4740408" y="3272874"/>
        <a:ext cx="1272101" cy="1253157"/>
      </dsp:txXfrm>
    </dsp:sp>
    <dsp:sp modelId="{E5FF868B-A295-463B-A606-1D77ADACECB8}">
      <dsp:nvSpPr>
        <dsp:cNvPr id="0" name=""/>
        <dsp:cNvSpPr/>
      </dsp:nvSpPr>
      <dsp:spPr>
        <a:xfrm rot="5400000">
          <a:off x="3527975" y="3946110"/>
          <a:ext cx="186011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186011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6330" y="3960928"/>
        <a:ext cx="9300" cy="9300"/>
      </dsp:txXfrm>
    </dsp:sp>
    <dsp:sp modelId="{8CA5387D-B159-443B-A192-783D5EFE0AC2}">
      <dsp:nvSpPr>
        <dsp:cNvPr id="0" name=""/>
        <dsp:cNvSpPr/>
      </dsp:nvSpPr>
      <dsp:spPr>
        <a:xfrm>
          <a:off x="2697302" y="4058584"/>
          <a:ext cx="1847356" cy="17087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cs typeface="Aharoni" panose="02010803020104030203" pitchFamily="2" charset="-79"/>
            </a:rPr>
            <a:t>Отдел по делам культуры, молодежи и спорта, социальной поддержке населения управления по социальным вопросам</a:t>
          </a:r>
          <a:r>
            <a:rPr lang="ru-RU" sz="900" b="0" i="1" kern="1200" dirty="0" smtClean="0"/>
            <a:t> </a:t>
          </a:r>
          <a:endParaRPr lang="ru-RU" sz="900" kern="1200" dirty="0"/>
        </a:p>
      </dsp:txBody>
      <dsp:txXfrm>
        <a:off x="2967841" y="4308830"/>
        <a:ext cx="1306278" cy="1208297"/>
      </dsp:txXfrm>
    </dsp:sp>
    <dsp:sp modelId="{5860C9A7-9EC2-4507-8BF3-17A3E2FBD875}">
      <dsp:nvSpPr>
        <dsp:cNvPr id="0" name=""/>
        <dsp:cNvSpPr/>
      </dsp:nvSpPr>
      <dsp:spPr>
        <a:xfrm rot="9000000">
          <a:off x="2610711" y="3401823"/>
          <a:ext cx="165981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165981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89553" y="3417142"/>
        <a:ext cx="8299" cy="8299"/>
      </dsp:txXfrm>
    </dsp:sp>
    <dsp:sp modelId="{B87EE433-50E9-43AB-994B-5249ACC79220}">
      <dsp:nvSpPr>
        <dsp:cNvPr id="0" name=""/>
        <dsp:cNvSpPr/>
      </dsp:nvSpPr>
      <dsp:spPr>
        <a:xfrm>
          <a:off x="996310" y="3013337"/>
          <a:ext cx="1738384" cy="17722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МБУ ДО ДЮСШ </a:t>
          </a:r>
          <a:r>
            <a:rPr lang="ru-RU" sz="1600" b="1" kern="1200" dirty="0" err="1" smtClean="0"/>
            <a:t>г.о.Власиха</a:t>
          </a:r>
          <a:endParaRPr lang="ru-RU" sz="1600" b="1" kern="1200" dirty="0"/>
        </a:p>
      </dsp:txBody>
      <dsp:txXfrm>
        <a:off x="1250890" y="3272874"/>
        <a:ext cx="1229224" cy="1253157"/>
      </dsp:txXfrm>
    </dsp:sp>
    <dsp:sp modelId="{06EB6461-4848-44C0-9776-3738E1A11805}">
      <dsp:nvSpPr>
        <dsp:cNvPr id="0" name=""/>
        <dsp:cNvSpPr/>
      </dsp:nvSpPr>
      <dsp:spPr>
        <a:xfrm rot="12600000">
          <a:off x="2679897" y="2349633"/>
          <a:ext cx="91828" cy="38936"/>
        </a:xfrm>
        <a:custGeom>
          <a:avLst/>
          <a:gdLst/>
          <a:ahLst/>
          <a:cxnLst/>
          <a:rect l="0" t="0" r="0" b="0"/>
          <a:pathLst>
            <a:path>
              <a:moveTo>
                <a:pt x="0" y="19468"/>
              </a:moveTo>
              <a:lnTo>
                <a:pt x="91828" y="194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23516" y="2366806"/>
        <a:ext cx="4591" cy="4591"/>
      </dsp:txXfrm>
    </dsp:sp>
    <dsp:sp modelId="{EA1CF92B-BE84-4785-AD70-8FB75CCEF46E}">
      <dsp:nvSpPr>
        <dsp:cNvPr id="0" name=""/>
        <dsp:cNvSpPr/>
      </dsp:nvSpPr>
      <dsp:spPr>
        <a:xfrm>
          <a:off x="904246" y="962929"/>
          <a:ext cx="1922512" cy="181894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МДОУ  детский сад «Сказка»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МДОУ детский сад «Радуга»</a:t>
          </a:r>
          <a:endParaRPr lang="ru-RU" sz="1400" b="1" kern="1200" dirty="0"/>
        </a:p>
      </dsp:txBody>
      <dsp:txXfrm>
        <a:off x="1185791" y="1229307"/>
        <a:ext cx="1359422" cy="1286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ED27-587D-4462-AC50-A79A205D76D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59155-A72D-4471-A166-BF80A223F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2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9155-A72D-4471-A166-BF80A223FE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8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59155-A72D-4471-A166-BF80A223FE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7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8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40DBA-8431-4003-A7A3-2ECEC58C792C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685D-3C86-48F7-B93A-5BA0A1EF6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9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microsoft.com/office/2007/relationships/hdphoto" Target="../media/hdphoto3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2558"/>
            <a:ext cx="836735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Городской округ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Власиха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Московской области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175466"/>
            <a:ext cx="828092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МОУ СОШ «Перспектива»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8163"/>
          <a:stretch/>
        </p:blipFill>
        <p:spPr bwMode="auto">
          <a:xfrm>
            <a:off x="611560" y="908720"/>
            <a:ext cx="8045360" cy="5082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767334"/>
            <a:ext cx="83816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«Сетевое взаимодействие в развитии </a:t>
            </a:r>
          </a:p>
          <a:p>
            <a:pPr algn="ctr"/>
            <a:r>
              <a:rPr lang="ru-RU" sz="3600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школьного спортивного клуба» </a:t>
            </a:r>
            <a:endParaRPr lang="ru-RU" sz="3600" i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6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896448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изкультурно-оздоровительные мероприятия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944" y="2442933"/>
            <a:ext cx="4921080" cy="297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66" y="1065780"/>
            <a:ext cx="3672408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62396"/>
            <a:ext cx="3672408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 descr="C:\Users\Оля\Desktop\проект от массовости к мстерству\IMG_668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3914"/>
            <a:ext cx="3606001" cy="2405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Оля\Desktop\проект от массовости к мстерству\IMG_08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17014"/>
            <a:ext cx="3900874" cy="260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620688"/>
            <a:ext cx="1865422" cy="1665184"/>
            <a:chOff x="2697302" y="4058584"/>
            <a:chExt cx="1847356" cy="1708789"/>
          </a:xfrm>
        </p:grpSpPr>
        <p:sp>
          <p:nvSpPr>
            <p:cNvPr id="12" name="Овал 11"/>
            <p:cNvSpPr/>
            <p:nvPr/>
          </p:nvSpPr>
          <p:spPr>
            <a:xfrm>
              <a:off x="2697302" y="4058584"/>
              <a:ext cx="1847356" cy="170878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2967841" y="4308830"/>
              <a:ext cx="1306278" cy="12082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i="0" kern="1200" dirty="0" smtClean="0">
                  <a:cs typeface="Aharoni" panose="02010803020104030203" pitchFamily="2" charset="-79"/>
                </a:rPr>
                <a:t>Отдел по делам культуры, молодежи и спорта, социальной поддержке населения управления по социальным вопросам</a:t>
              </a:r>
              <a:r>
                <a:rPr lang="ru-RU" sz="900" b="0" i="1" kern="1200" dirty="0" smtClean="0"/>
                <a:t> </a:t>
              </a:r>
              <a:endParaRPr lang="ru-RU" sz="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31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8" y="1328806"/>
            <a:ext cx="3475355" cy="2316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2"/>
          <a:stretch/>
        </p:blipFill>
        <p:spPr bwMode="auto">
          <a:xfrm>
            <a:off x="6361731" y="1526932"/>
            <a:ext cx="2756159" cy="1984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6" b="12936"/>
          <a:stretch/>
        </p:blipFill>
        <p:spPr bwMode="auto">
          <a:xfrm>
            <a:off x="3826711" y="1556792"/>
            <a:ext cx="2378205" cy="1928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7" y="4005064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4038600" cy="2693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Спортивные праздники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51521" y="116633"/>
            <a:ext cx="1536565" cy="1410299"/>
            <a:chOff x="4456363" y="974611"/>
            <a:chExt cx="1840191" cy="1795580"/>
          </a:xfrm>
        </p:grpSpPr>
        <p:sp>
          <p:nvSpPr>
            <p:cNvPr id="14" name="Овал 13"/>
            <p:cNvSpPr/>
            <p:nvPr/>
          </p:nvSpPr>
          <p:spPr>
            <a:xfrm>
              <a:off x="4456363" y="974611"/>
              <a:ext cx="1840191" cy="1795580"/>
            </a:xfrm>
            <a:prstGeom prst="ellips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4725853" y="1237568"/>
              <a:ext cx="1301211" cy="12696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МУ ДО   «Школа ИСКУССТВ»</a:t>
              </a:r>
              <a:endParaRPr lang="ru-RU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03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7809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«Летний фестиваль Г Т О» Московской области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52736"/>
            <a:ext cx="4835408" cy="3625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55" y="1032315"/>
            <a:ext cx="3500206" cy="2625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55" y="3927395"/>
            <a:ext cx="3500206" cy="2625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59"/>
            <a:ext cx="2289655" cy="1717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t="16885" r="9756" b="18973"/>
          <a:stretch/>
        </p:blipFill>
        <p:spPr bwMode="auto">
          <a:xfrm>
            <a:off x="2659193" y="4869159"/>
            <a:ext cx="2499744" cy="1775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45"/>
          <a:stretch/>
        </p:blipFill>
        <p:spPr>
          <a:xfrm>
            <a:off x="4716016" y="2636912"/>
            <a:ext cx="1762968" cy="176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Зима 2019. «Фестиваль Г Т О» 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Муниципальный этап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21727" r="213" b="8683"/>
          <a:stretch/>
        </p:blipFill>
        <p:spPr bwMode="auto">
          <a:xfrm>
            <a:off x="179513" y="1268760"/>
            <a:ext cx="5050432" cy="2986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14030"/>
          <a:stretch/>
        </p:blipFill>
        <p:spPr bwMode="auto">
          <a:xfrm>
            <a:off x="5724128" y="1340768"/>
            <a:ext cx="2968448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7" r="19936" b="9005"/>
          <a:stretch/>
        </p:blipFill>
        <p:spPr bwMode="auto">
          <a:xfrm>
            <a:off x="5229944" y="4141357"/>
            <a:ext cx="3719204" cy="2569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21406"/>
          <a:stretch/>
        </p:blipFill>
        <p:spPr bwMode="auto">
          <a:xfrm>
            <a:off x="1858714" y="4482937"/>
            <a:ext cx="3217342" cy="2228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45"/>
          <a:stretch/>
        </p:blipFill>
        <p:spPr>
          <a:xfrm>
            <a:off x="0" y="4505664"/>
            <a:ext cx="2204103" cy="22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239" y="116632"/>
            <a:ext cx="885440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ШСК 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anose="02020603050405020304" pitchFamily="18" charset="0"/>
              </a:rPr>
              <a:t>Перспектива» «Фестивали –ГТО»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9" y="752596"/>
            <a:ext cx="4038600" cy="269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21847"/>
            <a:ext cx="4038600" cy="2694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9" y="4103028"/>
            <a:ext cx="4183777" cy="2789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2" descr="C:\Users\Оля\Pictures\фото 2016\гто учителя\IMG_07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29089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14992" r="12238" b="16059"/>
          <a:stretch/>
        </p:blipFill>
        <p:spPr bwMode="auto">
          <a:xfrm>
            <a:off x="2915816" y="2564904"/>
            <a:ext cx="3312368" cy="2151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grpSp>
        <p:nvGrpSpPr>
          <p:cNvPr id="12" name="Группа 11"/>
          <p:cNvGrpSpPr/>
          <p:nvPr/>
        </p:nvGrpSpPr>
        <p:grpSpPr>
          <a:xfrm>
            <a:off x="3779912" y="836713"/>
            <a:ext cx="1691600" cy="1728191"/>
            <a:chOff x="4476947" y="3013337"/>
            <a:chExt cx="1799023" cy="1772231"/>
          </a:xfrm>
        </p:grpSpPr>
        <p:sp>
          <p:nvSpPr>
            <p:cNvPr id="13" name="Овал 12"/>
            <p:cNvSpPr/>
            <p:nvPr/>
          </p:nvSpPr>
          <p:spPr>
            <a:xfrm>
              <a:off x="4476947" y="3013337"/>
              <a:ext cx="1799023" cy="177223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4740408" y="3272874"/>
              <a:ext cx="1272101" cy="1253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cs typeface="Aharoni" panose="02010803020104030203" pitchFamily="2" charset="-79"/>
                </a:rPr>
                <a:t>Центр приёма норм ГТО</a:t>
              </a:r>
              <a:endParaRPr lang="ru-RU" sz="1800" b="1" kern="1200" dirty="0"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1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8367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/>
              <a:t>Весна </a:t>
            </a:r>
            <a:r>
              <a:rPr lang="ru-RU" sz="3200" b="1" dirty="0" smtClean="0"/>
              <a:t>2019. </a:t>
            </a:r>
            <a:r>
              <a:rPr lang="ru-RU" sz="3200" b="1" dirty="0"/>
              <a:t>«Фестиваль ГТО» ШСК «Перспектива» 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b="16059"/>
          <a:stretch/>
        </p:blipFill>
        <p:spPr bwMode="auto">
          <a:xfrm>
            <a:off x="1005976" y="836712"/>
            <a:ext cx="7060039" cy="3396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5633" r="8951"/>
          <a:stretch/>
        </p:blipFill>
        <p:spPr bwMode="auto">
          <a:xfrm>
            <a:off x="4644382" y="4632866"/>
            <a:ext cx="1175553" cy="2008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5692" r="11518"/>
          <a:stretch/>
        </p:blipFill>
        <p:spPr bwMode="auto">
          <a:xfrm>
            <a:off x="107504" y="4625220"/>
            <a:ext cx="2408272" cy="2023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8" r="10555"/>
          <a:stretch/>
        </p:blipFill>
        <p:spPr bwMode="auto">
          <a:xfrm>
            <a:off x="6137625" y="4694310"/>
            <a:ext cx="2896250" cy="1885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950564" y="3645024"/>
            <a:ext cx="518706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b="1" dirty="0">
                <a:solidFill>
                  <a:srgbClr val="0070C0"/>
                </a:solidFill>
              </a:rPr>
              <a:t>С 2016 года «золотыми знаками ГТО» были награждены </a:t>
            </a:r>
            <a:r>
              <a:rPr lang="en-US" b="1" dirty="0" smtClean="0">
                <a:solidFill>
                  <a:srgbClr val="C00000"/>
                </a:solidFill>
              </a:rPr>
              <a:t>11</a:t>
            </a:r>
            <a:r>
              <a:rPr lang="ru-RU" b="1" dirty="0" smtClean="0">
                <a:solidFill>
                  <a:srgbClr val="C00000"/>
                </a:solidFill>
              </a:rPr>
              <a:t>7</a:t>
            </a:r>
            <a:r>
              <a:rPr lang="ru-RU" b="1" dirty="0" smtClean="0">
                <a:solidFill>
                  <a:srgbClr val="0070C0"/>
                </a:solidFill>
              </a:rPr>
              <a:t> выпускник</a:t>
            </a:r>
            <a:r>
              <a:rPr lang="ru-RU" b="1" dirty="0" smtClean="0">
                <a:solidFill>
                  <a:srgbClr val="0070C0"/>
                </a:solidFill>
              </a:rPr>
              <a:t>ов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МОУ СОШ «</a:t>
            </a:r>
            <a:r>
              <a:rPr lang="ru-RU" b="1" dirty="0" smtClean="0">
                <a:solidFill>
                  <a:srgbClr val="0070C0"/>
                </a:solidFill>
              </a:rPr>
              <a:t>Перспектива» </a:t>
            </a:r>
            <a:r>
              <a:rPr lang="ru-RU" b="1" dirty="0" smtClean="0">
                <a:solidFill>
                  <a:srgbClr val="0070C0"/>
                </a:solidFill>
              </a:rPr>
              <a:t>городского округа Власиха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45"/>
          <a:stretch/>
        </p:blipFill>
        <p:spPr>
          <a:xfrm>
            <a:off x="0" y="2132856"/>
            <a:ext cx="1686122" cy="168711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3" t="6334" r="25708"/>
          <a:stretch/>
        </p:blipFill>
        <p:spPr bwMode="auto">
          <a:xfrm>
            <a:off x="2866069" y="4596832"/>
            <a:ext cx="1374599" cy="2080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762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Оля\Desktop\рабочий стол 2017\фото отчёт ПС\IMG_083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8"/>
          <a:stretch/>
        </p:blipFill>
        <p:spPr bwMode="auto">
          <a:xfrm>
            <a:off x="209343" y="1412776"/>
            <a:ext cx="4035829" cy="2097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06" b="6506"/>
          <a:stretch/>
        </p:blipFill>
        <p:spPr bwMode="auto">
          <a:xfrm>
            <a:off x="189127" y="3926697"/>
            <a:ext cx="4252639" cy="277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5980" b="3581"/>
          <a:stretch/>
        </p:blipFill>
        <p:spPr bwMode="auto">
          <a:xfrm>
            <a:off x="4788024" y="1268761"/>
            <a:ext cx="4063932" cy="2633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13"/>
          <a:stretch/>
        </p:blipFill>
        <p:spPr bwMode="auto">
          <a:xfrm>
            <a:off x="4609126" y="4141080"/>
            <a:ext cx="4421727" cy="2345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08012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100" b="1" dirty="0" smtClean="0"/>
              <a:t>Победители регионального этапа  Всероссийских соревнований «Президентские состязания»  и «Президентские спортивные игры»  </a:t>
            </a:r>
            <a:br>
              <a:rPr lang="ru-RU" sz="2100" b="1" dirty="0" smtClean="0"/>
            </a:br>
            <a:r>
              <a:rPr lang="ru-RU" sz="2100" b="1" dirty="0" smtClean="0"/>
              <a:t> 2018 года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248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668344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ФИНАЛ ВСЕРОССИЙСКОГО ЭТАПА </a:t>
            </a:r>
            <a:br>
              <a:rPr lang="ru-RU" sz="2800" b="1" dirty="0" smtClean="0"/>
            </a:br>
            <a:r>
              <a:rPr lang="ru-RU" sz="2800" dirty="0" smtClean="0"/>
              <a:t>«Президентские спортивные игры 2018»</a:t>
            </a:r>
            <a:endParaRPr lang="ru-RU" sz="2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b="21832"/>
          <a:stretch/>
        </p:blipFill>
        <p:spPr bwMode="auto">
          <a:xfrm>
            <a:off x="83500" y="1556792"/>
            <a:ext cx="5760640" cy="3117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24" y="4293096"/>
            <a:ext cx="3120347" cy="2340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17557" r="24131" b="16059"/>
          <a:stretch/>
        </p:blipFill>
        <p:spPr bwMode="auto">
          <a:xfrm>
            <a:off x="35496" y="4949288"/>
            <a:ext cx="2658556" cy="1703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r="13680" b="11119"/>
          <a:stretch/>
        </p:blipFill>
        <p:spPr bwMode="auto">
          <a:xfrm>
            <a:off x="2846700" y="4929575"/>
            <a:ext cx="2808604" cy="1703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8176" r="7083" b="5441"/>
          <a:stretch/>
        </p:blipFill>
        <p:spPr bwMode="auto">
          <a:xfrm>
            <a:off x="5983535" y="1700808"/>
            <a:ext cx="3127529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943"/>
            <a:ext cx="1296143" cy="13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912768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/>
              <a:t>«Президентские спортивные игры - 2019» </a:t>
            </a:r>
            <a:br>
              <a:rPr lang="ru-RU" sz="2400" b="1" dirty="0" smtClean="0"/>
            </a:br>
            <a:r>
              <a:rPr lang="ru-RU" sz="2700" b="1" dirty="0" smtClean="0"/>
              <a:t>ФИНАЛ МОСКОВСКОЙ ОБЛАСТИ 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en-US" sz="2400" b="1" dirty="0" smtClean="0"/>
              <a:t>2 </a:t>
            </a:r>
            <a:r>
              <a:rPr lang="ru-RU" sz="2400" b="1" dirty="0" smtClean="0"/>
              <a:t>место</a:t>
            </a:r>
            <a:endParaRPr lang="ru-RU" sz="24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r="9224" b="3235"/>
          <a:stretch/>
        </p:blipFill>
        <p:spPr bwMode="auto">
          <a:xfrm>
            <a:off x="5292080" y="1478853"/>
            <a:ext cx="3456384" cy="3041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7" r="15606" b="17663"/>
          <a:stretch/>
        </p:blipFill>
        <p:spPr bwMode="auto">
          <a:xfrm>
            <a:off x="1078634" y="4795996"/>
            <a:ext cx="3096344" cy="1914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95996"/>
            <a:ext cx="2534876" cy="190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1904" b="5680"/>
          <a:stretch/>
        </p:blipFill>
        <p:spPr bwMode="auto">
          <a:xfrm>
            <a:off x="253124" y="1523405"/>
            <a:ext cx="4608512" cy="3036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4" y="159970"/>
            <a:ext cx="1296144" cy="13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6632"/>
            <a:ext cx="896448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ШСК «Перспектива»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59" y="3055723"/>
            <a:ext cx="2322235" cy="3486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44" y="844897"/>
            <a:ext cx="2500429" cy="3536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4" y="3127249"/>
            <a:ext cx="2520280" cy="3416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897"/>
            <a:ext cx="2384462" cy="33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285673"/>
            <a:ext cx="8461448" cy="5177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2558"/>
            <a:ext cx="8367354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ШКОЛЬНЫЙ СПОРТИВНЫЙ КЛУБ   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ПЕРСПЕКТИВА»</a:t>
            </a:r>
          </a:p>
        </p:txBody>
      </p:sp>
      <p:pic>
        <p:nvPicPr>
          <p:cNvPr id="11" name="Объект 4" descr="лого перспектива vfk.tif"/>
          <p:cNvPicPr>
            <a:picLocks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6392" r="15970" b="6369"/>
          <a:stretch/>
        </p:blipFill>
        <p:spPr>
          <a:xfrm>
            <a:off x="539553" y="1298793"/>
            <a:ext cx="3748708" cy="37527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55976" y="1642456"/>
            <a:ext cx="440691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1F497D">
                  <a:lumMod val="75000"/>
                </a:srgbClr>
              </a:solidFill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НЕ СРАЗУ ПРИХОДЯТ ПОБЕДЫ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ea typeface="Times New Roman"/>
                <a:cs typeface="Times New Roman"/>
              </a:rPr>
              <a:t>,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НО СНОВА ВПЕРЁД И ВПЕРЁД</a:t>
            </a:r>
            <a:endParaRPr lang="ru-RU" sz="24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НАС  «ПЕРСПЕКТИВА»</a:t>
            </a:r>
            <a:endParaRPr lang="ru-RU" sz="24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НАСТОЙЧИВО, ТВЕРДО</a:t>
            </a:r>
            <a:endParaRPr lang="ru-RU" sz="24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К СПОРТИВНЫМ РЕКОРДАМ</a:t>
            </a:r>
            <a:endParaRPr lang="ru-RU" sz="2400" b="1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imes New Roman"/>
                <a:cs typeface="Times New Roman"/>
              </a:rPr>
              <a:t>ЗОВЕТ!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043028"/>
            <a:ext cx="832795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>
                <a:solidFill>
                  <a:schemeClr val="tx2"/>
                </a:solidFill>
              </a:rPr>
              <a:t>С сентября 2014 года в МОУ СОШ «Перспектива» городского округа Власиха Московской области начал свою работу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ШКОЛЬНЫЙ СПОРТИВНЫЙ </a:t>
            </a:r>
            <a:r>
              <a:rPr lang="ru-RU" sz="2800" b="1" dirty="0">
                <a:solidFill>
                  <a:srgbClr val="C00000"/>
                </a:solidFill>
              </a:rPr>
              <a:t>КЛУБ «ПЕРСПЕКТИВА»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0" y="404664"/>
            <a:ext cx="6528725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Оля\Desktop\рабочий стол\проект наше подмосковье 3\проект наше подмосковье 2016\IMG_09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/>
        </p:blipFill>
        <p:spPr bwMode="auto">
          <a:xfrm>
            <a:off x="179512" y="4975034"/>
            <a:ext cx="3081173" cy="1732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91212" y="581699"/>
            <a:ext cx="2574380" cy="1716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3" descr="C:\Users\Оля\Pictures\фото 2016\кубок и гр подд\IMG_09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33" y="4975033"/>
            <a:ext cx="2599072" cy="1732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57" y="4975033"/>
            <a:ext cx="2598621" cy="1732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84" y="2996952"/>
            <a:ext cx="2581506" cy="1721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840760" cy="56864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НАШИ СПОРТСМЕНЫ – это наша награда!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048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957497"/>
            <a:ext cx="7772400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1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11132"/>
              </p:ext>
            </p:extLst>
          </p:nvPr>
        </p:nvGraphicFramePr>
        <p:xfrm>
          <a:off x="1115616" y="1196752"/>
          <a:ext cx="7200801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0"/>
            <a:ext cx="8367354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СЕТЕВОЕ ВЗАИМОДЕЙСТВИЕ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ШКОЛЬНОГО СПОРТИВНОГО КЛУБА   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ПЕРСПЕКТИВА»</a:t>
            </a:r>
          </a:p>
        </p:txBody>
      </p:sp>
    </p:spTree>
    <p:extLst>
      <p:ext uri="{BB962C8B-B14F-4D97-AF65-F5344CB8AC3E}">
        <p14:creationId xmlns:p14="http://schemas.microsoft.com/office/powerpoint/2010/main" val="23977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96448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Наша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база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4" y="3179984"/>
            <a:ext cx="2600264" cy="1733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0" y="5085184"/>
            <a:ext cx="2407281" cy="160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386" y="3692032"/>
            <a:ext cx="1799705" cy="1199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r="19684" b="4167"/>
          <a:stretch/>
        </p:blipFill>
        <p:spPr bwMode="auto">
          <a:xfrm>
            <a:off x="3779912" y="2158816"/>
            <a:ext cx="2002941" cy="14192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72" y="758724"/>
            <a:ext cx="1875419" cy="1250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/>
        </p:blipFill>
        <p:spPr bwMode="auto">
          <a:xfrm>
            <a:off x="6023608" y="4913493"/>
            <a:ext cx="2853299" cy="1474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68905"/>
            <a:ext cx="2769382" cy="1846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6" y="1155608"/>
            <a:ext cx="2675395" cy="1783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8003"/>
          <a:stretch/>
        </p:blipFill>
        <p:spPr bwMode="auto">
          <a:xfrm>
            <a:off x="3775720" y="5085184"/>
            <a:ext cx="1986097" cy="1669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58724"/>
            <a:ext cx="2769382" cy="1846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963516" y="2604979"/>
            <a:ext cx="2528364" cy="3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2 спортивных зала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013" y="4579107"/>
            <a:ext cx="27328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Бассейн с большой и малой чашей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6" y="6381602"/>
            <a:ext cx="195012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Зал Хореографии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8880" y="2297202"/>
            <a:ext cx="27946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Тренажерный зал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7" y="4321409"/>
            <a:ext cx="2792739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</a:rPr>
              <a:t>Футбольное поле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3608" y="6073826"/>
            <a:ext cx="285329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Площадка для ОФП</a:t>
            </a:r>
            <a:endParaRPr lang="ru-RU" sz="1400" b="1" dirty="0">
              <a:solidFill>
                <a:srgbClr val="0070C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22903" y="-13775"/>
            <a:ext cx="1972839" cy="1930004"/>
            <a:chOff x="2632876" y="-106126"/>
            <a:chExt cx="1972839" cy="1930004"/>
          </a:xfrm>
        </p:grpSpPr>
        <p:sp>
          <p:nvSpPr>
            <p:cNvPr id="20" name="Овал 19"/>
            <p:cNvSpPr/>
            <p:nvPr/>
          </p:nvSpPr>
          <p:spPr>
            <a:xfrm>
              <a:off x="2632876" y="-106126"/>
              <a:ext cx="1972839" cy="193000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2921792" y="176517"/>
              <a:ext cx="1395007" cy="1364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МОУ СОШ «Перспектива»</a:t>
              </a:r>
              <a:endParaRPr lang="ru-RU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09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1"/>
            <a:ext cx="96945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33417" r="4104" b="1"/>
          <a:stretch/>
        </p:blipFill>
        <p:spPr bwMode="auto">
          <a:xfrm>
            <a:off x="190306" y="5118661"/>
            <a:ext cx="2869528" cy="1546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/>
          <a:stretch/>
        </p:blipFill>
        <p:spPr bwMode="auto">
          <a:xfrm>
            <a:off x="6454522" y="3086716"/>
            <a:ext cx="2509966" cy="1804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3" descr="C:\Users\Оля\Documents\январь 2016 рабочий стол\баскет\IMG_7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954" y="5002982"/>
            <a:ext cx="2493534" cy="166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2" descr="C:\Users\Оля\Documents\рабочий стол 2014-15\1\дла фильма\волейбол-призидент\IMG_32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2068" r="22087"/>
          <a:stretch/>
        </p:blipFill>
        <p:spPr bwMode="auto">
          <a:xfrm>
            <a:off x="6437352" y="1170226"/>
            <a:ext cx="2527136" cy="1795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Picture 2" descr="C:\Users\Оля\Documents\январь 2016 рабочий стол\баскет\IMG_77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8488" r="14362" b="20476"/>
          <a:stretch/>
        </p:blipFill>
        <p:spPr bwMode="auto">
          <a:xfrm>
            <a:off x="206113" y="3086716"/>
            <a:ext cx="2853720" cy="1799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11321"/>
          <a:stretch/>
        </p:blipFill>
        <p:spPr bwMode="auto">
          <a:xfrm>
            <a:off x="207239" y="1170226"/>
            <a:ext cx="2852594" cy="176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Прямоугольник 15"/>
          <p:cNvSpPr/>
          <p:nvPr/>
        </p:nvSpPr>
        <p:spPr>
          <a:xfrm>
            <a:off x="37202" y="2"/>
            <a:ext cx="9106798" cy="101566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Спортивные кружки и секции</a:t>
            </a:r>
          </a:p>
          <a:p>
            <a:pPr algn="ctr"/>
            <a:r>
              <a:rPr lang="ru-RU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ШСК «ПЕРСПЕКТИВА»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1720" y="1196751"/>
            <a:ext cx="23042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2"/>
          <a:stretch/>
        </p:blipFill>
        <p:spPr bwMode="auto">
          <a:xfrm>
            <a:off x="3288777" y="4821415"/>
            <a:ext cx="2980844" cy="184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288776" y="1535053"/>
            <a:ext cx="2931763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БАСКЕТБОЛ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ВОЛЕЙБОЛ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ЛЫЖИ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НАСТОЛЬНЫЙ ТЕННИС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ПЛАВАНИЕ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ШАШКИ, ШАХМАТЫ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ФУТБОЛ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ДЕТСКИЙ ФИТНЕС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a typeface="+mj-ea"/>
                <a:cs typeface="+mj-cs"/>
              </a:rPr>
              <a:t>ТЕК-РЕГБИ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1"/>
            <a:ext cx="1691680" cy="1396806"/>
            <a:chOff x="996310" y="3013337"/>
            <a:chExt cx="1738384" cy="1772231"/>
          </a:xfrm>
        </p:grpSpPr>
        <p:sp>
          <p:nvSpPr>
            <p:cNvPr id="23" name="Овал 22"/>
            <p:cNvSpPr/>
            <p:nvPr/>
          </p:nvSpPr>
          <p:spPr>
            <a:xfrm>
              <a:off x="996310" y="3013337"/>
              <a:ext cx="1738384" cy="1772231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1250890" y="3272874"/>
              <a:ext cx="1229224" cy="12531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/>
                <a:t>МБУ ДО ДЮСШ </a:t>
              </a:r>
              <a:r>
                <a:rPr lang="ru-RU" sz="1600" b="1" kern="1200" dirty="0" err="1" smtClean="0"/>
                <a:t>г.о.Власиха</a:t>
              </a:r>
              <a:endParaRPr lang="ru-RU" sz="16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05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7283"/>
          <a:stretch/>
        </p:blipFill>
        <p:spPr bwMode="auto">
          <a:xfrm>
            <a:off x="134943" y="4005064"/>
            <a:ext cx="4365715" cy="2723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3783"/>
          <a:stretch/>
        </p:blipFill>
        <p:spPr bwMode="auto">
          <a:xfrm>
            <a:off x="4788024" y="3933056"/>
            <a:ext cx="4032448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b="13522"/>
          <a:stretch/>
        </p:blipFill>
        <p:spPr bwMode="auto">
          <a:xfrm>
            <a:off x="4665761" y="1196752"/>
            <a:ext cx="4276974" cy="2376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11560" y="351228"/>
            <a:ext cx="807524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команды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2026"/>
            <a:ext cx="4038600" cy="2440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1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2" descr="C:\Users\Оля\Desktop\проект от массовости к мстерству\IMG_08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3474"/>
            <a:ext cx="4176464" cy="278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я\Desktop\проект от массовости к мстерству\IMG_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1362"/>
            <a:ext cx="3832167" cy="2552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6600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b="25031"/>
          <a:stretch/>
        </p:blipFill>
        <p:spPr bwMode="auto">
          <a:xfrm>
            <a:off x="5076649" y="3933056"/>
            <a:ext cx="3681747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6632"/>
            <a:ext cx="8964488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Плавание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610744" y="2519527"/>
            <a:ext cx="1922512" cy="1818945"/>
            <a:chOff x="904246" y="962929"/>
            <a:chExt cx="1922512" cy="1818945"/>
          </a:xfrm>
        </p:grpSpPr>
        <p:sp>
          <p:nvSpPr>
            <p:cNvPr id="14" name="Овал 13"/>
            <p:cNvSpPr/>
            <p:nvPr/>
          </p:nvSpPr>
          <p:spPr>
            <a:xfrm>
              <a:off x="904246" y="962929"/>
              <a:ext cx="1922512" cy="18189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185791" y="1229307"/>
              <a:ext cx="1359422" cy="1286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МДОУ  детский сад «Сказка»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МДОУ детский сад «Радуга»</a:t>
              </a:r>
              <a:endParaRPr lang="ru-RU" sz="1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1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39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544"/>
            <a:ext cx="4681102" cy="2655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9" y="1124745"/>
            <a:ext cx="3304063" cy="2204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6" y="3861048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4038600" cy="26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Детские спортивные праздники «Весёлые старты»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0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1279"/>
            <a:ext cx="4104456" cy="273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54" y="1193850"/>
            <a:ext cx="3888433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Оля\Desktop\проект наше подмосковье 3\проект наше подмосковье 2016\IMG_13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1924"/>
            <a:ext cx="3966568" cy="264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6" y="4011924"/>
            <a:ext cx="4080709" cy="2720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«Весёлые старты» на Призы Губернатора Московской области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327</Words>
  <Application>Microsoft Office PowerPoint</Application>
  <PresentationFormat>Экран (4:3)</PresentationFormat>
  <Paragraphs>72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команды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«Летний фестиваль Г Т О» Московской области</vt:lpstr>
      <vt:lpstr>Зима 2019. «Фестиваль Г Т О»  Муниципальный этап</vt:lpstr>
      <vt:lpstr>Презентация PowerPoint</vt:lpstr>
      <vt:lpstr>Весна 2019. «Фестиваль ГТО» ШСК «Перспектива» </vt:lpstr>
      <vt:lpstr> Победители регионального этапа  Всероссийских соревнований «Президентские состязания»  и «Президентские спортивные игры»    2018 года </vt:lpstr>
      <vt:lpstr>ФИНАЛ ВСЕРОССИЙСКОГО ЭТАПА  «Президентские спортивные игры 2018»</vt:lpstr>
      <vt:lpstr>«Президентские спортивные игры - 2019»  ФИНАЛ МОСКОВСКОЙ ОБЛАСТИ   2 место</vt:lpstr>
      <vt:lpstr>Презентация PowerPoint</vt:lpstr>
      <vt:lpstr>НАШИ СПОРТСМЕНЫ – это наша награда!</vt:lpstr>
      <vt:lpstr> СПАСИБО за ВНИМАНИЕ!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44</cp:revision>
  <dcterms:created xsi:type="dcterms:W3CDTF">2019-06-12T20:16:32Z</dcterms:created>
  <dcterms:modified xsi:type="dcterms:W3CDTF">2019-12-05T07:11:21Z</dcterms:modified>
</cp:coreProperties>
</file>