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1" r:id="rId1"/>
  </p:sldMasterIdLst>
  <p:notesMasterIdLst>
    <p:notesMasterId r:id="rId18"/>
  </p:notesMasterIdLst>
  <p:sldIdLst>
    <p:sldId id="256" r:id="rId2"/>
    <p:sldId id="257" r:id="rId3"/>
    <p:sldId id="259" r:id="rId4"/>
    <p:sldId id="264" r:id="rId5"/>
    <p:sldId id="279" r:id="rId6"/>
    <p:sldId id="283" r:id="rId7"/>
    <p:sldId id="280" r:id="rId8"/>
    <p:sldId id="266" r:id="rId9"/>
    <p:sldId id="281" r:id="rId10"/>
    <p:sldId id="287" r:id="rId11"/>
    <p:sldId id="267" r:id="rId12"/>
    <p:sldId id="286" r:id="rId13"/>
    <p:sldId id="270" r:id="rId14"/>
    <p:sldId id="275" r:id="rId15"/>
    <p:sldId id="27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FF00"/>
    <a:srgbClr val="FF9933"/>
    <a:srgbClr val="CC3399"/>
    <a:srgbClr val="008080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2" autoAdjust="0"/>
    <p:restoredTop sz="94660"/>
  </p:normalViewPr>
  <p:slideViewPr>
    <p:cSldViewPr snapToGrid="0">
      <p:cViewPr varScale="1">
        <p:scale>
          <a:sx n="66" d="100"/>
          <a:sy n="66" d="100"/>
        </p:scale>
        <p:origin x="51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0;&#1083;&#1077;&#1082;&#1089;&#1077;&#1081;\Downloads\&#1076;&#1083;&#1103;%20&#1073;&#1091;&#1082;&#1083;&#1077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'[для буклета.xlsx]Лист1'!$A$2</c:f>
              <c:strCache>
                <c:ptCount val="1"/>
                <c:pt idx="0">
                  <c:v>Количество участников Президентских состязаний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numRef>
              <c:f>'[для буклета.xlsx]Лист1'!$B$1:$J$1</c:f>
              <c:numCache>
                <c:formatCode>General</c:formatCode>
                <c:ptCount val="9"/>
                <c:pt idx="0">
                  <c:v>1999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'[для буклета.xlsx]Лист1'!$B$2:$J$2</c:f>
              <c:numCache>
                <c:formatCode>General</c:formatCode>
                <c:ptCount val="9"/>
                <c:pt idx="0">
                  <c:v>400</c:v>
                </c:pt>
                <c:pt idx="1">
                  <c:v>1060</c:v>
                </c:pt>
                <c:pt idx="2">
                  <c:v>1100</c:v>
                </c:pt>
                <c:pt idx="3">
                  <c:v>1864</c:v>
                </c:pt>
                <c:pt idx="4">
                  <c:v>1856</c:v>
                </c:pt>
                <c:pt idx="5">
                  <c:v>1760</c:v>
                </c:pt>
                <c:pt idx="6">
                  <c:v>1863</c:v>
                </c:pt>
                <c:pt idx="7">
                  <c:v>1771</c:v>
                </c:pt>
                <c:pt idx="8">
                  <c:v>1789</c:v>
                </c:pt>
              </c:numCache>
            </c:numRef>
          </c:val>
        </c:ser>
        <c:ser>
          <c:idx val="1"/>
          <c:order val="1"/>
          <c:tx>
            <c:strRef>
              <c:f>'[для буклета.xlsx]Лист1'!$A$3</c:f>
              <c:strCache>
                <c:ptCount val="1"/>
                <c:pt idx="0">
                  <c:v>Количество участников Президентских спортивных игр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numRef>
              <c:f>'[для буклета.xlsx]Лист1'!$B$1:$J$1</c:f>
              <c:numCache>
                <c:formatCode>General</c:formatCode>
                <c:ptCount val="9"/>
                <c:pt idx="0">
                  <c:v>1999</c:v>
                </c:pt>
                <c:pt idx="1">
                  <c:v>2005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'[для буклета.xlsx]Лист1'!$B$3:$J$3</c:f>
              <c:numCache>
                <c:formatCode>General</c:formatCode>
                <c:ptCount val="9"/>
                <c:pt idx="3">
                  <c:v>1520</c:v>
                </c:pt>
                <c:pt idx="4">
                  <c:v>1620</c:v>
                </c:pt>
                <c:pt idx="5">
                  <c:v>1574</c:v>
                </c:pt>
                <c:pt idx="6">
                  <c:v>1635</c:v>
                </c:pt>
                <c:pt idx="7">
                  <c:v>1613</c:v>
                </c:pt>
                <c:pt idx="8">
                  <c:v>1523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032448"/>
        <c:axId val="61115664"/>
        <c:axId val="0"/>
      </c:bar3DChart>
      <c:catAx>
        <c:axId val="18803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115664"/>
        <c:crosses val="autoZero"/>
        <c:auto val="1"/>
        <c:lblAlgn val="ctr"/>
        <c:lblOffset val="100"/>
        <c:noMultiLvlLbl val="0"/>
      </c:catAx>
      <c:valAx>
        <c:axId val="6111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03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67354-45FA-42C2-832D-B6498D081DA2}" type="datetimeFigureOut">
              <a:rPr lang="ru-RU" smtClean="0"/>
              <a:pPr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4BF39-938D-4502-B001-283CC444FD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4BF39-938D-4502-B001-283CC444FD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71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5347-9381-4B83-BAE6-37FA56A45055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57947-697F-4E22-A45B-BE1A371C2E01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34286-F7DB-4726-A5E1-7361A571D5A6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3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F2C6-3667-43A2-92A8-DC1D8022B40B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9815-EAA5-4DD1-B814-2F2B956A8C1A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0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A0C91-4F6B-4DB8-8813-23DDA404860B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4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E761A-9643-4A1C-96F6-9E5DF24B2777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0C9C3-6400-419D-9CB2-3A55997E7887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7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BACA3-261B-4A1E-8B43-0739AA0824D5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90DB-70EF-427B-A61E-34E754F16F81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1DBD-5850-4AA9-8613-2B5C6C3C6938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CCFF"/>
            </a:gs>
            <a:gs pos="48000">
              <a:srgbClr val="66CCFF"/>
            </a:gs>
            <a:gs pos="100000">
              <a:schemeClr val="accent1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BA062-3F75-4D13-A16D-B22B532D9C65}" type="datetime1">
              <a:rPr lang="en-US" smtClean="0"/>
              <a:pPr/>
              <a:t>4/11/2017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0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jpeg"/><Relationship Id="rId7" Type="http://schemas.openxmlformats.org/officeDocument/2006/relationships/image" Target="../media/image2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hyperlink" Target="http://www.smena.org/netcat_files/multifile/2330/IMG_177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8.png"/><Relationship Id="rId7" Type="http://schemas.openxmlformats.org/officeDocument/2006/relationships/image" Target="../media/image3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eg"/><Relationship Id="rId5" Type="http://schemas.openxmlformats.org/officeDocument/2006/relationships/image" Target="../media/image29.jpg"/><Relationship Id="rId10" Type="http://schemas.openxmlformats.org/officeDocument/2006/relationships/image" Target="../media/image34.jpe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8334"/>
            <a:ext cx="12192000" cy="237428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3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Всероссийские спортивные соревнования </a:t>
            </a:r>
            <a:r>
              <a:rPr lang="ru-RU" sz="43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(игры)школьников </a:t>
            </a:r>
            <a:r>
              <a:rPr lang="ru-RU" sz="43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43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3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«Президентские состязания</a:t>
            </a:r>
            <a:r>
              <a:rPr lang="ru-RU" sz="43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» </a:t>
            </a:r>
            <a:br>
              <a:rPr lang="ru-RU" sz="43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3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и «Президентские спортивные игры»</a:t>
            </a:r>
            <a:endParaRPr lang="ru-RU" sz="43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93" y="3431214"/>
            <a:ext cx="1482002" cy="131703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7774" y="2311908"/>
            <a:ext cx="11732040" cy="1855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000" b="1" spc="3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Организаторы мероприятия</a:t>
            </a:r>
            <a:r>
              <a:rPr lang="ru-RU" sz="4000" b="1" spc="3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4000" b="1" spc="3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63" y="5166637"/>
            <a:ext cx="1840260" cy="9385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748247"/>
            <a:ext cx="1296202" cy="13694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01" y="3654230"/>
            <a:ext cx="3558240" cy="917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12" y="5109066"/>
            <a:ext cx="1808224" cy="8814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9" y="4868316"/>
            <a:ext cx="1204457" cy="13629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8" y="774525"/>
            <a:ext cx="1095374" cy="14299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1" y="696179"/>
            <a:ext cx="1531497" cy="16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1502229" y="203753"/>
            <a:ext cx="10676267" cy="1002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b="1" spc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2010-2011 годы:</a:t>
            </a:r>
            <a:endParaRPr lang="ru-RU" sz="5000" b="1" spc="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82896" y="632504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10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632856" y="1066800"/>
            <a:ext cx="10545639" cy="5623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Проведены первые Всероссийские </a:t>
            </a:r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спортивные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игры </a:t>
            </a:r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школьников «Президентские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спортивные игры»;</a:t>
            </a:r>
            <a:endParaRPr lang="ru-RU" sz="35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базе Всероссийского детского </a:t>
            </a:r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центра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«Орлёнок»;</a:t>
            </a:r>
            <a:endParaRPr lang="ru-RU" sz="35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76 </a:t>
            </a:r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субъектов Российской Федерации;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1520 </a:t>
            </a:r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участников;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Лёгкая </a:t>
            </a:r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атлетика, плавание, баскетбол, пулевая </a:t>
            </a:r>
            <a:r>
              <a:rPr lang="ru-RU" sz="35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стрельба.</a:t>
            </a:r>
            <a:endParaRPr lang="ru-RU" sz="3500" b="1" spc="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203753"/>
            <a:ext cx="1620000" cy="17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54778" y="266580"/>
            <a:ext cx="989752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0" b="1" u="none" strike="noStrike" cap="none" spc="400" normalizeH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Эмблема и флаг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0" b="1" u="none" strike="noStrike" cap="none" spc="400" normalizeH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(с 2011 года</a:t>
            </a:r>
            <a:r>
              <a:rPr kumimoji="0" lang="ru-RU" altLang="ru-RU" sz="6000" b="1" u="none" strike="noStrike" cap="none" spc="400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)</a:t>
            </a:r>
            <a:endParaRPr kumimoji="0" lang="ru-RU" altLang="ru-RU" sz="6000" b="0" u="none" strike="noStrike" cap="none" spc="400" normalizeH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13448" y="628690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11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8" t="16857" r="21212" b="13636"/>
          <a:stretch/>
        </p:blipFill>
        <p:spPr>
          <a:xfrm>
            <a:off x="2552712" y="2599267"/>
            <a:ext cx="4881022" cy="3937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7" y="10049"/>
            <a:ext cx="2255819" cy="2944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808" y="3075456"/>
            <a:ext cx="3280389" cy="34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131733" y="18030"/>
            <a:ext cx="7824915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300" b="1" u="none" strike="noStrike" cap="none" spc="400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Гимн-песня </a:t>
            </a:r>
            <a:r>
              <a:rPr lang="ru-RU" altLang="ru-RU" sz="43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Президентских состязаний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300" b="1" u="none" strike="noStrike" cap="none" spc="400" normalizeH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(с 2015 года)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13448" y="628690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12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0293" t="10263" r="6114"/>
          <a:stretch/>
        </p:blipFill>
        <p:spPr>
          <a:xfrm>
            <a:off x="256741" y="3476519"/>
            <a:ext cx="2955089" cy="31722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391" t="19462" r="7291"/>
          <a:stretch/>
        </p:blipFill>
        <p:spPr>
          <a:xfrm>
            <a:off x="7018020" y="4006369"/>
            <a:ext cx="4397464" cy="2642418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120641" y="2679690"/>
            <a:ext cx="70713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Исполнители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Шоу-группа «Соловушки»</a:t>
            </a:r>
            <a:endParaRPr kumimoji="0" lang="ru-RU" altLang="ru-RU" sz="4000" b="0" u="none" strike="noStrike" cap="none" spc="400" normalizeH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102870" y="1479556"/>
            <a:ext cx="70180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сёстры Ирина и Наталья </a:t>
            </a:r>
            <a:r>
              <a:rPr lang="ru-RU" altLang="ru-RU" sz="4000" b="1" spc="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Нужины</a:t>
            </a:r>
            <a:endParaRPr kumimoji="0" lang="ru-RU" altLang="ru-RU" sz="4000" b="0" u="none" strike="noStrike" cap="none" spc="400" normalizeH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5" y="0"/>
            <a:ext cx="1790059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80492" y="439380"/>
            <a:ext cx="7877908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Программы </a:t>
            </a:r>
            <a:r>
              <a:rPr lang="ru-RU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Президентских состязаний</a:t>
            </a:r>
            <a:r>
              <a:rPr lang="en-US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</a:br>
            <a:r>
              <a:rPr lang="ru-RU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 Президентских спортивных игр 2016/2017 учебного года</a:t>
            </a:r>
            <a:endParaRPr lang="ru-RU" altLang="ru-RU" sz="35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5024" y="6391074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13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9" y="93133"/>
            <a:ext cx="1654625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89" y="-100394"/>
            <a:ext cx="2047394" cy="216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17638" y="2253133"/>
            <a:ext cx="4946553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5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ПРЕЗИДЕНТСКИЕ СОСТЯЗАНИЯ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Обязательные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виды программы: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«Спортивное многоборье» (тесты);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Творческий конкурс;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Теоретический конкурс;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Эстафетный </a:t>
            </a: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бег.</a:t>
            </a:r>
            <a:endParaRPr lang="ru-RU" alt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Дополнительные виды </a:t>
            </a:r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программы:</a:t>
            </a:r>
            <a:endParaRPr lang="ru-RU" altLang="ru-RU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Бадминтон;</a:t>
            </a:r>
            <a:endParaRPr lang="ru-RU" alt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Баскетбол </a:t>
            </a: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3х3</a:t>
            </a: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 smtClean="0">
                <a:solidFill>
                  <a:srgbClr val="002060"/>
                </a:solidFill>
                <a:ea typeface="Times New Roman" panose="02020603050405020304" pitchFamily="18" charset="0"/>
              </a:rPr>
              <a:t>Дартс</a:t>
            </a: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;</a:t>
            </a:r>
          </a:p>
          <a:p>
            <a:pPr marL="1435100" indent="-14351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Мини-футбол: среди команд юношей городских и сельских классов;</a:t>
            </a:r>
            <a:endParaRPr lang="ru-RU" alt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1076325" indent="-1076325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Плавание</a:t>
            </a: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личное первенство и смешанная эстафета; </a:t>
            </a:r>
            <a:endParaRPr lang="ru-RU" alt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Самбо;</a:t>
            </a:r>
            <a:endParaRPr lang="ru-RU" alt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Шахматы.</a:t>
            </a:r>
            <a:endParaRPr lang="ru-RU" altLang="ru-RU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74310" y="2378680"/>
            <a:ext cx="48471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ПРЕЗИДЕНТСКИЕ СПОРТИВНЫЕ ИГРЫ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Обязательные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виды программы: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Баскетбол </a:t>
            </a:r>
            <a:r>
              <a:rPr lang="ru-RU" altLang="ru-RU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3х3</a:t>
            </a: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Лёгкая атлетика;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Настольный теннис;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Плавание;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Шашки.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Дополнительные виды программы: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Гандбол;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Лапта;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Тэг-регби 5х5.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71410" y="180906"/>
            <a:ext cx="718457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Встречи и мастер-классы со знаменитыми спортсменами и олимпийскими </a:t>
            </a:r>
            <a:r>
              <a:rPr lang="ru-RU" alt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чемпионами</a:t>
            </a:r>
            <a:endParaRPr kumimoji="0" lang="ru-RU" altLang="ru-RU" sz="4000" b="0" u="none" strike="noStrike" cap="none" normalizeH="0" baseline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13448" y="628690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14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06" y="2119898"/>
            <a:ext cx="3240000" cy="21591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3789" r="1874"/>
          <a:stretch/>
        </p:blipFill>
        <p:spPr>
          <a:xfrm>
            <a:off x="326127" y="2253701"/>
            <a:ext cx="2795499" cy="2490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" y="-40102"/>
            <a:ext cx="1654625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06" y="-158454"/>
            <a:ext cx="2047394" cy="21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44" y="2044097"/>
            <a:ext cx="3421124" cy="23107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52" y="4397407"/>
            <a:ext cx="3421124" cy="22807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13" y="3858617"/>
            <a:ext cx="3424131" cy="2280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1" y="4627555"/>
            <a:ext cx="279549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1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78330" y="294142"/>
            <a:ext cx="8667938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Для руководителей классов-команд проводятся круглые столы и семинары-практикумы, к которым подключаются Всероссийские федерации по видам спорта.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13448" y="628690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15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8" name="Picture 9" descr="http://www.smena.org/netcat_files/multifile/2330/preview_IMG_177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4" y="3310351"/>
            <a:ext cx="4073732" cy="270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9" y="93133"/>
            <a:ext cx="1654625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06" y="-158454"/>
            <a:ext cx="2047394" cy="21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309" y="3296504"/>
            <a:ext cx="3876667" cy="25834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17" y="3892635"/>
            <a:ext cx="3903996" cy="26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1955801" y="126948"/>
            <a:ext cx="7984066" cy="1130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Торжественные </a:t>
            </a:r>
            <a:r>
              <a:rPr lang="ru-RU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церемонии</a:t>
            </a:r>
            <a:endParaRPr lang="ru-RU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27025" y="6461306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16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9" y="93133"/>
            <a:ext cx="1654625" cy="216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06" y="-158454"/>
            <a:ext cx="2047394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874" y="1177731"/>
            <a:ext cx="3209566" cy="21389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2"/>
          <a:stretch/>
        </p:blipFill>
        <p:spPr>
          <a:xfrm>
            <a:off x="8057524" y="1925847"/>
            <a:ext cx="2687148" cy="1934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60" y="3218345"/>
            <a:ext cx="3854965" cy="19935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>
          <a:xfrm>
            <a:off x="6746794" y="4824249"/>
            <a:ext cx="3155313" cy="1928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9"/>
          <a:stretch/>
        </p:blipFill>
        <p:spPr>
          <a:xfrm>
            <a:off x="2347442" y="1257300"/>
            <a:ext cx="3642073" cy="2899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r="15244"/>
          <a:stretch/>
        </p:blipFill>
        <p:spPr>
          <a:xfrm>
            <a:off x="389296" y="2294677"/>
            <a:ext cx="2893925" cy="2379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6" y="4356528"/>
            <a:ext cx="3632425" cy="2395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8"/>
          <a:stretch/>
        </p:blipFill>
        <p:spPr>
          <a:xfrm>
            <a:off x="3966314" y="3597771"/>
            <a:ext cx="2968633" cy="2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2451100" y="203752"/>
            <a:ext cx="9618979" cy="64748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b="1" spc="200" dirty="0">
                <a:solidFill>
                  <a:srgbClr val="002060"/>
                </a:solidFill>
                <a:latin typeface="+mn-lt"/>
              </a:rPr>
              <a:t>Всероссийские спортивные соревнования (игры) школьников «Президентские состязания» и «Президентские спортивные игры» – Указ Президента Российской Федерации № 948 от 30 июля 2010 года «О проведении всероссийских спортивных соревнований (игр) школьников»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26879" y="6405788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2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" y="3441172"/>
            <a:ext cx="2219489" cy="2341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443887"/>
            <a:ext cx="2047306" cy="26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2501900" y="555171"/>
            <a:ext cx="9568179" cy="5725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Целью </a:t>
            </a:r>
            <a:r>
              <a:rPr lang="ru-RU" sz="3600" b="1" dirty="0">
                <a:solidFill>
                  <a:srgbClr val="002060"/>
                </a:solidFill>
                <a:latin typeface="+mn-lt"/>
              </a:rPr>
              <a:t>проведения Президентских состязаний и Президентских спортивных игр является укрепление здоровья, вовлечение детей в систематические занятия физической культурой и спортом, пропаганда здорового образа жизни, формирование позитивных жизненных установок подрастающего поколения, гражданское и патриотическое воспитание обучающихся, приобщение к идеалам и ценностям олимпизма.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26879" y="6405788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3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" y="3441172"/>
            <a:ext cx="2219489" cy="23415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443887"/>
            <a:ext cx="2047306" cy="26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3448" y="6356350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4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" y="3441172"/>
            <a:ext cx="2219489" cy="2341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" y="443887"/>
            <a:ext cx="2047306" cy="26726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32666" y="443887"/>
            <a:ext cx="7408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3200" b="1" i="0" u="none" strike="noStrike" kern="1200" baseline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всероссийских этапов Президентских состязаний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/>
              <a:t>Президентских спортивных игр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971966"/>
              </p:ext>
            </p:extLst>
          </p:nvPr>
        </p:nvGraphicFramePr>
        <p:xfrm>
          <a:off x="3132667" y="2057399"/>
          <a:ext cx="7967134" cy="4298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22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3708400" y="203753"/>
            <a:ext cx="4457700" cy="1002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000" b="1" spc="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5000" b="1" spc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1999 </a:t>
            </a:r>
            <a:r>
              <a:rPr lang="ru-RU" sz="5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год: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82896" y="632504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5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266700" y="1701800"/>
            <a:ext cx="11911796" cy="515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55600"/>
            <a:r>
              <a:rPr lang="ru-RU" sz="33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</a:t>
            </a:r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Всероссийский спортивно-оздоровительный фестиваль школьников «Президентские состязания» </a:t>
            </a:r>
            <a:r>
              <a:rPr lang="ru-RU" sz="30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был проведен в 1999 году по поручению </a:t>
            </a:r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Правительства Российской Федерации </a:t>
            </a:r>
            <a:r>
              <a:rPr lang="ru-RU" sz="30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 исполнение Указа </a:t>
            </a:r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Президента Российской Федерации от 7 июня </a:t>
            </a:r>
            <a:r>
              <a:rPr lang="ru-RU" sz="3000" b="1" spc="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1996 </a:t>
            </a:r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г. № 823 «О целевой спортивно-оздоровительной программе «Президентские состязания»;</a:t>
            </a:r>
          </a:p>
          <a:p>
            <a:pPr marL="355600" indent="-355600"/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15 регионов Российской Федерации;</a:t>
            </a:r>
          </a:p>
          <a:p>
            <a:pPr marL="355600" indent="-355600"/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400 участников;</a:t>
            </a:r>
          </a:p>
          <a:p>
            <a:pPr marL="355600" indent="-355600"/>
            <a:r>
              <a:rPr lang="ru-RU" sz="30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«Президентское многоборье», комбинированная эстафета, творческий конкурс.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4" y="38100"/>
            <a:ext cx="1445975" cy="18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0458" y="115242"/>
            <a:ext cx="911134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800" b="1" u="none" strike="noStrike" cap="none" spc="400" normalizeH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Клятвы и огонь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5800" b="1" u="none" strike="noStrike" cap="none" spc="400" normalizeH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(с </a:t>
            </a:r>
            <a:r>
              <a:rPr lang="ru-RU" altLang="ru-RU" sz="58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2002 </a:t>
            </a:r>
            <a:r>
              <a:rPr kumimoji="0" lang="ru-RU" altLang="ru-RU" sz="5800" b="1" u="none" strike="noStrike" cap="none" spc="400" normalizeH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года</a:t>
            </a:r>
            <a:r>
              <a:rPr kumimoji="0" lang="ru-RU" altLang="ru-RU" sz="5800" b="1" u="none" strike="noStrike" cap="none" spc="400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)</a:t>
            </a:r>
            <a:endParaRPr kumimoji="0" lang="ru-RU" altLang="ru-RU" sz="5800" b="0" u="none" strike="noStrike" cap="none" spc="400" normalizeH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038863" y="6367925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6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25758"/>
          <a:stretch/>
        </p:blipFill>
        <p:spPr>
          <a:xfrm>
            <a:off x="159494" y="2054234"/>
            <a:ext cx="3112542" cy="301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/>
          <a:stretch/>
        </p:blipFill>
        <p:spPr>
          <a:xfrm>
            <a:off x="2538983" y="3842303"/>
            <a:ext cx="3811017" cy="2890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89" y="-100394"/>
            <a:ext cx="2098479" cy="22138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1" y="0"/>
            <a:ext cx="1619005" cy="2113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872341"/>
            <a:ext cx="3899597" cy="25987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32" y="4268017"/>
            <a:ext cx="3698995" cy="246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3686629" y="54003"/>
            <a:ext cx="4457700" cy="1002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2005 год: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82896" y="632504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7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447800" y="990601"/>
            <a:ext cx="10744200" cy="586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55600"/>
            <a:r>
              <a:rPr lang="ru-RU" sz="36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Разработаны оптимальные таблицы оценки результатов Президентского многоборья, с учётом сенситивных периодов развития физических качеств у школьников;</a:t>
            </a:r>
          </a:p>
          <a:p>
            <a:pPr marL="355600" indent="-355600"/>
            <a:r>
              <a:rPr lang="ru-RU" sz="36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Появились платформы для приёма теста «Сгибание и разгибание рук в упоре лёжа» у девушек, измерительные планки для теста «Наклон вперёд из положения сидя»;</a:t>
            </a:r>
          </a:p>
          <a:p>
            <a:pPr marL="355600" indent="-355600"/>
            <a:r>
              <a:rPr lang="ru-RU" sz="36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51 субъект Российской Федерации;</a:t>
            </a:r>
          </a:p>
          <a:p>
            <a:pPr marL="355600" indent="-355600"/>
            <a:r>
              <a:rPr lang="ru-RU" sz="36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1060 участников.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8" y="0"/>
            <a:ext cx="1619005" cy="21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43200" y="306736"/>
            <a:ext cx="8966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6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Талисман (с 2008 года)</a:t>
            </a:r>
            <a:endParaRPr kumimoji="0" lang="ru-RU" altLang="ru-RU" sz="6000" b="0" u="none" strike="noStrike" cap="none" spc="400" normalizeH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25024" y="6356350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8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/>
          <a:stretch/>
        </p:blipFill>
        <p:spPr>
          <a:xfrm>
            <a:off x="1658173" y="2408936"/>
            <a:ext cx="3345627" cy="40721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43" y="1565742"/>
            <a:ext cx="2914186" cy="47906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7593" b="14629"/>
          <a:stretch/>
        </p:blipFill>
        <p:spPr>
          <a:xfrm>
            <a:off x="5398562" y="1723136"/>
            <a:ext cx="2565086" cy="3709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6" y="169333"/>
            <a:ext cx="1619005" cy="21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 txBox="1">
            <a:spLocks/>
          </p:cNvSpPr>
          <p:nvPr/>
        </p:nvSpPr>
        <p:spPr>
          <a:xfrm>
            <a:off x="1502229" y="203753"/>
            <a:ext cx="10676267" cy="1002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000" b="1" spc="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2010 год</a:t>
            </a:r>
            <a:r>
              <a:rPr lang="ru-RU" sz="5000" b="1" spc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sz="5000" b="1" spc="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82896" y="6325042"/>
            <a:ext cx="2743200" cy="365125"/>
          </a:xfrm>
        </p:spPr>
        <p:txBody>
          <a:bodyPr/>
          <a:lstStyle/>
          <a:p>
            <a:fld id="{D57F1E4F-1CFF-5643-939E-02111984F565}" type="slidenum">
              <a:rPr lang="en-US" sz="180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pPr/>
              <a:t>9</a:t>
            </a:fld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409700" y="1066800"/>
            <a:ext cx="10768796" cy="5623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Новый формат – Всероссийские спортивные соревнования школьников «Президентские состязания»;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Разделение участников на городские и сельские классы-команды;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Два детских центра Минобрнауки России – ФДООЦ «Смена» и ВДЦ «Океан»;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60 субъектов Российской Федерации;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1100 участников;</a:t>
            </a:r>
          </a:p>
          <a:p>
            <a:pPr marL="355600" indent="-355600"/>
            <a:r>
              <a:rPr lang="ru-RU" sz="3500" b="1" spc="3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* Спортивное многоборье; «Весёлые старты»; творческий конкурс, с теоретическими вопросами.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7" y="10050"/>
            <a:ext cx="1619005" cy="21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3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2054</TotalTime>
  <Words>516</Words>
  <Application>Microsoft Office PowerPoint</Application>
  <PresentationFormat>Широкоэкранный</PresentationFormat>
  <Paragraphs>86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Всероссийские спортивные соревнования (игры)школьников  «Президентские состязания»  и «Президентские спортивные игры»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Кашеварова</dc:creator>
  <cp:lastModifiedBy>Надежда</cp:lastModifiedBy>
  <cp:revision>100</cp:revision>
  <cp:lastPrinted>2015-01-14T08:09:21Z</cp:lastPrinted>
  <dcterms:created xsi:type="dcterms:W3CDTF">2015-01-13T10:13:50Z</dcterms:created>
  <dcterms:modified xsi:type="dcterms:W3CDTF">2017-04-11T13:45:35Z</dcterms:modified>
</cp:coreProperties>
</file>