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82" r:id="rId2"/>
    <p:sldId id="290" r:id="rId3"/>
    <p:sldId id="308" r:id="rId4"/>
    <p:sldId id="306" r:id="rId5"/>
    <p:sldId id="277" r:id="rId6"/>
    <p:sldId id="275" r:id="rId7"/>
    <p:sldId id="284" r:id="rId8"/>
    <p:sldId id="307" r:id="rId9"/>
    <p:sldId id="344" r:id="rId10"/>
    <p:sldId id="314" r:id="rId11"/>
    <p:sldId id="309" r:id="rId12"/>
    <p:sldId id="295" r:id="rId13"/>
    <p:sldId id="302" r:id="rId14"/>
    <p:sldId id="345" r:id="rId15"/>
    <p:sldId id="310" r:id="rId16"/>
    <p:sldId id="299" r:id="rId17"/>
    <p:sldId id="304" r:id="rId18"/>
    <p:sldId id="341" r:id="rId19"/>
    <p:sldId id="342" r:id="rId20"/>
    <p:sldId id="343" r:id="rId21"/>
    <p:sldId id="280" r:id="rId22"/>
    <p:sldId id="286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88270" autoAdjust="0"/>
  </p:normalViewPr>
  <p:slideViewPr>
    <p:cSldViewPr>
      <p:cViewPr varScale="1">
        <p:scale>
          <a:sx n="69" d="100"/>
          <a:sy n="69" d="100"/>
        </p:scale>
        <p:origin x="-11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042F9-C3D4-4279-B0CC-1BCDF50F7E5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F6018-3AA7-492B-99E8-F972A9F067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452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048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Видео с открытого урока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423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941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884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434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00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133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391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22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перспективе планируется оформление стенда по следующим направлениям: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Начаты проекты: Герои с нашего двора (13 человек + учитель)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Планируются оформить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стенды :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1). Звёзды лицея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2). Золотой фонд ГТО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Издать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книгу-альбом ГТО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89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315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2579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39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68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7764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43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Тезисно, кратко.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9171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438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608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F6018-3AA7-492B-99E8-F972A9F0679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29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9C-F4AC-4D97-9D7F-FC6CB0B143A6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BE915-E0C4-4F52-88EF-2CD287ACAE92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45B-BCF3-4CE5-97E4-86831E6FF15B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DBD9-C8F1-4736-856A-22695EE987B8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44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4D5B-0054-4CBC-B5F7-1C92309C4EA7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392" y="223583"/>
            <a:ext cx="876190" cy="10158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EC19-E95A-412A-99AA-45C936557C28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5EF7-5BF5-405D-A4B6-E61664AE59B4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38B4-2C82-4078-8EF2-563E5C75DDB9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D453-0903-4F48-831D-DEBE91DCD591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F72E-2566-49D8-9DD8-2FA838D73698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A994-1596-4F47-B4FB-44BA4ECEA195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2C62-2DF7-42A8-B504-BB67ECCDD982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3EB1C3-D991-42BE-BE16-DDC8E03BE4F6}" type="datetime1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9972600" y="548680"/>
            <a:ext cx="7560840" cy="2736304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взаимодействия участников образовательных отношений по </a:t>
            </a:r>
            <a:r>
              <a:rPr lang="ru-RU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физическому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lang="ru-RU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  <a:p>
            <a:pPr marL="18288" indent="0" algn="ctr">
              <a:buNone/>
            </a:pPr>
            <a:endParaRPr lang="ru-RU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8770"/>
            <a:ext cx="6966884" cy="431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225" y="4919008"/>
            <a:ext cx="882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Усова Людмила Александрова, Заслуженный учитель РФ,</a:t>
            </a:r>
          </a:p>
          <a:p>
            <a:pPr algn="ctr"/>
            <a:r>
              <a:rPr lang="ru-RU" sz="2000" b="1" dirty="0"/>
              <a:t>учитель высшей квалификационной категории</a:t>
            </a:r>
          </a:p>
          <a:p>
            <a:pPr algn="ctr"/>
            <a:r>
              <a:rPr lang="ru-RU" sz="2000" b="1" dirty="0"/>
              <a:t>МБОУ Лицей №22</a:t>
            </a:r>
            <a:endParaRPr lang="en-US" sz="2000" b="1" dirty="0"/>
          </a:p>
          <a:p>
            <a:pPr algn="ctr"/>
            <a:r>
              <a:rPr lang="ru-RU" sz="2000" b="1" dirty="0"/>
              <a:t> «Надежда Сибири»</a:t>
            </a:r>
            <a:endParaRPr lang="en-US" sz="2000" b="1" dirty="0"/>
          </a:p>
          <a:p>
            <a:pPr algn="ctr"/>
            <a:r>
              <a:rPr lang="ru-RU" sz="2000" b="1" dirty="0"/>
              <a:t> г</a:t>
            </a:r>
            <a:r>
              <a:rPr lang="en-US" sz="2000" b="1" dirty="0"/>
              <a:t>.</a:t>
            </a:r>
            <a:r>
              <a:rPr lang="ru-RU" sz="2000" b="1" dirty="0"/>
              <a:t>  Новосибирск</a:t>
            </a:r>
          </a:p>
          <a:p>
            <a:pPr algn="ctr"/>
            <a:r>
              <a:rPr lang="ru-RU" sz="2000" b="1" dirty="0"/>
              <a:t>2019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79FC9AB-64F6-4FCA-BE82-8309F12A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58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5894" y="4849328"/>
            <a:ext cx="8748464" cy="1501627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3107" y="5153866"/>
            <a:ext cx="572974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94310" y="260648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Музей спорта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62C6F76-395D-45E5-A928-78CE3F90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075" name="Picture 3" descr="E:\02.10.2019 Музей олимпийской славы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21" y="1003445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03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D586B73-AEE8-4095-B041-97E166376F4F}"/>
              </a:ext>
            </a:extLst>
          </p:cNvPr>
          <p:cNvSpPr/>
          <p:nvPr/>
        </p:nvSpPr>
        <p:spPr>
          <a:xfrm>
            <a:off x="2234211" y="594928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 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779AA5-8F72-4A56-8061-52EF3518F1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21626"/>
          <a:stretch>
            <a:fillRect/>
          </a:stretch>
        </p:blipFill>
        <p:spPr>
          <a:xfrm>
            <a:off x="544420" y="1071562"/>
            <a:ext cx="7813768" cy="365358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FB41744-7D8A-4A05-926A-2C355A034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83768" y="5877272"/>
            <a:ext cx="3570312" cy="732061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76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7947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Сдача норм ГТО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3568" y="1268760"/>
            <a:ext cx="8280920" cy="2880320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 золотых знака отличия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24 золотых знака отличия , 8 серебряных и  4 бронзовых значков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родителя и 4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выполнили нормы ГТО на золотой  знак отличия 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17 золотых знаков отличия , 50 серебряных и  24 бронзовых значков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054" y="4152496"/>
            <a:ext cx="3118346" cy="237284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160039"/>
            <a:ext cx="3562877" cy="2365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60E2E40-EFA8-460C-BEA3-0FF11439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22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476672"/>
            <a:ext cx="5463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В МЭРИИ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3547"/>
          <a:stretch/>
        </p:blipFill>
        <p:spPr>
          <a:xfrm>
            <a:off x="1064568" y="1431100"/>
            <a:ext cx="3312368" cy="38210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39052" r="9514"/>
          <a:stretch/>
        </p:blipFill>
        <p:spPr>
          <a:xfrm>
            <a:off x="5004048" y="1453996"/>
            <a:ext cx="2952328" cy="38266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1F83AE14-06EF-4419-BB1C-17FF9437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07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2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3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4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5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6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7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AutoShape 8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AutoShape 9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AutoShape 10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11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AutoShape 12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AutoShape 13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AutoShape 14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AutoShape 15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AutoShape 16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AutoShape 17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AutoShape 18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AutoShape 19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AutoShape 20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AutoShape 21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AutoShape 22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AutoShape 23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AutoShape 24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AutoShape 25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AutoShape 26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AutoShape 27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AutoShape 28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AutoShape 29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AutoShape 30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AutoShape 31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AutoShape 32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8" name="AutoShape 33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AutoShape 34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AutoShape 35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AutoShape 36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2" name="AutoShape 37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AutoShape 38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AutoShape 39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AutoShape 40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AutoShape 41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AutoShape 42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" name="AutoShape 43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9" name="AutoShape 44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0" name="AutoShape 45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" name="AutoShape 46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2" name="AutoShape 47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3" name="AutoShape 48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4" name="AutoShape 49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" name="AutoShape 50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" name="AutoShape 51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7" name="AutoShape 52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8" name="AutoShape 53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9" name="AutoShape 54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AutoShape 55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" name="AutoShape 56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0" b="14959"/>
          <a:stretch/>
        </p:blipFill>
        <p:spPr>
          <a:xfrm>
            <a:off x="3275856" y="1268760"/>
            <a:ext cx="2664296" cy="246609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B009D49-8E35-4F87-B6E5-D3BA6B2D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4" name="Picture 2" descr="C:\Users\user\Desktop\WhatsApp Image 2019-12-02 at 15.02.33 (4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017267" cy="40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WhatsApp Image 2019-12-02 at 15.02.33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2996731" cy="399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29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96" t="650" r="19200" b="34250"/>
          <a:stretch/>
        </p:blipFill>
        <p:spPr>
          <a:xfrm>
            <a:off x="-2844824" y="3455020"/>
            <a:ext cx="2074461" cy="296133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76F22A6-C5ED-43D0-A7D7-30ED6DBC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8C0DA6D-6442-4C14-B626-55ACB217F0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14" y="613737"/>
            <a:ext cx="5905179" cy="33913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37043"/>
          <a:stretch/>
        </p:blipFill>
        <p:spPr>
          <a:xfrm flipH="1">
            <a:off x="5148532" y="3025027"/>
            <a:ext cx="3928072" cy="33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8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88640"/>
            <a:ext cx="61199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Традиционные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СОРЕВНОВАНИЯ </a:t>
            </a:r>
          </a:p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204864"/>
            <a:ext cx="86121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папа, 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Мама,папа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я-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 дедом спешим к победе»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и я-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плавательная семья»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«Лыжня зовет»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«Сибирский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бега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«Дни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лицея»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«Кросс нации»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«Союз отцов – спортивная семья»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614" y="1369602"/>
            <a:ext cx="3985866" cy="2614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6614" y="4038973"/>
            <a:ext cx="3985866" cy="265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6951532-F5FF-40EC-A8D6-AB65E44F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6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6279" b="30233"/>
          <a:stretch/>
        </p:blipFill>
        <p:spPr>
          <a:xfrm>
            <a:off x="-50847" y="4128102"/>
            <a:ext cx="9217024" cy="210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4868"/>
            <a:ext cx="4600001" cy="334323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зна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1E6C133-07E4-4C78-883E-C67868ED5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77" r="18917" b="26848"/>
          <a:stretch/>
        </p:blipFill>
        <p:spPr>
          <a:xfrm>
            <a:off x="4151087" y="1124540"/>
            <a:ext cx="4974604" cy="3003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394" y="190076"/>
            <a:ext cx="4523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Успехи и </a:t>
            </a:r>
            <a:r>
              <a:rPr lang="ru-RU" sz="3200" b="1" dirty="0" smtClean="0">
                <a:solidFill>
                  <a:srgbClr val="002060"/>
                </a:solidFill>
              </a:rPr>
              <a:t>достижения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C4CFF92-A688-4C31-9CDA-D303E0AB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5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51" y="548680"/>
            <a:ext cx="8461375" cy="1024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73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217"/>
          <a:stretch/>
        </p:blipFill>
        <p:spPr bwMode="auto">
          <a:xfrm>
            <a:off x="152007" y="116632"/>
            <a:ext cx="4231474" cy="280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24 апреля москва\image 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69439"/>
            <a:ext cx="6768752" cy="38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258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797152"/>
            <a:ext cx="8129603" cy="1100972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не помню своего состояния в жизни, когда бы не хотела быть учителем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CEE32C1-9671-4FAD-AA2D-CD3AC39FD35C}"/>
              </a:ext>
            </a:extLst>
          </p:cNvPr>
          <p:cNvSpPr/>
          <p:nvPr/>
        </p:nvSpPr>
        <p:spPr>
          <a:xfrm>
            <a:off x="4912815" y="1445221"/>
            <a:ext cx="1842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 algn="r">
              <a:buNone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Н.К.Крупская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17CCFF3-9672-44C5-AAF8-9FA32C55876D}"/>
              </a:ext>
            </a:extLst>
          </p:cNvPr>
          <p:cNvSpPr/>
          <p:nvPr/>
        </p:nvSpPr>
        <p:spPr>
          <a:xfrm>
            <a:off x="361358" y="321005"/>
            <a:ext cx="8565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учительницей – почетная обязанность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17423AF-4D7D-4E38-9C42-C5DF33129A70}"/>
              </a:ext>
            </a:extLst>
          </p:cNvPr>
          <p:cNvSpPr/>
          <p:nvPr/>
        </p:nvSpPr>
        <p:spPr>
          <a:xfrm>
            <a:off x="405176" y="2634346"/>
            <a:ext cx="7539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учителя – отдать себя детям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4595A03-4B45-40C6-8531-646F6F156C98}"/>
              </a:ext>
            </a:extLst>
          </p:cNvPr>
          <p:cNvSpPr/>
          <p:nvPr/>
        </p:nvSpPr>
        <p:spPr>
          <a:xfrm>
            <a:off x="4154495" y="3391816"/>
            <a:ext cx="498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Л.В.Потеряева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 </a:t>
            </a:r>
          </a:p>
          <a:p>
            <a:pPr marL="18288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«Лицей №22 Надежда Сибири»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1B4B578-CFDA-4815-9064-D057DD5AB6B5}"/>
              </a:ext>
            </a:extLst>
          </p:cNvPr>
          <p:cNvSpPr/>
          <p:nvPr/>
        </p:nvSpPr>
        <p:spPr>
          <a:xfrm>
            <a:off x="3812524" y="6093296"/>
            <a:ext cx="500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 algn="r">
              <a:buNone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Л.А.Усова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физической культуры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B78029B-10B3-44DC-AF7E-3A40FE2CFC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957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12487" cy="53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04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332657"/>
            <a:ext cx="8280920" cy="1656184"/>
          </a:xfrm>
        </p:spPr>
        <p:txBody>
          <a:bodyPr>
            <a:normAutofit/>
          </a:bodyPr>
          <a:lstStyle/>
          <a:p>
            <a:pPr marL="18288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Книга-альбом 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«Спортивные надежды лицея»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161455"/>
            <a:ext cx="6984776" cy="4494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E8329DE-7312-4EBE-AFDC-2F3DB296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6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15" y="116632"/>
            <a:ext cx="9145016" cy="617346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6BF3CE1-E319-4E85-8357-0932DEC5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4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399784" cy="626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87524" y="1196752"/>
            <a:ext cx="8460940" cy="4536504"/>
          </a:xfrm>
        </p:spPr>
        <p:txBody>
          <a:bodyPr>
            <a:noAutofit/>
          </a:bodyPr>
          <a:lstStyle/>
          <a:p>
            <a:pPr marL="18288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вовлечение родителей в образовательный процесс позволяет: </a:t>
            </a:r>
          </a:p>
          <a:p>
            <a:pPr marL="361188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работы по физическому воспитанию учащихся;</a:t>
            </a:r>
          </a:p>
          <a:p>
            <a:pPr marL="361188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необходимые знания о физическом развитии детей;</a:t>
            </a:r>
          </a:p>
          <a:p>
            <a:pPr marL="361188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 молодому поколению ценностное отношение к здоровью;</a:t>
            </a:r>
          </a:p>
          <a:p>
            <a:pPr marL="361188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семейные отношения;</a:t>
            </a:r>
          </a:p>
          <a:p>
            <a:pPr marL="361188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 взрослых потребность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ЗОЖ.</a:t>
            </a:r>
            <a:endParaRPr lang="ru-RU" sz="2400" b="1" dirty="0"/>
          </a:p>
          <a:p>
            <a:pPr marL="361188" indent="-342900" algn="just"/>
            <a:endParaRPr lang="ru-RU" sz="24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FE5BAB-6271-402C-B2E0-DE3D78E5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6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548680"/>
            <a:ext cx="7691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идти быстро – иди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https://i04.fotocdn.net/s24/118/public_pin_m/486/2595087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22" r="18017"/>
          <a:stretch/>
        </p:blipFill>
        <p:spPr bwMode="auto">
          <a:xfrm>
            <a:off x="971600" y="1196752"/>
            <a:ext cx="3600401" cy="309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s://im0-tub-ru.yandex.net/i?id=cbd32b31569e456e28f9cf91665be93f-sr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497983"/>
            <a:ext cx="3242527" cy="3163265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71600" y="5661248"/>
            <a:ext cx="8124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идти далеко – идите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86EA5E3-675B-4953-9572-7A12687B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4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476672"/>
            <a:ext cx="84969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«Об образовании»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обязывает родителей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необходимые условия для получения ребенком образования и полноценного физического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заботу 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здоровье;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 ответственность за жизнь и развитие своего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7DB50B-BFA8-4FFB-A539-5790455D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8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98077"/>
            <a:ext cx="8424935" cy="883568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 algn="ctr">
              <a:buNone/>
            </a:pPr>
            <a:endParaRPr lang="ru-RU" sz="3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type="body" idx="1"/>
          </p:nvPr>
        </p:nvSpPr>
        <p:spPr>
          <a:xfrm>
            <a:off x="304800" y="5013176"/>
            <a:ext cx="8731696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принципов школьного образования-сотрудничество ОУ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семьёй с целью улучшения качества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и воспитательного процессов.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2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3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4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5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6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7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AutoShape 8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AutoShape 9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AutoShape 10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11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AutoShape 12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AutoShape 13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AutoShape 14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AutoShape 15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AutoShape 16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AutoShape 17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AutoShape 18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AutoShape 19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AutoShape 20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AutoShape 21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AutoShape 22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AutoShape 23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AutoShape 24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AutoShape 25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AutoShape 26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AutoShape 27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AutoShape 28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AutoShape 29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AutoShape 30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AutoShape 31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AutoShape 32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8" name="AutoShape 33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AutoShape 34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AutoShape 35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AutoShape 36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2" name="AutoShape 37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AutoShape 38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AutoShape 39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AutoShape 40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AutoShape 41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AutoShape 42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" name="AutoShape 43" descr="ЦЕЛЬ Привлечение родителей к совместной активной деятельности в вопросах физи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9" name="AutoShape 44" descr="Задачи 1. Установить партнёрские отношения с семьёй каждого воспитанника. 2.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0" name="AutoShape 45" descr="Основные принципы работы Доверие и взаимопомощь Индивидуаль- ный подход 1 2 4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1" name="AutoShape 46" descr="Родители Совместные физкультурные развлечения, досуги, праздники Открытые мер..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2" name="AutoShape 47" descr=" Развивающая предметно – пространственная среда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3" name="AutoShape 48" descr=" Пропаганда здоровьесберегащих технологий Бодрящая гимнастика Самомассаж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4" name="AutoShape 49" descr="Совместные мероприятия с родителями Утренняя гимнастика Физкультурные заняти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" name="AutoShape 50" descr="Совместные спортивные праздники, досуги, развлечения.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" name="AutoShape 51" descr="День здоровья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7" name="AutoShape 52" descr="Стенгазеты «Весёлая прогулка» «Непоседы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8" name="AutoShape 53" descr="«Мы здоровью скажем – да!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9" name="AutoShape 54" descr="Фестиваль физкультуры и спорта «Белый медвежонок»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AutoShape 55" descr="Наши успехи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" name="AutoShape 56" descr="Спасибо за внимание!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B009D49-8E35-4F87-B6E5-D3BA6B2D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2" name="Picture 2" descr="\\192.168.0.100\Share\ФОТО @\2019-2020 учебный год\2019 08 31 Спортивный праздник\5R2A1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4800"/>
            <a:ext cx="7092764" cy="47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1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6336704"/>
          </a:xfrm>
        </p:spPr>
        <p:txBody>
          <a:bodyPr>
            <a:noAutofit/>
          </a:bodyPr>
          <a:lstStyle/>
          <a:p>
            <a:pPr marL="18288" indent="0">
              <a:buClr>
                <a:schemeClr val="accent6"/>
              </a:buClr>
              <a:buNone/>
            </a:pP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инновационной технологии:</a:t>
            </a:r>
            <a:endParaRPr lang="ru-RU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188" indent="-342900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нтеграция семьи в образовательный процесс, обеспечивающая  социальную адаптацию детей и формирование  индивидуальной образовательной траектории ученика.</a:t>
            </a:r>
          </a:p>
          <a:p>
            <a:pPr marL="18288" indent="0">
              <a:buClr>
                <a:schemeClr val="accent6"/>
              </a:buClr>
              <a:buNone/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непосредственного участия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подгот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овке и в проведении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мероприятий в соответствии с ФГОС;</a:t>
            </a:r>
          </a:p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работу коллегиальных органов государственно-общественного управления ОО для укрепления спортивной материальной базы;</a:t>
            </a:r>
          </a:p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комфортной психологической среды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и лицее;</a:t>
            </a:r>
          </a:p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преемственности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спортом для укрепления традиций ОО.</a:t>
            </a:r>
          </a:p>
          <a:p>
            <a:pPr marL="18288" indent="0">
              <a:buNone/>
            </a:pP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2A0A5DA-A285-4B8A-A5F0-9112DC15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2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53496" cy="1368152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работы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44930" y="1124744"/>
            <a:ext cx="7848872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единство принципов воспитания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доверие, взаимопонимание, партнерство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индивидуальный подход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системность и последовательность в работе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согласованность действий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3" y="3501008"/>
            <a:ext cx="4040652" cy="2808312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407A5D-547D-4E5D-AF1E-7375E43C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20CCA70-AA43-4659-8613-4592C76DDE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1008"/>
            <a:ext cx="415334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4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9677759"/>
              </p:ext>
            </p:extLst>
          </p:nvPr>
        </p:nvGraphicFramePr>
        <p:xfrm>
          <a:off x="0" y="-25896"/>
          <a:ext cx="9252520" cy="82680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08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05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Формы работы</a:t>
                      </a:r>
                      <a:r>
                        <a:rPr lang="ru-RU" sz="32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0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Традиционные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Инновационные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2687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Родительские собрания (классные и общешкольные)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Индивидуальные беседы и</a:t>
                      </a:r>
                      <a:r>
                        <a:rPr lang="ru-RU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Привлечение детей в спортивные секции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Родительские конференции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Посещение Музея Олимпийской  славы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endParaRPr lang="ru-RU" sz="2400" b="1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endParaRPr lang="ru-RU" sz="16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endParaRPr lang="ru-RU" sz="16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Изготовление</a:t>
                      </a: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нестандартного оборудования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Проектная деятельность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Спортивный час</a:t>
                      </a: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для родителей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Семейные спортивные соревнования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детей к школьной Олимпиаде по физической культуре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детей во внеурочной деятельности: шахматы, плавание, лыжные прогулки.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Выпуск газет «Спорт в моей семье»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Совместная</a:t>
                      </a: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работа при подготовке детей к сдаче норм ЕВСК ГТО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Флорбол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000" b="1" baseline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скандинавская ходьба</a:t>
                      </a:r>
                      <a:endParaRPr lang="ru-RU" sz="2000" b="1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Экспресс-листовки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Аудиотека с оздоровительной информацией под музыку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Бабушкин ретро-сундучок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Утренняя гимнастика вместе с семьёй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b="1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Классные спортивные часы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16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16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0EC1CFB-54AE-4BF8-AFDA-E4FAB23D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4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762877"/>
            <a:ext cx="467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31994"/>
            <a:ext cx="5760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Желаю разговаривать с родителями так,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хотели Вас слушать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слушать их так,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хотели с вами говорить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703340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35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2360</TotalTime>
  <Words>643</Words>
  <Application>Microsoft Office PowerPoint</Application>
  <PresentationFormat>Экран (4:3)</PresentationFormat>
  <Paragraphs>158</Paragraphs>
  <Slides>23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Основные принципы работы</vt:lpstr>
      <vt:lpstr>Слайд 8</vt:lpstr>
      <vt:lpstr>Слайд 9</vt:lpstr>
      <vt:lpstr>Слайд 10</vt:lpstr>
      <vt:lpstr>Слайд 11</vt:lpstr>
      <vt:lpstr>Сдача норм ГТО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ВЫВОДЫ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СПОРТИВНО-ОЗДОРОВИТЕЛЬНЫЕ МЕРОПРИЯТИЯ В ШКОЛЕ КАК СРЕДСТВО ДУХОВНО-НРАВСТВЕННОГО ВОСПИТАНИЯ»</dc:title>
  <dc:creator>Пользователь</dc:creator>
  <cp:lastModifiedBy>User</cp:lastModifiedBy>
  <cp:revision>285</cp:revision>
  <dcterms:modified xsi:type="dcterms:W3CDTF">2019-12-09T07:07:13Z</dcterms:modified>
</cp:coreProperties>
</file>