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1" r:id="rId3"/>
    <p:sldId id="275" r:id="rId4"/>
    <p:sldId id="272" r:id="rId5"/>
    <p:sldId id="273" r:id="rId6"/>
    <p:sldId id="266" r:id="rId7"/>
    <p:sldId id="267" r:id="rId8"/>
    <p:sldId id="274" r:id="rId9"/>
  </p:sldIdLst>
  <p:sldSz cx="10691813" cy="7559675"/>
  <p:notesSz cx="6858000" cy="9144000"/>
  <p:defaultTextStyle>
    <a:defPPr>
      <a:defRPr lang="ru-RU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3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13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3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90EC642-5792-45A0-AAF8-BB62CFBD473C}">
          <p14:sldIdLst>
            <p14:sldId id="256"/>
            <p14:sldId id="271"/>
            <p14:sldId id="275"/>
            <p14:sldId id="272"/>
            <p14:sldId id="273"/>
            <p14:sldId id="266"/>
            <p14:sldId id="26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1C1C1C"/>
    <a:srgbClr val="111111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1314" y="114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262563"/>
            <a:ext cx="10691813" cy="329711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691813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923682"/>
            <a:ext cx="10691813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763924"/>
            <a:ext cx="10691813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3265" y="5569498"/>
            <a:ext cx="6591192" cy="972373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2"/>
                </a:solidFill>
              </a:defRPr>
            </a:lvl1pPr>
            <a:lvl2pPr marL="521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0372-0468-4881-A28C-1463D19FD16E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C1-A439-4D31-8AA8-1D5CEB68F1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977" y="3452772"/>
            <a:ext cx="8389929" cy="1976635"/>
          </a:xfrm>
          <a:effectLst/>
        </p:spPr>
        <p:txBody>
          <a:bodyPr>
            <a:noAutofit/>
          </a:bodyPr>
          <a:lstStyle>
            <a:lvl1pPr marL="729615" indent="-521335" algn="l">
              <a:defRPr sz="6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61" y="806364"/>
            <a:ext cx="7484269" cy="383023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0372-0468-4881-A28C-1463D19FD16E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C1-A439-4D31-8AA8-1D5CEB68F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9056" y="415043"/>
            <a:ext cx="2405658" cy="577429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791" y="806366"/>
            <a:ext cx="5646745" cy="539553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0372-0468-4881-A28C-1463D19FD16E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C1-A439-4D31-8AA8-1D5CEB68F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0372-0468-4881-A28C-1463D19FD16E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C1-A439-4D31-8AA8-1D5CEB68F1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336479" y="806368"/>
            <a:ext cx="7484269" cy="383023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62563"/>
            <a:ext cx="10691813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691813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923682"/>
            <a:ext cx="10691813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691813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358" y="2394942"/>
            <a:ext cx="6976649" cy="2671290"/>
          </a:xfrm>
          <a:effectLst/>
        </p:spPr>
        <p:txBody>
          <a:bodyPr anchor="b"/>
          <a:lstStyle>
            <a:lvl1pPr algn="r">
              <a:defRPr sz="52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4779" y="5078928"/>
            <a:ext cx="6981125" cy="920940"/>
          </a:xfrm>
        </p:spPr>
        <p:txBody>
          <a:bodyPr anchor="t"/>
          <a:lstStyle>
            <a:lvl1pPr marL="0" indent="0" algn="r">
              <a:buNone/>
              <a:defRPr sz="2300">
                <a:solidFill>
                  <a:schemeClr val="tx2"/>
                </a:solidFill>
              </a:defRPr>
            </a:lvl1pPr>
            <a:lvl2pPr marL="52133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6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3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6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0372-0468-4881-A28C-1463D19FD16E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C1-A439-4D31-8AA8-1D5CEB68F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0372-0468-4881-A28C-1463D19FD16E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C1-A439-4D31-8AA8-1D5CEB68F1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36475" y="806364"/>
            <a:ext cx="3913204" cy="383023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1441" y="806368"/>
            <a:ext cx="3913204" cy="383023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476" y="806365"/>
            <a:ext cx="3913204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21335" indent="0">
              <a:buNone/>
              <a:defRPr sz="2300" b="1"/>
            </a:lvl2pPr>
            <a:lvl3pPr marL="1042670" indent="0">
              <a:buNone/>
              <a:defRPr sz="2100" b="1"/>
            </a:lvl3pPr>
            <a:lvl4pPr marL="1564005" indent="0">
              <a:buNone/>
              <a:defRPr sz="1800" b="1"/>
            </a:lvl4pPr>
            <a:lvl5pPr marL="2085340" indent="0">
              <a:buNone/>
              <a:defRPr sz="1800" b="1"/>
            </a:lvl5pPr>
            <a:lvl6pPr marL="2606675" indent="0">
              <a:buNone/>
              <a:defRPr sz="1800" b="1"/>
            </a:lvl6pPr>
            <a:lvl7pPr marL="3128010" indent="0">
              <a:buNone/>
              <a:defRPr sz="1800" b="1"/>
            </a:lvl7pPr>
            <a:lvl8pPr marL="3649345" indent="0">
              <a:buNone/>
              <a:defRPr sz="1800" b="1"/>
            </a:lvl8pPr>
            <a:lvl9pPr marL="4170680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2200" y="1543601"/>
            <a:ext cx="3913204" cy="302387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3955" y="806365"/>
            <a:ext cx="3913204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21335" indent="0">
              <a:buNone/>
              <a:defRPr sz="2300" b="1"/>
            </a:lvl2pPr>
            <a:lvl3pPr marL="1042670" indent="0">
              <a:buNone/>
              <a:defRPr sz="2100" b="1"/>
            </a:lvl3pPr>
            <a:lvl4pPr marL="1564005" indent="0">
              <a:buNone/>
              <a:defRPr sz="1800" b="1"/>
            </a:lvl4pPr>
            <a:lvl5pPr marL="2085340" indent="0">
              <a:buNone/>
              <a:defRPr sz="1800" b="1"/>
            </a:lvl5pPr>
            <a:lvl6pPr marL="2606675" indent="0">
              <a:buNone/>
              <a:defRPr sz="1800" b="1"/>
            </a:lvl6pPr>
            <a:lvl7pPr marL="3128010" indent="0">
              <a:buNone/>
              <a:defRPr sz="1800" b="1"/>
            </a:lvl7pPr>
            <a:lvl8pPr marL="3649345" indent="0">
              <a:buNone/>
              <a:defRPr sz="1800" b="1"/>
            </a:lvl8pPr>
            <a:lvl9pPr marL="4170680" indent="0">
              <a:buNone/>
              <a:defRPr sz="1800" b="1"/>
            </a:lvl9pPr>
          </a:lstStyle>
          <a:p>
            <a:pPr marL="0" lvl="0" indent="0" algn="ctr" defTabSz="1042035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1292" y="1542174"/>
            <a:ext cx="3913204" cy="302387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0372-0468-4881-A28C-1463D19FD16E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C1-A439-4D31-8AA8-1D5CEB68F1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0372-0468-4881-A28C-1463D19FD16E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C1-A439-4D31-8AA8-1D5CEB68F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0372-0468-4881-A28C-1463D19FD16E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C1-A439-4D31-8AA8-1D5CEB68F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130" y="2435898"/>
            <a:ext cx="4251568" cy="1387255"/>
          </a:xfrm>
          <a:effectLst/>
        </p:spPr>
        <p:txBody>
          <a:bodyPr anchor="b">
            <a:noAutofit/>
          </a:bodyPr>
          <a:lstStyle>
            <a:lvl1pPr marL="260350" indent="-260350" algn="l">
              <a:defRPr sz="32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1066" y="806368"/>
            <a:ext cx="4697061" cy="5395533"/>
          </a:xfrm>
        </p:spPr>
        <p:txBody>
          <a:bodyPr anchor="ctr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7861" y="3855679"/>
            <a:ext cx="3962261" cy="2358422"/>
          </a:xfrm>
        </p:spPr>
        <p:txBody>
          <a:bodyPr/>
          <a:lstStyle>
            <a:lvl1pPr marL="0" indent="0">
              <a:buNone/>
              <a:defRPr sz="1600"/>
            </a:lvl1pPr>
            <a:lvl2pPr marL="521335" indent="0">
              <a:buNone/>
              <a:defRPr sz="1400"/>
            </a:lvl2pPr>
            <a:lvl3pPr marL="1042670" indent="0">
              <a:buNone/>
              <a:defRPr sz="1100"/>
            </a:lvl3pPr>
            <a:lvl4pPr marL="1564005" indent="0">
              <a:buNone/>
              <a:defRPr sz="1000"/>
            </a:lvl4pPr>
            <a:lvl5pPr marL="2085340" indent="0">
              <a:buNone/>
              <a:defRPr sz="1000"/>
            </a:lvl5pPr>
            <a:lvl6pPr marL="2606675" indent="0">
              <a:buNone/>
              <a:defRPr sz="1000"/>
            </a:lvl6pPr>
            <a:lvl7pPr marL="3128010" indent="0">
              <a:buNone/>
              <a:defRPr sz="1000"/>
            </a:lvl7pPr>
            <a:lvl8pPr marL="3649345" indent="0">
              <a:buNone/>
              <a:defRPr sz="1000"/>
            </a:lvl8pPr>
            <a:lvl9pPr marL="417068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0372-0468-4881-A28C-1463D19FD16E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C1-A439-4D31-8AA8-1D5CEB68F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62563"/>
            <a:ext cx="10691813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691813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923682"/>
            <a:ext cx="10691813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763924"/>
            <a:ext cx="10691813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32692" y="1259948"/>
            <a:ext cx="4811316" cy="344782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300"/>
            </a:lvl1pPr>
            <a:lvl2pPr marL="521335" indent="0">
              <a:buNone/>
              <a:defRPr sz="3200"/>
            </a:lvl2pPr>
            <a:lvl3pPr marL="1042670" indent="0">
              <a:buNone/>
              <a:defRPr sz="2700"/>
            </a:lvl3pPr>
            <a:lvl4pPr marL="1564005" indent="0">
              <a:buNone/>
              <a:defRPr sz="2300"/>
            </a:lvl4pPr>
            <a:lvl5pPr marL="2085340" indent="0">
              <a:buNone/>
              <a:defRPr sz="2300"/>
            </a:lvl5pPr>
            <a:lvl6pPr marL="2606675" indent="0">
              <a:buNone/>
              <a:defRPr sz="2300"/>
            </a:lvl6pPr>
            <a:lvl7pPr marL="3128010" indent="0">
              <a:buNone/>
              <a:defRPr sz="2300"/>
            </a:lvl7pPr>
            <a:lvl8pPr marL="3649345" indent="0">
              <a:buNone/>
              <a:defRPr sz="2300"/>
            </a:lvl8pPr>
            <a:lvl9pPr marL="4170680" indent="0">
              <a:buNone/>
              <a:defRPr sz="23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6488" y="1113876"/>
            <a:ext cx="4319420" cy="2384329"/>
          </a:xfrm>
        </p:spPr>
        <p:txBody>
          <a:bodyPr anchor="b"/>
          <a:lstStyle>
            <a:lvl1pPr marL="208280" indent="-208280">
              <a:buFont typeface="Georgia" panose="02040502050405020303" pitchFamily="18" charset="0"/>
              <a:buChar char="*"/>
              <a:defRPr sz="1800"/>
            </a:lvl1pPr>
            <a:lvl2pPr marL="521335" indent="0">
              <a:buNone/>
              <a:defRPr sz="1400"/>
            </a:lvl2pPr>
            <a:lvl3pPr marL="1042670" indent="0">
              <a:buNone/>
              <a:defRPr sz="1100"/>
            </a:lvl3pPr>
            <a:lvl4pPr marL="1564005" indent="0">
              <a:buNone/>
              <a:defRPr sz="1000"/>
            </a:lvl4pPr>
            <a:lvl5pPr marL="2085340" indent="0">
              <a:buNone/>
              <a:defRPr sz="1000"/>
            </a:lvl5pPr>
            <a:lvl6pPr marL="2606675" indent="0">
              <a:buNone/>
              <a:defRPr sz="1000"/>
            </a:lvl6pPr>
            <a:lvl7pPr marL="3128010" indent="0">
              <a:buNone/>
              <a:defRPr sz="1000"/>
            </a:lvl7pPr>
            <a:lvl8pPr marL="3649345" indent="0">
              <a:buNone/>
              <a:defRPr sz="1000"/>
            </a:lvl8pPr>
            <a:lvl9pPr marL="417068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0372-0468-4881-A28C-1463D19FD16E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C1-A439-4D31-8AA8-1D5CEB68F1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373" y="4921197"/>
            <a:ext cx="7464085" cy="1259946"/>
          </a:xfrm>
        </p:spPr>
        <p:txBody>
          <a:bodyPr anchor="b">
            <a:noAutofit/>
          </a:bodyPr>
          <a:lstStyle>
            <a:lvl1pPr algn="l">
              <a:defRPr sz="5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7758"/>
            <a:ext cx="10691813" cy="193191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691813" cy="562775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53857"/>
            <a:ext cx="10691813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691813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1" tIns="52131" rIns="104261" bIns="5213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6842" y="4819505"/>
            <a:ext cx="7614890" cy="1259946"/>
          </a:xfrm>
          <a:prstGeom prst="rect">
            <a:avLst/>
          </a:prstGeom>
          <a:effectLst/>
        </p:spPr>
        <p:txBody>
          <a:bodyPr vert="horz" lIns="104261" tIns="52131" rIns="104261" bIns="52131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479" y="807181"/>
            <a:ext cx="7484269" cy="3830235"/>
          </a:xfrm>
          <a:prstGeom prst="rect">
            <a:avLst/>
          </a:prstGeom>
        </p:spPr>
        <p:txBody>
          <a:bodyPr vert="horz" lIns="104261" tIns="52131" rIns="104261" bIns="5213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6976" y="6803710"/>
            <a:ext cx="2940249" cy="402483"/>
          </a:xfrm>
          <a:prstGeom prst="rect">
            <a:avLst/>
          </a:prstGeom>
        </p:spPr>
        <p:txBody>
          <a:bodyPr vert="horz" lIns="104261" tIns="52131" rIns="104261" bIns="52131" rtlCol="0" anchor="ctr"/>
          <a:lstStyle>
            <a:lvl1pPr algn="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CF0372-0468-4881-A28C-1463D19FD16E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4592" y="6803710"/>
            <a:ext cx="3920333" cy="402483"/>
          </a:xfrm>
          <a:prstGeom prst="rect">
            <a:avLst/>
          </a:prstGeom>
        </p:spPr>
        <p:txBody>
          <a:bodyPr vert="horz" lIns="104261" tIns="52131" rIns="104261" bIns="52131" rtlCol="0" anchor="ctr"/>
          <a:lstStyle>
            <a:lvl1pPr algn="l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4923" y="6803710"/>
            <a:ext cx="2138363" cy="402483"/>
          </a:xfrm>
          <a:prstGeom prst="rect">
            <a:avLst/>
          </a:prstGeom>
        </p:spPr>
        <p:txBody>
          <a:bodyPr vert="horz" lIns="104261" tIns="52131" rIns="104261" bIns="52131" rtlCol="0" anchor="ctr"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8B9DC1-A439-4D31-8AA8-1D5CEB68F1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65125" indent="-365125" algn="r" defTabSz="1042035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52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0350" indent="-208280" algn="l" defTabSz="1042035" rtl="0" eaLnBrk="1" latinLnBrk="0" hangingPunct="1">
        <a:spcBef>
          <a:spcPct val="20000"/>
        </a:spcBef>
        <a:spcAft>
          <a:spcPts val="34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25475" indent="-208280" algn="l" defTabSz="1042035" rtl="0" eaLnBrk="1" latinLnBrk="0" hangingPunct="1">
        <a:spcBef>
          <a:spcPct val="20000"/>
        </a:spcBef>
        <a:spcAft>
          <a:spcPts val="34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38530" indent="-208280" algn="l" defTabSz="1042035" rtl="0" eaLnBrk="1" latinLnBrk="0" hangingPunct="1">
        <a:spcBef>
          <a:spcPct val="20000"/>
        </a:spcBef>
        <a:spcAft>
          <a:spcPts val="34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50950" indent="-208280" algn="l" defTabSz="1042035" rtl="0" eaLnBrk="1" latinLnBrk="0" hangingPunct="1">
        <a:spcBef>
          <a:spcPct val="20000"/>
        </a:spcBef>
        <a:spcAft>
          <a:spcPts val="34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84960" indent="-208280" algn="l" defTabSz="1042035" rtl="0" eaLnBrk="1" latinLnBrk="0" hangingPunct="1">
        <a:spcBef>
          <a:spcPct val="20000"/>
        </a:spcBef>
        <a:spcAft>
          <a:spcPts val="34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97380" indent="-208280" algn="l" defTabSz="1042035" rtl="0" eaLnBrk="1" latinLnBrk="0" hangingPunct="1">
        <a:spcBef>
          <a:spcPct val="20000"/>
        </a:spcBef>
        <a:spcAft>
          <a:spcPts val="34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41550" indent="-208280" algn="l" defTabSz="1042035" rtl="0" eaLnBrk="1" latinLnBrk="0" hangingPunct="1">
        <a:spcBef>
          <a:spcPct val="20000"/>
        </a:spcBef>
        <a:spcAft>
          <a:spcPts val="34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606675" indent="-208280" algn="l" defTabSz="1042035" rtl="0" eaLnBrk="1" latinLnBrk="0" hangingPunct="1">
        <a:spcBef>
          <a:spcPct val="20000"/>
        </a:spcBef>
        <a:spcAft>
          <a:spcPts val="34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50845" indent="-208280" algn="l" defTabSz="1042035" rtl="0" eaLnBrk="1" latinLnBrk="0" hangingPunct="1">
        <a:spcBef>
          <a:spcPct val="20000"/>
        </a:spcBef>
        <a:spcAft>
          <a:spcPts val="34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0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35" algn="l" defTabSz="10420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70" algn="l" defTabSz="10420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05" algn="l" defTabSz="10420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40" algn="l" defTabSz="10420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675" algn="l" defTabSz="10420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10" algn="l" defTabSz="10420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345" algn="l" defTabSz="10420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680" algn="l" defTabSz="10420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3449" y="2246368"/>
            <a:ext cx="9731791" cy="2567370"/>
          </a:xfrm>
        </p:spPr>
        <p:txBody>
          <a:bodyPr>
            <a:normAutofit/>
          </a:bodyPr>
          <a:lstStyle/>
          <a:p>
            <a:pPr marL="208280" indent="0" algn="ctr">
              <a:buNone/>
            </a:pP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«Особенности организации и осуществления образовательной, тренировочной деятельности в области</a:t>
            </a:r>
            <a:b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физической культуры и спорта»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77710" y="5381297"/>
            <a:ext cx="6277471" cy="1938958"/>
          </a:xfrm>
          <a:prstGeom prst="rect">
            <a:avLst/>
          </a:prstGeom>
          <a:noFill/>
        </p:spPr>
        <p:txBody>
          <a:bodyPr wrap="square" lIns="91405" tIns="45703" rIns="91405" bIns="45703" rtlCol="0">
            <a:spAutoFit/>
          </a:bodyPr>
          <a:lstStyle/>
          <a:p>
            <a:pPr algn="r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Директор муниципального автономного образовательного учреждения дополнительного образования спортивной школы № 6 муниципального образования город Краснодар имени заслуженного тренера РСФСР Волкова Владимира Дмитриевича </a:t>
            </a:r>
          </a:p>
          <a:p>
            <a:pPr algn="r"/>
            <a:endParaRPr lang="ru-RU" sz="17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Чеботарев В. А.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604673" y="265144"/>
            <a:ext cx="4356210" cy="947737"/>
            <a:chOff x="604673" y="265144"/>
            <a:chExt cx="4356210" cy="947737"/>
          </a:xfrm>
        </p:grpSpPr>
        <p:pic>
          <p:nvPicPr>
            <p:cNvPr id="10" name="Picture 10" descr="C:\Users\Zhestya\Desktop\москва\Gerb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673" y="265144"/>
              <a:ext cx="1420813" cy="947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84563" y="446624"/>
              <a:ext cx="31763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Муниципальное образование город Краснодар</a:t>
              </a:r>
            </a:p>
          </p:txBody>
        </p:sp>
      </p:grpSp>
      <p:pic>
        <p:nvPicPr>
          <p:cNvPr id="12" name="Picture 7" descr="C:\Users\Zhestya\Desktop\москва\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885" y="19877"/>
            <a:ext cx="13430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634" y="2333296"/>
            <a:ext cx="5097517" cy="4309242"/>
          </a:xfrm>
        </p:spPr>
        <p:txBody>
          <a:bodyPr/>
          <a:lstStyle/>
          <a:p>
            <a:pPr marL="0" indent="0" algn="l">
              <a:buNone/>
            </a:pPr>
            <a:r>
              <a:rPr lang="ru-RU" sz="17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Статья 34.1. Организации, осуществляющие спортивную подготовку</a:t>
            </a:r>
            <a:br>
              <a:rPr lang="ru-RU" sz="17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r>
              <a:rPr lang="ru-RU" sz="17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br>
              <a:rPr lang="ru-RU" sz="17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r>
              <a:rPr lang="ru-RU" sz="17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 </a:t>
            </a:r>
            <a:r>
              <a:rPr lang="ru-RU" sz="1800" u="sng" dirty="0">
                <a:solidFill>
                  <a:schemeClr val="tx1"/>
                </a:solidFill>
                <a:effectLst/>
              </a:rPr>
              <a:t>Спортивная подготовка</a:t>
            </a:r>
            <a:r>
              <a:rPr lang="ru-RU" sz="1700" dirty="0">
                <a:solidFill>
                  <a:schemeClr val="tx1"/>
                </a:solidFill>
                <a:effectLst/>
              </a:rPr>
              <a:t> </a:t>
            </a:r>
            <a:r>
              <a:rPr lang="ru-RU" sz="17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в Российской Федерации </a:t>
            </a:r>
            <a:r>
              <a:rPr lang="ru-RU" sz="1800" u="sng" dirty="0">
                <a:solidFill>
                  <a:schemeClr val="tx1"/>
                </a:solidFill>
                <a:effectLst/>
              </a:rPr>
              <a:t>может осуществляться </a:t>
            </a:r>
            <a:r>
              <a:rPr lang="ru-RU" sz="17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физкультурно-спортивными организациями, одной из целей деятельности которых является осуществление спортивной подготовки на территории Российской Федерации, в том числе центрами спортивной подготовки, а также </a:t>
            </a:r>
            <a:r>
              <a:rPr lang="ru-RU" sz="1800" u="sng" dirty="0">
                <a:solidFill>
                  <a:schemeClr val="tx1"/>
                </a:solidFill>
                <a:effectLst/>
              </a:rPr>
              <a:t>организациями дополнительного образования детей</a:t>
            </a:r>
            <a:r>
              <a:rPr lang="ru-RU" sz="17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осуществляющими деятельность в области физической культуры и спорта,</a:t>
            </a:r>
            <a:br>
              <a:rPr lang="ru-RU" sz="17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endParaRPr lang="ru-RU" sz="1700" b="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5" name="Заголовок 1"/>
          <p:cNvSpPr txBox="1"/>
          <p:nvPr/>
        </p:nvSpPr>
        <p:spPr>
          <a:xfrm>
            <a:off x="5391806" y="2028496"/>
            <a:ext cx="5160579" cy="1639615"/>
          </a:xfrm>
          <a:prstGeom prst="rect">
            <a:avLst/>
          </a:prstGeom>
          <a:effectLst/>
        </p:spPr>
        <p:txBody>
          <a:bodyPr vert="horz" lIns="104261" tIns="52131" rIns="104261" bIns="52131" rtlCol="0" anchor="t" anchorCtr="0">
            <a:noAutofit/>
          </a:bodyPr>
          <a:lstStyle>
            <a:lvl1pPr marL="365125" indent="-365125" algn="r" defTabSz="104267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anose="02040502050405020303" pitchFamily="18" charset="0"/>
              <a:buChar char="*"/>
              <a:defRPr sz="52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ffectLst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234151" y="2438400"/>
            <a:ext cx="0" cy="4288221"/>
          </a:xfrm>
          <a:prstGeom prst="line">
            <a:avLst/>
          </a:prstGeom>
          <a:ln w="19050"/>
          <a:effectLst>
            <a:glow rad="101600">
              <a:schemeClr val="accent2">
                <a:lumMod val="40000"/>
                <a:lumOff val="60000"/>
                <a:alpha val="6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604673" y="265144"/>
            <a:ext cx="4356210" cy="947737"/>
            <a:chOff x="604673" y="265144"/>
            <a:chExt cx="4356210" cy="947737"/>
          </a:xfrm>
        </p:grpSpPr>
        <p:pic>
          <p:nvPicPr>
            <p:cNvPr id="10" name="Picture 10" descr="C:\Users\Zhestya\Desktop\москва\Gerb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673" y="265144"/>
              <a:ext cx="1420813" cy="947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1784563" y="446624"/>
              <a:ext cx="31763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Муниципальное образование город Краснодар</a:t>
              </a:r>
            </a:p>
          </p:txBody>
        </p:sp>
      </p:grpSp>
      <p:pic>
        <p:nvPicPr>
          <p:cNvPr id="13" name="Picture 7" descr="C:\Users\Zhestya\Desktop\москва\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885" y="19877"/>
            <a:ext cx="13430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8386" y="1212881"/>
            <a:ext cx="80614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Федеральный закон от 04.12.2007 N 329-ФЗ </a:t>
            </a:r>
          </a:p>
          <a:p>
            <a:pPr algn="ctr"/>
            <a:r>
              <a:rPr lang="ru-RU" sz="2000" b="1" dirty="0"/>
              <a:t>"О физической культуре и спорте в Российской Федерации"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75888" y="2322783"/>
            <a:ext cx="49924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Статья 33. Федеральные стандарты спортивной подготовки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ru-RU" dirty="0"/>
              <a:t>. </a:t>
            </a:r>
            <a:r>
              <a:rPr lang="ru-RU" b="1" u="sng" dirty="0"/>
              <a:t>Образовательные организации дополнительного образования детей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осуществляющие деятельность в области физической культуры и спорта и </a:t>
            </a:r>
            <a:r>
              <a:rPr lang="ru-RU" b="1" u="sng" dirty="0"/>
              <a:t>реализующие программы спортивной подготовки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разработанные на основе федеральных стандартов спортивной подготовки, наряду с указанными программами реализуют дополнительные образовательные программы в области физической культуры и спорта.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207" y="2144109"/>
            <a:ext cx="9995338" cy="1849822"/>
          </a:xfrm>
        </p:spPr>
        <p:txBody>
          <a:bodyPr/>
          <a:lstStyle/>
          <a:p>
            <a:pPr marL="0" indent="0" algn="l">
              <a:buNone/>
            </a:pPr>
            <a:br>
              <a:rPr lang="ru-RU" sz="17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r>
              <a:rPr lang="ru-RU" sz="20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Статья 27. Структура образовательной организации</a:t>
            </a:r>
            <a:br>
              <a:rPr lang="ru-RU" sz="20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br>
              <a:rPr lang="ru-RU" sz="20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r>
              <a:rPr lang="ru-RU" sz="20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2. </a:t>
            </a:r>
            <a:r>
              <a:rPr lang="ru-RU" sz="2000" u="sng" dirty="0">
                <a:solidFill>
                  <a:schemeClr val="tx1"/>
                </a:solidFill>
                <a:effectLst/>
              </a:rPr>
              <a:t>Образовательная организация </a:t>
            </a:r>
            <a:r>
              <a:rPr lang="ru-RU" sz="20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может иметь в своей структуре различные </a:t>
            </a:r>
            <a:r>
              <a:rPr lang="ru-RU" sz="2000" u="sng" dirty="0">
                <a:solidFill>
                  <a:schemeClr val="tx1"/>
                </a:solidFill>
                <a:effectLst/>
              </a:rPr>
              <a:t>структурные подразделения</a:t>
            </a:r>
            <a:r>
              <a:rPr lang="ru-RU" sz="20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обеспечивающие осуществление образовательной деятельности.</a:t>
            </a:r>
            <a:br>
              <a:rPr lang="ru-RU" sz="20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br>
              <a:rPr lang="ru-RU" sz="20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endParaRPr lang="ru-RU" sz="2000" b="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5" name="Заголовок 1"/>
          <p:cNvSpPr txBox="1"/>
          <p:nvPr/>
        </p:nvSpPr>
        <p:spPr>
          <a:xfrm>
            <a:off x="5391806" y="2028496"/>
            <a:ext cx="5160579" cy="1639615"/>
          </a:xfrm>
          <a:prstGeom prst="rect">
            <a:avLst/>
          </a:prstGeom>
          <a:effectLst/>
        </p:spPr>
        <p:txBody>
          <a:bodyPr vert="horz" lIns="104261" tIns="52131" rIns="104261" bIns="52131" rtlCol="0" anchor="t" anchorCtr="0">
            <a:noAutofit/>
          </a:bodyPr>
          <a:lstStyle>
            <a:lvl1pPr marL="365125" indent="-365125" algn="r" defTabSz="104267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anose="02040502050405020303" pitchFamily="18" charset="0"/>
              <a:buChar char="*"/>
              <a:defRPr sz="52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ffectLst/>
              <a:cs typeface="Times New Roman" panose="02020603050405020304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4673" y="265144"/>
            <a:ext cx="4356210" cy="947737"/>
            <a:chOff x="604673" y="265144"/>
            <a:chExt cx="4356210" cy="947737"/>
          </a:xfrm>
        </p:grpSpPr>
        <p:pic>
          <p:nvPicPr>
            <p:cNvPr id="10" name="Picture 10" descr="C:\Users\Zhestya\Desktop\москва\Gerb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673" y="265144"/>
              <a:ext cx="1420813" cy="947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1784563" y="446624"/>
              <a:ext cx="31763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Муниципальное образование город Краснодар</a:t>
              </a:r>
            </a:p>
          </p:txBody>
        </p:sp>
      </p:grpSp>
      <p:pic>
        <p:nvPicPr>
          <p:cNvPr id="13" name="Picture 7" descr="C:\Users\Zhestya\Desktop\москва\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885" y="19877"/>
            <a:ext cx="13430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8386" y="1212881"/>
            <a:ext cx="80614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Федеральный закон от 29.12.2012 N 273-ФЗ </a:t>
            </a:r>
          </a:p>
          <a:p>
            <a:pPr algn="ctr"/>
            <a:r>
              <a:rPr lang="ru-RU" sz="2000" b="1" dirty="0"/>
              <a:t>"Об образовании в Российской Федерации"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2758" y="3461743"/>
            <a:ext cx="1025809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Статья 77. Организация получения образования лицами, проявившими выдающиеся способности</a:t>
            </a:r>
          </a:p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В целях выявления и поддержки лиц, проявивших выдающиеся способности, а также лиц, добившихся успехов в учебной деятельности, научной (научно-исследовательской) деятельности, творческой деятельности и физкультурно-спортивной деятельности, в образовательных организациях создаются </a:t>
            </a:r>
            <a:r>
              <a:rPr lang="ru-RU" sz="2000" b="1" u="sng" dirty="0"/>
              <a:t>специализированные структурные подразделения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7601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718" y="1450428"/>
            <a:ext cx="4834758" cy="1534509"/>
          </a:xfrm>
        </p:spPr>
        <p:txBody>
          <a:bodyPr/>
          <a:lstStyle/>
          <a:p>
            <a:pPr marL="0" indent="0" algn="just">
              <a:buNone/>
            </a:pPr>
            <a:br>
              <a:rPr lang="ru-RU" sz="14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anose="02020603050405020304" pitchFamily="18" charset="0"/>
              </a:rPr>
              <a:t>Федеральные государственные требования к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дополнительным предпрофессиональным программам в области физической культуры и спорта и к срокам обучения по этим программам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0924" y="2774731"/>
            <a:ext cx="4635063" cy="4520987"/>
          </a:xfrm>
        </p:spPr>
        <p:txBody>
          <a:bodyPr>
            <a:normAutofit/>
          </a:bodyPr>
          <a:lstStyle/>
          <a:p>
            <a:pPr marL="52070" indent="0">
              <a:buNone/>
            </a:pPr>
            <a:endParaRPr lang="ru-RU" sz="3200" dirty="0"/>
          </a:p>
          <a:p>
            <a:pPr marL="52070" indent="0">
              <a:buNone/>
            </a:pPr>
            <a:r>
              <a:rPr lang="ru-RU" sz="2600" dirty="0"/>
              <a:t> Этапы подготовки: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9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Этап начальной подготовки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Тренировочный этап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Этап совершенствования спортивного мастерства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391806" y="2469931"/>
            <a:ext cx="5160579" cy="4193628"/>
          </a:xfrm>
        </p:spPr>
        <p:txBody>
          <a:bodyPr>
            <a:normAutofit/>
          </a:bodyPr>
          <a:lstStyle/>
          <a:p>
            <a:pPr marL="52070" indent="0">
              <a:buNone/>
            </a:pPr>
            <a:endParaRPr lang="ru-RU" sz="2400" u="sng" dirty="0"/>
          </a:p>
          <a:p>
            <a:pPr marL="52070" indent="0">
              <a:buNone/>
            </a:pPr>
            <a:endParaRPr lang="ru-RU" sz="2400" u="sng" dirty="0"/>
          </a:p>
          <a:p>
            <a:pPr marL="52070" indent="0">
              <a:buNone/>
            </a:pPr>
            <a:r>
              <a:rPr lang="ru-RU" sz="2600" dirty="0"/>
              <a:t>Этапы </a:t>
            </a:r>
            <a:r>
              <a:rPr lang="ru-RU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спортивной</a:t>
            </a:r>
            <a:r>
              <a:rPr lang="ru-RU" sz="2600" dirty="0"/>
              <a:t> подготовки: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Этап начальной подготовки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Тренировочный этап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Этап совершенствования спортивного мастерства</a:t>
            </a:r>
          </a:p>
        </p:txBody>
      </p:sp>
      <p:sp>
        <p:nvSpPr>
          <p:cNvPr id="5" name="Заголовок 1"/>
          <p:cNvSpPr txBox="1"/>
          <p:nvPr/>
        </p:nvSpPr>
        <p:spPr>
          <a:xfrm>
            <a:off x="5391806" y="1450430"/>
            <a:ext cx="5160579" cy="798784"/>
          </a:xfrm>
          <a:prstGeom prst="rect">
            <a:avLst/>
          </a:prstGeom>
          <a:effectLst/>
        </p:spPr>
        <p:txBody>
          <a:bodyPr vert="horz" lIns="104261" tIns="52131" rIns="104261" bIns="52131" rtlCol="0" anchor="t" anchorCtr="0">
            <a:noAutofit/>
          </a:bodyPr>
          <a:lstStyle>
            <a:lvl1pPr marL="365125" indent="-365125" algn="r" defTabSz="104267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anose="02040502050405020303" pitchFamily="18" charset="0"/>
              <a:buChar char="*"/>
              <a:defRPr sz="52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endParaRPr lang="ru-RU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anose="02020603050405020304" pitchFamily="18" charset="0"/>
              </a:rPr>
              <a:t>Федеральный стандарт спортивной подготовки по виду спорта</a:t>
            </a:r>
          </a:p>
          <a:p>
            <a:pPr marL="0" indent="0" algn="ctr">
              <a:buNone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ffectLst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318234" y="1781506"/>
            <a:ext cx="0" cy="5307724"/>
          </a:xfrm>
          <a:prstGeom prst="line">
            <a:avLst/>
          </a:prstGeom>
          <a:ln w="19050"/>
          <a:effectLst>
            <a:glow rad="101600">
              <a:schemeClr val="accent2">
                <a:lumMod val="40000"/>
                <a:lumOff val="60000"/>
                <a:alpha val="6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604673" y="265144"/>
            <a:ext cx="4356210" cy="947737"/>
            <a:chOff x="604673" y="265144"/>
            <a:chExt cx="4356210" cy="947737"/>
          </a:xfrm>
        </p:grpSpPr>
        <p:pic>
          <p:nvPicPr>
            <p:cNvPr id="10" name="Picture 10" descr="C:\Users\Zhestya\Desktop\москва\Gerb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673" y="265144"/>
              <a:ext cx="1420813" cy="947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1784563" y="446624"/>
              <a:ext cx="31763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Муниципальное образование город Краснодар</a:t>
              </a:r>
            </a:p>
          </p:txBody>
        </p:sp>
      </p:grpSp>
      <p:pic>
        <p:nvPicPr>
          <p:cNvPr id="13" name="Picture 7" descr="C:\Users\Zhestya\Desktop\москва\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885" y="19877"/>
            <a:ext cx="13430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9"/>
          <p:cNvSpPr txBox="1"/>
          <p:nvPr/>
        </p:nvSpPr>
        <p:spPr>
          <a:xfrm>
            <a:off x="695348" y="4666595"/>
            <a:ext cx="4601867" cy="2764220"/>
          </a:xfrm>
          <a:prstGeom prst="rect">
            <a:avLst/>
          </a:prstGeom>
        </p:spPr>
        <p:txBody>
          <a:bodyPr vert="horz" lIns="104261" tIns="52131" rIns="104261" bIns="52131" rtlCol="0">
            <a:normAutofit/>
          </a:bodyPr>
          <a:lstStyle>
            <a:lvl1pPr marL="2609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853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515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8496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801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21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0731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5148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" name="Объект 9"/>
          <p:cNvSpPr txBox="1"/>
          <p:nvPr/>
        </p:nvSpPr>
        <p:spPr>
          <a:xfrm>
            <a:off x="5593167" y="1744718"/>
            <a:ext cx="4601867" cy="2764220"/>
          </a:xfrm>
          <a:prstGeom prst="rect">
            <a:avLst/>
          </a:prstGeom>
        </p:spPr>
        <p:txBody>
          <a:bodyPr vert="horz" lIns="104261" tIns="52131" rIns="104261" bIns="52131" rtlCol="0">
            <a:normAutofit/>
          </a:bodyPr>
          <a:lstStyle>
            <a:lvl1pPr marL="2609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853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515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8496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801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21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0731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5148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Объект 9"/>
          <p:cNvSpPr txBox="1"/>
          <p:nvPr/>
        </p:nvSpPr>
        <p:spPr>
          <a:xfrm>
            <a:off x="5719292" y="1744718"/>
            <a:ext cx="4601867" cy="2764220"/>
          </a:xfrm>
          <a:prstGeom prst="rect">
            <a:avLst/>
          </a:prstGeom>
        </p:spPr>
        <p:txBody>
          <a:bodyPr vert="horz" lIns="104261" tIns="52131" rIns="104261" bIns="52131" rtlCol="0">
            <a:normAutofit/>
          </a:bodyPr>
          <a:lstStyle>
            <a:lvl1pPr marL="2609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853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515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8496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801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21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0731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5148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" name="Объект 9"/>
          <p:cNvSpPr txBox="1"/>
          <p:nvPr/>
        </p:nvSpPr>
        <p:spPr>
          <a:xfrm>
            <a:off x="5720956" y="1744718"/>
            <a:ext cx="4601867" cy="2764220"/>
          </a:xfrm>
          <a:prstGeom prst="rect">
            <a:avLst/>
          </a:prstGeom>
        </p:spPr>
        <p:txBody>
          <a:bodyPr vert="horz" lIns="104261" tIns="52131" rIns="104261" bIns="52131" rtlCol="0">
            <a:normAutofit/>
          </a:bodyPr>
          <a:lstStyle>
            <a:lvl1pPr marL="2609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853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515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8496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801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21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0731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5148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" name="Объект 9"/>
          <p:cNvSpPr txBox="1"/>
          <p:nvPr/>
        </p:nvSpPr>
        <p:spPr>
          <a:xfrm>
            <a:off x="316971" y="1450428"/>
            <a:ext cx="10172354" cy="5980386"/>
          </a:xfrm>
          <a:prstGeom prst="rect">
            <a:avLst/>
          </a:prstGeom>
        </p:spPr>
        <p:txBody>
          <a:bodyPr vert="horz" lIns="104261" tIns="52131" rIns="104261" bIns="52131" rtlCol="0">
            <a:normAutofit/>
          </a:bodyPr>
          <a:lstStyle>
            <a:lvl1pPr marL="2609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853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515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8496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801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21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0731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5148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070" indent="0" algn="ctr">
              <a:buNone/>
            </a:pPr>
            <a:endParaRPr lang="ru-RU" sz="1800" dirty="0"/>
          </a:p>
          <a:p>
            <a:pPr marL="5207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Приказ Министерства спорта Российской Федерации </a:t>
            </a:r>
          </a:p>
          <a:p>
            <a:pPr marL="5207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от 27 декабря 2013 г. № 1125 «Об утверждении особенностей организации и осуществления образовательной, тренировочной и методической деятельности в области физической культуры и спорта</a:t>
            </a:r>
          </a:p>
          <a:p>
            <a:pPr marL="52070" indent="0" algn="ctr">
              <a:buNone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52070" indent="0" algn="ctr"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Разработан в соответствии с ч.9 ст.84 федерального закона от 29.12.2012 г. №273-ФЗ «Об образовании в Российской Федерации»</a:t>
            </a:r>
          </a:p>
          <a:p>
            <a:pPr marL="52070" indent="0" algn="ctr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31" name="Picture 7" descr="C:\Users\Zhestya\Desktop\москва\f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885" y="19877"/>
            <a:ext cx="13430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604673" y="265144"/>
            <a:ext cx="4356210" cy="947737"/>
            <a:chOff x="604673" y="265144"/>
            <a:chExt cx="4356210" cy="947737"/>
          </a:xfrm>
        </p:grpSpPr>
        <p:pic>
          <p:nvPicPr>
            <p:cNvPr id="1034" name="Picture 10" descr="C:\Users\Zhestya\Desktop\москва\Gerb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673" y="265144"/>
              <a:ext cx="1420813" cy="947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784563" y="446624"/>
              <a:ext cx="31763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Муниципальное образование город Краснодар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9"/>
          <p:cNvSpPr txBox="1"/>
          <p:nvPr/>
        </p:nvSpPr>
        <p:spPr>
          <a:xfrm>
            <a:off x="695348" y="4666595"/>
            <a:ext cx="4601867" cy="2764220"/>
          </a:xfrm>
          <a:prstGeom prst="rect">
            <a:avLst/>
          </a:prstGeom>
        </p:spPr>
        <p:txBody>
          <a:bodyPr vert="horz" lIns="104261" tIns="52131" rIns="104261" bIns="52131" rtlCol="0">
            <a:normAutofit/>
          </a:bodyPr>
          <a:lstStyle>
            <a:lvl1pPr marL="2609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853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515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8496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801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21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0731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5148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" name="Объект 9"/>
          <p:cNvSpPr txBox="1"/>
          <p:nvPr/>
        </p:nvSpPr>
        <p:spPr>
          <a:xfrm>
            <a:off x="5593167" y="1744718"/>
            <a:ext cx="4601867" cy="2764220"/>
          </a:xfrm>
          <a:prstGeom prst="rect">
            <a:avLst/>
          </a:prstGeom>
        </p:spPr>
        <p:txBody>
          <a:bodyPr vert="horz" lIns="104261" tIns="52131" rIns="104261" bIns="52131" rtlCol="0">
            <a:normAutofit/>
          </a:bodyPr>
          <a:lstStyle>
            <a:lvl1pPr marL="2609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853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515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8496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801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21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0731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5148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Объект 9"/>
          <p:cNvSpPr txBox="1"/>
          <p:nvPr/>
        </p:nvSpPr>
        <p:spPr>
          <a:xfrm>
            <a:off x="5719292" y="1744718"/>
            <a:ext cx="4601867" cy="2764220"/>
          </a:xfrm>
          <a:prstGeom prst="rect">
            <a:avLst/>
          </a:prstGeom>
        </p:spPr>
        <p:txBody>
          <a:bodyPr vert="horz" lIns="104261" tIns="52131" rIns="104261" bIns="52131" rtlCol="0">
            <a:normAutofit/>
          </a:bodyPr>
          <a:lstStyle>
            <a:lvl1pPr marL="2609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853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515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8496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801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21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0731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5148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" name="Объект 9"/>
          <p:cNvSpPr txBox="1"/>
          <p:nvPr/>
        </p:nvSpPr>
        <p:spPr>
          <a:xfrm>
            <a:off x="5720956" y="1744718"/>
            <a:ext cx="4601867" cy="2764220"/>
          </a:xfrm>
          <a:prstGeom prst="rect">
            <a:avLst/>
          </a:prstGeom>
        </p:spPr>
        <p:txBody>
          <a:bodyPr vert="horz" lIns="104261" tIns="52131" rIns="104261" bIns="52131" rtlCol="0">
            <a:normAutofit/>
          </a:bodyPr>
          <a:lstStyle>
            <a:lvl1pPr marL="2609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853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515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8496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801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21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0731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5148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" name="Объект 9"/>
          <p:cNvSpPr txBox="1"/>
          <p:nvPr/>
        </p:nvSpPr>
        <p:spPr>
          <a:xfrm>
            <a:off x="316971" y="1450428"/>
            <a:ext cx="10172354" cy="5980386"/>
          </a:xfrm>
          <a:prstGeom prst="rect">
            <a:avLst/>
          </a:prstGeom>
        </p:spPr>
        <p:txBody>
          <a:bodyPr vert="horz" lIns="104261" tIns="52131" rIns="104261" bIns="52131" rtlCol="0">
            <a:normAutofit/>
          </a:bodyPr>
          <a:lstStyle>
            <a:lvl1pPr marL="2609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853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515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8496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9801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2185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60731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51480" indent="-208280" algn="l" defTabSz="1042670" rtl="0" eaLnBrk="1" latinLnBrk="0" hangingPunct="1">
              <a:spcBef>
                <a:spcPct val="20000"/>
              </a:spcBef>
              <a:spcAft>
                <a:spcPts val="3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None/>
            </a:pPr>
            <a:r>
              <a:rPr lang="ru-RU" sz="1800" dirty="0">
                <a:latin typeface="+mj-lt"/>
                <a:cs typeface="Times New Roman" panose="02020603050405020304" pitchFamily="18" charset="0"/>
              </a:rPr>
              <a:t>Приказ министерства финансов Российской Федерации от 01.07.2013 г. № 65н</a:t>
            </a:r>
            <a:r>
              <a:rPr lang="ru-RU" sz="1800" dirty="0">
                <a:latin typeface="+mj-lt"/>
              </a:rPr>
              <a:t> </a:t>
            </a:r>
          </a:p>
          <a:p>
            <a:pPr lvl="0" algn="ctr">
              <a:buNone/>
            </a:pPr>
            <a:r>
              <a:rPr lang="ru-RU" sz="1800" dirty="0">
                <a:latin typeface="+mj-lt"/>
                <a:cs typeface="Times New Roman" panose="02020603050405020304" pitchFamily="18" charset="0"/>
              </a:rPr>
              <a:t>«Об утверждении указаний о порядке применения бюджетной классификации Российской Федерации»</a:t>
            </a:r>
          </a:p>
          <a:p>
            <a:pPr lvl="0" algn="ctr">
              <a:buNone/>
            </a:pPr>
            <a:endParaRPr lang="ru-RU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>
              <a:buNone/>
            </a:pPr>
            <a:endParaRPr lang="ru-RU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>
              <a:buNone/>
            </a:pPr>
            <a:endParaRPr lang="ru-RU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78596" y="2525375"/>
          <a:ext cx="9249104" cy="4825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4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4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3647"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2400" b="1" kern="120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ru-RU" sz="2400" b="1" kern="1200" dirty="0"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Классификация расходов бюджетов</a:t>
                      </a:r>
                    </a:p>
                    <a:p>
                      <a:endParaRPr lang="ru-RU" sz="2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199">
                <a:tc>
                  <a:txBody>
                    <a:bodyPr/>
                    <a:lstStyle/>
                    <a:p>
                      <a:pPr marL="342900" indent="-342900" algn="l"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endParaRPr lang="ru-RU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Радел</a:t>
                      </a:r>
                      <a:r>
                        <a:rPr lang="ru-RU" sz="20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0700 «Образование</a:t>
                      </a:r>
                    </a:p>
                    <a:p>
                      <a:pPr marL="342900" indent="-342900" algn="l"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endParaRPr lang="ru-RU" sz="20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Подраздел 0703 «Дополнительное образование детей» реализация</a:t>
                      </a:r>
                      <a:r>
                        <a:rPr lang="ru-RU" sz="20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дополнительных общеобразовательных программ и обеспечение деятельности организаций дополнительного образования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pPr marL="342900" indent="-342900"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Радел 1100 «Физическая культура и спорт»</a:t>
                      </a:r>
                    </a:p>
                    <a:p>
                      <a:pPr marL="342900" indent="-342900"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Подраздел 1102 «Массовый</a:t>
                      </a:r>
                      <a:r>
                        <a:rPr lang="ru-RU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спорт» обеспечение деятельности учреждений в сфере массового спорта, проведение массовых спортивных мероприятий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31" name="Picture 7" descr="C:\Users\Zhestya\Desktop\москва\f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885" y="19877"/>
            <a:ext cx="13430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604673" y="265144"/>
            <a:ext cx="4356210" cy="947737"/>
            <a:chOff x="604673" y="265144"/>
            <a:chExt cx="4356210" cy="947737"/>
          </a:xfrm>
        </p:grpSpPr>
        <p:pic>
          <p:nvPicPr>
            <p:cNvPr id="1034" name="Picture 10" descr="C:\Users\Zhestya\Desktop\москва\Gerb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673" y="265144"/>
              <a:ext cx="1420813" cy="947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784563" y="446624"/>
              <a:ext cx="31763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Муниципальное образование город Краснодар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986" y="1941341"/>
            <a:ext cx="9590147" cy="87219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Базовый (отраслевой) перечень государственных и муниципальных услуг и работ в сфере образования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604673" y="265144"/>
            <a:ext cx="4356210" cy="947737"/>
            <a:chOff x="604673" y="265144"/>
            <a:chExt cx="4356210" cy="947737"/>
          </a:xfrm>
        </p:grpSpPr>
        <p:pic>
          <p:nvPicPr>
            <p:cNvPr id="7" name="Picture 10" descr="C:\Users\Zhestya\Desktop\москва\Gerb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673" y="265144"/>
              <a:ext cx="1420813" cy="947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784563" y="446624"/>
              <a:ext cx="31763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Муниципальное образование город Краснодар</a:t>
              </a:r>
            </a:p>
          </p:txBody>
        </p:sp>
      </p:grpSp>
      <p:pic>
        <p:nvPicPr>
          <p:cNvPr id="9" name="Picture 7" descr="C:\Users\Zhestya\Desktop\москва\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885" y="19877"/>
            <a:ext cx="13430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Объект 10"/>
          <p:cNvGraphicFramePr>
            <a:graphicFrameLocks noGrp="1"/>
          </p:cNvGraphicFramePr>
          <p:nvPr>
            <p:ph sz="quarter" idx="13"/>
          </p:nvPr>
        </p:nvGraphicFramePr>
        <p:xfrm>
          <a:off x="420413" y="3035078"/>
          <a:ext cx="9858703" cy="4238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2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2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1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543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Наименование услуги или работы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Содержание услуги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Содержание услуги 2</a:t>
                      </a:r>
                    </a:p>
                    <a:p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Содержание услуги 3</a:t>
                      </a:r>
                    </a:p>
                    <a:p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648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Реализация дополнительных предпрофессиональных программ</a:t>
                      </a:r>
                      <a:r>
                        <a:rPr lang="ru-RU" sz="18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в области физической культуры и спорта</a:t>
                      </a:r>
                      <a:endParaRPr lang="ru-RU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Обучающиеся за исключением обучающихся с ограниченными возможностями здоровья</a:t>
                      </a:r>
                      <a:r>
                        <a:rPr lang="ru-RU" sz="18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(ОВЗ) и детей-инвалидов</a:t>
                      </a:r>
                      <a:endParaRPr lang="ru-RU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Командные</a:t>
                      </a:r>
                      <a:r>
                        <a:rPr lang="ru-RU" sz="18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игровые виды спорта</a:t>
                      </a:r>
                      <a:endParaRPr lang="ru-RU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  <a:p>
                      <a:endParaRPr lang="ru-RU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  <a:p>
                      <a:endParaRPr lang="ru-RU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Этап начальной</a:t>
                      </a:r>
                      <a:r>
                        <a:rPr lang="ru-RU" sz="20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подготовки</a:t>
                      </a:r>
                      <a:endParaRPr lang="ru-RU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604673" y="265144"/>
            <a:ext cx="4356210" cy="947737"/>
            <a:chOff x="604673" y="265144"/>
            <a:chExt cx="4356210" cy="947737"/>
          </a:xfrm>
        </p:grpSpPr>
        <p:pic>
          <p:nvPicPr>
            <p:cNvPr id="7" name="Picture 10" descr="C:\Users\Zhestya\Desktop\москва\Gerb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673" y="265144"/>
              <a:ext cx="1420813" cy="947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784563" y="446624"/>
              <a:ext cx="31763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Муниципальное образование город Краснодар</a:t>
              </a:r>
            </a:p>
          </p:txBody>
        </p:sp>
      </p:grpSp>
      <p:pic>
        <p:nvPicPr>
          <p:cNvPr id="9" name="Picture 7" descr="C:\Users\Zhestya\Desktop\москва\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885" y="19877"/>
            <a:ext cx="13430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81836" y="3074788"/>
            <a:ext cx="7614890" cy="125994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27459</TotalTime>
  <Words>438</Words>
  <Application>Microsoft Office PowerPoint</Application>
  <PresentationFormat>Произвольный</PresentationFormat>
  <Paragraphs>77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Georgia</vt:lpstr>
      <vt:lpstr>Times New Roman</vt:lpstr>
      <vt:lpstr>Trebuchet MS</vt:lpstr>
      <vt:lpstr>Воздушный поток</vt:lpstr>
      <vt:lpstr>«Особенности организации и осуществления образовательной, тренировочной деятельности в области  физической культуры и спорта»</vt:lpstr>
      <vt:lpstr>Статья 34.1. Организации, осуществляющие спортивную подготовку   1. Спортивная подготовка в Российской Федерации может осуществляться физкультурно-спортивными организациями, одной из целей деятельности которых является осуществление спортивной подготовки на территории Российской Федерации, в том числе центрами спортивной подготовки, а также организациями дополнительного образования детей, осуществляющими деятельность в области физической культуры и спорта, </vt:lpstr>
      <vt:lpstr> Статья 27. Структура образовательной организации  2. Образовательная организация может иметь в своей структуре различные структурные подразделения, обеспечивающие осуществление образовательной деятельности.  </vt:lpstr>
      <vt:lpstr> Федеральные государственные требования к дополнительным предпрофессиональным программам в области физической культуры и спорта и к срокам обучения по этим программам  </vt:lpstr>
      <vt:lpstr>Презентация PowerPoint</vt:lpstr>
      <vt:lpstr>Презентация PowerPoint</vt:lpstr>
      <vt:lpstr>Базовый (отраслевой) перечень государственных и муниципальных услуг и работ в сфере образования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Алексей Ковалевский</cp:lastModifiedBy>
  <cp:revision>105</cp:revision>
  <cp:lastPrinted>2018-04-17T15:22:00Z</cp:lastPrinted>
  <dcterms:created xsi:type="dcterms:W3CDTF">2017-08-25T09:41:00Z</dcterms:created>
  <dcterms:modified xsi:type="dcterms:W3CDTF">2019-04-25T10:00:47Z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