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6" r:id="rId3"/>
    <p:sldId id="257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79B91-0D6F-4005-ABE8-F3244A97A90E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689E6-C11D-496B-962F-29EEAD0B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3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38269-4FDB-49B7-A7CA-DBA339DEFC6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,</a:t>
            </a:r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44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4860-1CAA-4B98-893B-5FC09FD302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221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2CC4-EF86-4344-9F09-3834C41C84E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1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38269-4FDB-49B7-A7CA-DBA339DEFC6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,</a:t>
            </a:r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44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3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0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3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61404-8242-41FC-9B01-F156DE198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5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1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3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2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6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0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BD4D-C32C-488F-8F0F-EF64D0ACD09F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4573-482F-40DD-9FCD-6DB6EFAFC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6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688" y="476672"/>
            <a:ext cx="7200800" cy="864095"/>
          </a:xfrm>
          <a:solidFill>
            <a:schemeClr val="accent1">
              <a:lumMod val="40000"/>
              <a:lumOff val="60000"/>
              <a:alpha val="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A20000"/>
                </a:solidFill>
                <a:latin typeface="+mn-lt"/>
              </a:rPr>
              <a:t>МОСКОВСКИЙ </a:t>
            </a:r>
            <a:r>
              <a:rPr lang="ru-RU" altLang="ru-RU" sz="2000" b="1" dirty="0">
                <a:solidFill>
                  <a:srgbClr val="A20000"/>
                </a:solidFill>
                <a:latin typeface="+mn-lt"/>
              </a:rPr>
              <a:t>ГОРОДСКОЙ ПЕДАГОГИЧЕСКИЙ УНИВЕРСИТЕТ</a:t>
            </a:r>
            <a:br>
              <a:rPr lang="ru-RU" altLang="ru-RU" sz="2000" b="1" dirty="0">
                <a:solidFill>
                  <a:srgbClr val="A20000"/>
                </a:solidFill>
                <a:latin typeface="+mn-lt"/>
              </a:rPr>
            </a:br>
            <a:r>
              <a:rPr lang="ru-RU" altLang="ru-RU" sz="1800" b="1" dirty="0" smtClean="0">
                <a:solidFill>
                  <a:srgbClr val="A20000"/>
                </a:solidFill>
                <a:latin typeface="+mn-lt"/>
              </a:rPr>
              <a:t>ИНСТИТУТ ЕСТЕСТВОЗНАНИЯ И СПОРТИВНЫХ ТЕХНОЛОГИЙ  </a:t>
            </a:r>
            <a:r>
              <a:rPr lang="ru-RU" altLang="ru-RU" sz="1800" b="1" dirty="0">
                <a:solidFill>
                  <a:srgbClr val="A20000"/>
                </a:solidFill>
                <a:latin typeface="+mn-lt"/>
              </a:rPr>
              <a:t/>
            </a:r>
            <a:br>
              <a:rPr lang="ru-RU" altLang="ru-RU" sz="1800" b="1" dirty="0">
                <a:solidFill>
                  <a:srgbClr val="A20000"/>
                </a:solidFill>
                <a:latin typeface="+mn-lt"/>
              </a:rPr>
            </a:br>
            <a:endParaRPr lang="ru-RU" altLang="ru-RU" sz="14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5127047" y="4653136"/>
            <a:ext cx="3583401" cy="8233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МАТВЕЕВ Анатолий Петрович, профессор</a:t>
            </a:r>
          </a:p>
          <a:p>
            <a:pPr algn="r"/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доктор педагогических наук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419600" y="6019800"/>
            <a:ext cx="70403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chemeClr val="accent2"/>
                </a:solidFill>
                <a:latin typeface="+mn-lt"/>
              </a:rPr>
              <a:t>2019</a:t>
            </a:r>
            <a:endParaRPr lang="ru-RU" altLang="ru-RU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Рисунок 5" descr="ÐÐ½ÑÑÐ¸ÑÑÑ ÐµÑÑÐµÑÑÐ²Ð¾Ð·Ð½Ð°Ð½Ð¸Ñ Ð¸Â ÑÐ¿Ð¾ÑÑÐ¸Ð²Ð½ÑÑ ÑÐµÑÐ½Ð¾Ð»Ð¾Ð³Ð¸Ð¹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" t="7409" r="8333" b="5185"/>
          <a:stretch/>
        </p:blipFill>
        <p:spPr bwMode="auto">
          <a:xfrm>
            <a:off x="611560" y="620688"/>
            <a:ext cx="1368152" cy="10801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5741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ОБНОВЛЕНИЕ УЧЕБНО-МЕТОДИЧЕСКОГО ОБЕСПЕЧЕНИЯ УЧЕБНОГО ПРЕДМЕТА «ФИЗИЧЕСКАЯ КУЛЬТУРА»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24744"/>
            <a:ext cx="835292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1200" b="1" i="1" dirty="0" smtClean="0">
                <a:solidFill>
                  <a:srgbClr val="C00000"/>
                </a:solidFill>
              </a:rPr>
              <a:t>ПЕРЕХОД ОБЩЕСТВА </a:t>
            </a:r>
            <a:r>
              <a:rPr lang="ru-RU" sz="1200" b="1" dirty="0" smtClean="0">
                <a:solidFill>
                  <a:srgbClr val="002060"/>
                </a:solidFill>
              </a:rPr>
              <a:t>НА ЦЕННОСТИ ЛИБЕРАЛЬНОЙ ИДЕОЛОГИ ОЗНАМЕНОВАЛ НОВЫЙ ЭТАП В РАЗВИТИИ ВСЕХ СОЦИАЛЬНЫХ ИНСТИТУТОВ РФ, ВКЛЮЧАЯ И ИНСТИТУТ ОБРАЗОВАНИЯ. ОДНОЙ ИЗ ТАКИХ ЦЕННОСТЕЙ, СУЩЕСТВЕННО ВЛИЯЮЩИХ НА СОВРЕМЕННОЕ РАЗВИТИЕ ОТЕЧЕСТВЕННОЙ СИСТЕМЫ ОБРАЗОВАНИЯ, ПРИЗНАЕТСЯ ПРИНЦИП </a:t>
            </a:r>
            <a:r>
              <a:rPr lang="ru-RU" sz="1200" b="1" dirty="0" smtClean="0">
                <a:solidFill>
                  <a:srgbClr val="C00000"/>
                </a:solidFill>
              </a:rPr>
              <a:t>«ПРИОРИТЕТА ИНДИВИДА ПО ОТНОШЕНИЮ К ГОСУДАРСТВУ».</a:t>
            </a:r>
          </a:p>
          <a:p>
            <a:pPr indent="457200"/>
            <a:r>
              <a:rPr lang="ru-RU" sz="1200" b="1" dirty="0" smtClean="0">
                <a:solidFill>
                  <a:srgbClr val="002060"/>
                </a:solidFill>
              </a:rPr>
              <a:t>ДАННЫЙ ПРИНЦИП УСТАНАВЛИВАЕТ: </a:t>
            </a:r>
          </a:p>
          <a:p>
            <a:pPr indent="457200"/>
            <a:r>
              <a:rPr lang="ru-RU" sz="1200" b="1" dirty="0" smtClean="0">
                <a:solidFill>
                  <a:srgbClr val="002060"/>
                </a:solidFill>
              </a:rPr>
              <a:t>- ПРИОРИТЕТ ИНДИВИДУАЛИЗМА ПО ОТНОШЕНИЮ К КОЛЛЕКТИВИЗМУ</a:t>
            </a:r>
          </a:p>
          <a:p>
            <a:pPr indent="457200"/>
            <a:r>
              <a:rPr lang="ru-RU" sz="1200" b="1" dirty="0" smtClean="0">
                <a:solidFill>
                  <a:srgbClr val="002060"/>
                </a:solidFill>
              </a:rPr>
              <a:t>- ПРИОРИТЕТ БЛАГА ИНДИВИДА ПО ОТНОШЕНИЮ К БЛАГУ ОБЩЕСТВА</a:t>
            </a:r>
          </a:p>
          <a:p>
            <a:pPr indent="457200"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- ПРИОРИТЕТ МАТЕРИАЛЬНОГО ОБОГАЩЕНИЯ ИНДИВИДА ПО ОТНОШЕНИЮ К ЕГО ДУХОВНОМУ ОБОГАЩЕНИЮ </a:t>
            </a:r>
          </a:p>
          <a:p>
            <a:pPr indent="457200">
              <a:spcAft>
                <a:spcPts val="600"/>
              </a:spcAft>
            </a:pPr>
            <a:r>
              <a:rPr lang="ru-RU" sz="1200" b="1" i="1" dirty="0" smtClean="0">
                <a:solidFill>
                  <a:srgbClr val="C00000"/>
                </a:solidFill>
              </a:rPr>
              <a:t>ПРИНЯТИЕ ПРИНЦИПА </a:t>
            </a:r>
            <a:r>
              <a:rPr lang="ru-RU" sz="1200" b="1" dirty="0" smtClean="0">
                <a:solidFill>
                  <a:srgbClr val="002060"/>
                </a:solidFill>
              </a:rPr>
              <a:t>В КАЧЕСТВЕ ОДНОГО ИЗ ОСНОВАНИЙ РАЗВИТИЯ ОБЩЕСТВА ПРЕДОПРЕДЕЛИЛО ИЗМЕНЕНИЕ ВЕКТОРА МОДЕРНИЗАЦИИ ОТЕЧЕСТВЕННОЙ СИСТЕМЫ ОБРАЗОВАНИЯ, ЧТО ОТРАЗИЛОСЬ В СООТВЕТСТВУЮЩЕЙ ЦЕЛЕВОЙ УСТАНОВКЕ: </a:t>
            </a:r>
          </a:p>
          <a:p>
            <a:pPr indent="457200"/>
            <a:r>
              <a:rPr lang="ru-RU" altLang="ru-RU" sz="1200" b="1" i="1" dirty="0" smtClean="0">
                <a:solidFill>
                  <a:srgbClr val="C00000"/>
                </a:solidFill>
              </a:rPr>
              <a:t>ЦЕЛЬ ОБРАЗОВАНИЯ ПРИ СОЦИАЛИСТИЧЕСКОМ ПУТИ РАЗВИТИЯ ОБЩЕСТВА </a:t>
            </a:r>
            <a:r>
              <a:rPr lang="ru-RU" altLang="ru-RU" sz="1200" b="1" i="1" dirty="0" smtClean="0">
                <a:solidFill>
                  <a:srgbClr val="002060"/>
                </a:solidFill>
              </a:rPr>
              <a:t>–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 ВОСПИТАНИЕ ВСЕСТОРОННЕ И ГАРМОНИЧНО РАЗВИТОГО ЧЕЛОВЕКА, АКТИВНОГО СТРОИТЕЛЯ КОММУНИСТИЧЕСКОГО ОБЩЕСТВА, ПОДГОТОВЛЕННОГО К ТВОРЧЕСКОМУ ТРУДУ И ЗАЩИТЕ РОДИНЫ    </a:t>
            </a:r>
          </a:p>
          <a:p>
            <a:pPr indent="457200">
              <a:spcAft>
                <a:spcPts val="600"/>
              </a:spcAft>
            </a:pPr>
            <a:r>
              <a:rPr lang="ru-RU" altLang="ru-RU" sz="1200" b="1" i="1" dirty="0" smtClean="0">
                <a:solidFill>
                  <a:srgbClr val="C00000"/>
                </a:solidFill>
              </a:rPr>
              <a:t>ЦЕЛЬ ОБРАЗОВАНИЯ В УСЛОВИЯХ РЫНОЧНОГО ПУТИ РАЗВИТИЯ ОБЩЕСТВА </a:t>
            </a:r>
            <a:r>
              <a:rPr lang="ru-RU" altLang="ru-RU" sz="1200" b="1" i="1" dirty="0" smtClean="0">
                <a:solidFill>
                  <a:srgbClr val="002060"/>
                </a:solidFill>
              </a:rPr>
              <a:t>–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 ФОРМИРОВАНИЕ ВЫСОКО НРАВСТВЕННЫХ, ТВОРЧЕСКИХ, КОМПЕТЕНТНЫХ И УСПЕШНЫХ ГРАЖДАН РОССИИ, СПОСОБНЫХ К САМООПРЕДЕЛЕНИЮ В ОБЩЕСТВЕННОЙ И ПРОФЕССИОНАЛЬНОЙ ДЕЯТЕЛЬНОСТИ</a:t>
            </a:r>
          </a:p>
          <a:p>
            <a:pPr indent="457200"/>
            <a:r>
              <a:rPr lang="ru-RU" altLang="ru-RU" sz="1200" b="1" i="1" dirty="0" smtClean="0">
                <a:solidFill>
                  <a:srgbClr val="C00000"/>
                </a:solidFill>
              </a:rPr>
              <a:t>ПЕРЕВОД СИСТЕМЫ ОБРАЗОВАНИЯ 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ОТ ВОСПИТАНИЯ ЧЕЛОВЕКА ДЛЯ ОБЩЕСТВА В ФОРМИРОВАНИЕ ЧЕЛОВЕКА ДЛЯ САМОГО СЕБЯ ОСУЩЕСТВЛЯЕТСЯ  В РФ ПОЭТАПНО, В СООТВЕТСТВИИ БАЗОВЫМИ ПОЛОЖЕНИЯМИ ГОСУДАРСТВЕННОГО СТАНДАРТА </a:t>
            </a:r>
          </a:p>
          <a:p>
            <a:pPr indent="457200"/>
            <a:endParaRPr lang="ru-RU" altLang="ru-RU" sz="1400" b="1" dirty="0" smtClean="0">
              <a:solidFill>
                <a:srgbClr val="002060"/>
              </a:solidFill>
            </a:endParaRPr>
          </a:p>
          <a:p>
            <a:pPr indent="457200"/>
            <a:endParaRPr lang="ru-RU" sz="1400" i="1" dirty="0" smtClean="0">
              <a:solidFill>
                <a:srgbClr val="C00000"/>
              </a:solidFill>
            </a:endParaRPr>
          </a:p>
          <a:p>
            <a:pPr indent="457200"/>
            <a:endParaRPr lang="ru-RU" sz="1400" i="1" dirty="0" smtClean="0">
              <a:solidFill>
                <a:srgbClr val="C00000"/>
              </a:solidFill>
            </a:endParaRPr>
          </a:p>
          <a:p>
            <a:pPr indent="457200"/>
            <a:r>
              <a:rPr lang="en-US" sz="1200" b="1" i="1" dirty="0" smtClean="0">
                <a:solidFill>
                  <a:srgbClr val="C00000"/>
                </a:solidFill>
              </a:rPr>
              <a:t>P.S.</a:t>
            </a:r>
            <a:r>
              <a:rPr lang="ru-RU" sz="1200" b="1" i="1" dirty="0" smtClean="0">
                <a:solidFill>
                  <a:srgbClr val="C00000"/>
                </a:solidFill>
              </a:rPr>
              <a:t>САМООПРЕДЕЛЕНИЕ - </a:t>
            </a:r>
            <a:r>
              <a:rPr lang="ru-RU" sz="1200" b="1" i="1" dirty="0" smtClean="0">
                <a:solidFill>
                  <a:srgbClr val="002060"/>
                </a:solidFill>
              </a:rPr>
              <a:t>центральный механизм обретения и проявления человеком свободы осознанного выбора своего жизненного пути, места в системе многообразных социальных отношений.</a:t>
            </a:r>
            <a:endParaRPr lang="ru-RU" sz="1200" b="1" dirty="0" smtClean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0875" y="332656"/>
            <a:ext cx="4577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ИСХОДНЫЕ ОСНОВЫ РАЗРАБОТКИ СОДЕРЖАНИЯ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 ДИСЦИПЛИНЫ «ФИЗИЧЕСКАЯ КУЛЬТУРА»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562073"/>
          </a:xfrm>
        </p:spPr>
        <p:txBody>
          <a:bodyPr>
            <a:noAutofit/>
          </a:bodyPr>
          <a:lstStyle/>
          <a:p>
            <a:r>
              <a:rPr lang="ru-RU" alt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ДИНАМИКА ЦЕЛЕВЫХ ОРИЕНТАЦИЙ </a:t>
            </a:r>
            <a:br>
              <a:rPr lang="ru-RU" alt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ru-RU" altLang="ru-RU" sz="1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РАЗВИТИЯ ОСНОВ ГОСУДАРСТВЕННОГО  СТАНДАРТА ОБРАЗОВАНИЯ</a:t>
            </a:r>
            <a:r>
              <a:rPr lang="ru-RU" altLang="ru-RU" sz="16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9007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6518071"/>
              </p:ext>
            </p:extLst>
          </p:nvPr>
        </p:nvGraphicFramePr>
        <p:xfrm>
          <a:off x="323528" y="1196753"/>
          <a:ext cx="8496944" cy="415284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16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99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ГОСУДАРСТВЕННЫЕ СТАНДАРТЫ ОБРАЗОВАНИЯ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ЦЕЛЕВЫЕ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ОРИЕНТАЦИИ СТАНДАРТА  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ТЕОРЕТИЧЕСКИЕ ОСНОВЫ СТАНДАРТА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8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 ВРЕМЕННЫЙ ГОСУДАРСТВЕННЫЙ СТАНДАРТ СОДЕРЖАНИЯ ОБРАЗОВАНИЯ (ВГССО, 1997)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ФИЗИЧЕСКАЯ КУЛЬТУРА НЕ БЫЛА ПРЕДСТАВЛЕНА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АПРОБАЦИЯ ОСНОВ СОДЕРЖАНИЯ БАЗОВОГО ОБЩЕГО СРЕДНЕГО ОБРАЗОВАНИЯ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КОНЦЕПЦИЯ МОДЕРНИЗАЦИИ ОБРАЗОВАНИЯ В РФ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33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ГОСУДАРСТВЕННЫЙ  СТАНДАРТ СОДЕРЖАНИЯ ОБРАЗОВАНИЯ (ГССО, 2004)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СОЗДАНИЕ КОНЦЕПЦИИ ОБРАЗОВАНИЯ ПО ФИЗИЧЕСКОЙ КУЛЬТУРЕ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АПРОБАЦИЯ ОСНОВ ПРОФИЛЬНОГО ОБРАЗОВАНИЯ, СООТНЕСЕНИЕ ЕГО С СОДЕРЖАНИЕМ БАЗОВОГО ОБЩЕГО СРЕДНЕГО ОБРАЗОВАНИЯ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КОНЦЕПЦИЯ ПРОФИЛЬНОГО ОБРАЗОВАНИЯ В РФ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46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ФЕДЕРАЛЬНЫЙ  ГОСУДАРСТВЕННЫЙ ОБРАЗОВАТЕЛЬНЫЙ СТАНДАРТ   (ФГОС, 2010)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РАЗРАБОТКА ТРЕБОВАНИЙ К КАЧЕСТВУ ОБРАЗОВАНИЯ ПО ФИЗИЧЕСКОЙ КУЛЬТУРЕ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АПРОБАЦИЯ СТРУКТУРЫ И СОДЕР-ЖАНИЯ БАЗОВЫХ ТРЕБОВАНИЙ К ОБЩЕМУ СРЕДНЕМУ ОБРАЗОВАНИЮ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КОНЦЕПЦИЯ КОМПЕТЕНТНОСТНОГО ПОДХОДА В ОБРАЗОВАНИЯ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5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 ПРОЕКТ ФЕДЕРАЛЬНОГО ГОСУДАРСТВЕННОГО ОБРАЗОВАТЕЛЬНОГО СТАНДАРТА (ПРОЕКТ 2019)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СОЗДАНИЕ КОНЦЕПЦИИ </a:t>
                      </a:r>
                      <a:r>
                        <a:rPr lang="ru-RU" altLang="ru-RU" sz="1200" b="1" i="0" dirty="0" smtClean="0">
                          <a:solidFill>
                            <a:srgbClr val="C00000"/>
                          </a:solidFill>
                          <a:cs typeface="Arial" panose="020B0604020202020204" pitchFamily="34" charset="0"/>
                        </a:rPr>
                        <a:t>ПРЕПОДАВАНИЯ УЧЕБНОГО ПРЕДМЕТА «ФИЗИЧЕСКАЯ КУЛЬТУРА» В ОБРАЗОВА-ТЕЛЬНЫХ ОРГАНИЗАЦИЯХ  РФ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 АПРОБАЦИЯ ОБРАЗОВАТЕЛЬНЫХ ТЕХНОЛОГИЙ И ПЕДАГОГИЧЕСКИХ МЕТОДИК ОРИЕНТИРОВАННЫХ НА ПОВЫШЕНИЕ КАЧЕСТВА ОБРАЗОВАНИЯ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КОНЦЕПЦИИ ПРЕПОДАВАНИЯ УЧЕБНЫХ ПРЕДМЕТОВ В ОБРАЗОВАТЕЛЬНЫХ ОРГАНИЗАЦИЯХ РФ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1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8928" y="332656"/>
            <a:ext cx="4837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C00000"/>
                </a:solidFill>
              </a:rPr>
              <a:t>БАЗОВЫЕ ПОЛОЖЕНИЯ КОНЦЕПЦИИ ОБРАЗОВАНИЯ</a:t>
            </a:r>
          </a:p>
          <a:p>
            <a:pPr algn="ctr"/>
            <a:r>
              <a:rPr lang="ru-RU" altLang="ru-RU" sz="1600" b="1" dirty="0" smtClean="0">
                <a:solidFill>
                  <a:srgbClr val="C00000"/>
                </a:solidFill>
              </a:rPr>
              <a:t> ПО ФИЗИЧЕСКОЙ КУЛЬТУРЕ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052655"/>
            <a:ext cx="8568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alt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altLang="ru-RU" sz="1400" b="1" i="1" dirty="0" smtClean="0">
                <a:solidFill>
                  <a:srgbClr val="C00000"/>
                </a:solidFill>
              </a:rPr>
              <a:t>ЦЕЛЬ ОБРАЗОВАНИЯ ПО ФИЗИЧЕСКОЙ КУЛЬТУРЕ – </a:t>
            </a:r>
            <a:r>
              <a:rPr lang="ru-RU" altLang="ru-RU" sz="1200" b="1" i="1" dirty="0" smtClean="0">
                <a:solidFill>
                  <a:srgbClr val="002060"/>
                </a:solidFill>
              </a:rPr>
              <a:t>ВОСПИТАНИЕ 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ФИЗИЧЕСКИ ПОДГОТОВЛЕННОЙ ЛИЧНОСТИ, ОРИЕНТИРОВАННОЙ НА ВЕДЕНИЕ ЗДОРОВОГО ОБРАЗА ЖИЗНИ, СПОСОБНОЙ ТВОРЧЕСКИ ИСПОЛЬЗОВАТЬ ЦЕННОСТИ ФИЗИЧЕСКОЙ КУЛЬТУРЫ ДЛЯ УКРЕПЛЕНИЯ И ДЛИТЕЛЬНОГО СОХРАНЕНИЯ СОБСТВЕННОГО ЗДОРОВЬЯ, ОПТИМИЗАЦИИ ТРУДОВОЙ ДЕЯТЕЛЬНОСТИ, ОРГАНИЗАЦИИ АКТИВНОГО ОТДЫХА И ДОСУГА</a:t>
            </a:r>
          </a:p>
          <a:p>
            <a:pPr indent="457200"/>
            <a:endParaRPr lang="ru-RU" altLang="ru-RU" sz="1200" b="1" dirty="0" smtClean="0">
              <a:solidFill>
                <a:srgbClr val="002060"/>
              </a:solidFill>
            </a:endParaRPr>
          </a:p>
          <a:p>
            <a:pPr indent="457200"/>
            <a:r>
              <a:rPr lang="ru-RU" altLang="ru-RU" sz="1200" b="1" i="1" dirty="0" smtClean="0">
                <a:solidFill>
                  <a:srgbClr val="C00000"/>
                </a:solidFill>
              </a:rPr>
              <a:t> БАЗОВЫЙ ПРИНЦИП – </a:t>
            </a:r>
            <a:r>
              <a:rPr lang="ru-RU" altLang="ru-RU" sz="1200" b="1" i="1" dirty="0" smtClean="0">
                <a:solidFill>
                  <a:srgbClr val="002060"/>
                </a:solidFill>
              </a:rPr>
              <a:t>УЧИТЬ УЧАЩИХСЯ САМИМ УКРЕПЛЯТЬ СВОЕ ЗДОРОВЬЕ, ОРГАНИЗОВЫВАТЬ И ВЕСТИ ЗДОРОВЫЙ ОБРАЗ ЖИЗНИ  </a:t>
            </a:r>
          </a:p>
          <a:p>
            <a:pPr indent="457200"/>
            <a:endParaRPr lang="ru-RU" altLang="ru-RU" sz="1200" b="1" dirty="0" smtClean="0">
              <a:solidFill>
                <a:srgbClr val="002060"/>
              </a:solidFill>
            </a:endParaRPr>
          </a:p>
          <a:p>
            <a:pPr indent="457200"/>
            <a:r>
              <a:rPr lang="ru-RU" altLang="ru-RU" sz="1200" b="1" i="1" dirty="0" smtClean="0">
                <a:solidFill>
                  <a:srgbClr val="C00000"/>
                </a:solidFill>
              </a:rPr>
              <a:t> БАЗОВЫЕ ПОЛОЖЕНИЯ : </a:t>
            </a:r>
          </a:p>
          <a:p>
            <a:pPr indent="457200"/>
            <a:r>
              <a:rPr lang="ru-RU" altLang="ru-RU" sz="1200" b="1" dirty="0" smtClean="0">
                <a:solidFill>
                  <a:srgbClr val="002060"/>
                </a:solidFill>
              </a:rPr>
              <a:t>- ПЕДАГОГИЧЕСКИЙ ПРОЦЕСС КАК СИСТЕМНО-СТРУКТУРНАЯ ОРГАНИЗАЦИЯ ЕДИНСТВА ПРОЦЕССОВ ОБУЧЕНИЯ, ВОСПИТАНИЯ, ОБРАЗОВАНИЯ</a:t>
            </a:r>
          </a:p>
          <a:p>
            <a:pPr indent="457200"/>
            <a:r>
              <a:rPr lang="ru-RU" altLang="ru-RU" sz="1200" b="1" dirty="0" smtClean="0">
                <a:solidFill>
                  <a:srgbClr val="002060"/>
                </a:solidFill>
              </a:rPr>
              <a:t>- УЧЕБНЫЙ ПРЕДМЕТ КАК ДВИГАТЕЛЬНАЯ ДЕЯТЕЛЬНОСТЬ, ОБЕСПЕЧИВАЮЩАЯ ЕДИНСТВО «ЗНАНИЙ», «СПОСОБОВ ДЕЯТЕЛЬНОСТИ» И «ФИЗИЧЕСКОГО СОВЕРШЕНСТВА»</a:t>
            </a:r>
          </a:p>
          <a:p>
            <a:pPr indent="457200"/>
            <a:r>
              <a:rPr lang="ru-RU" altLang="ru-RU" sz="1200" b="1" dirty="0" smtClean="0">
                <a:solidFill>
                  <a:srgbClr val="002060"/>
                </a:solidFill>
              </a:rPr>
              <a:t>-  ЛИЧНОСТЬ ШКОЛЬНИКА КАК ЕДИНСТВО ФИЗИЧЕСКОГО, ПСИХИЧЕСКОГО И СОЦИАЛЬНОГО 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465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62665" y="332656"/>
            <a:ext cx="5999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C00000"/>
                </a:solidFill>
              </a:rPr>
              <a:t>БАЗОВЫЕ ПОЛОЖЕНИЯ КОНЦЕПЦИИ ПРЕПОДАВАНИЯ ПРЕДМЕТА</a:t>
            </a:r>
          </a:p>
          <a:p>
            <a:pPr algn="ctr"/>
            <a:r>
              <a:rPr lang="ru-RU" altLang="ru-RU" sz="1600" b="1" dirty="0" smtClean="0">
                <a:solidFill>
                  <a:srgbClr val="C00000"/>
                </a:solidFill>
              </a:rPr>
              <a:t>«ФИЗИЧЕСКАЯ КУЛЬТУРА»</a:t>
            </a:r>
            <a:endParaRPr lang="ru-RU" sz="1600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323528" y="1236826"/>
            <a:ext cx="8568952" cy="44935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         1. ОБНОВЛЕНИЕ СОДЕРЖАНИЯ УЧЕБНОГО ПРЕДМЕТА «ФИЗИЧЕСКАЯ КУЛЬТУРА» В ОБЩЕОБРАЗОВА-ТЕЛЬНЫХ ОРГАНИЗАЦИЯХ РОССИЙСКОЙ ФЕДЕРАЦИИ: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 - НАЧАЛЬНАЯ  СТУПЕНЬ ОБРАЗОВАНИЯ – ПРИОРИТЕТ ГИМНАСТИКИ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 - ОСНОВНАЯ СТУПЕНЬ ОБРАЗОВАНИЯ -  ПРИОРИТЕТ ТРАДИЦИОННЫХ, ПРИКЛАДНЫХ И ВНОВЬ РАЗВИВАЮЩИХСЯ ВИДОВ СПОРТА (</a:t>
            </a:r>
            <a:r>
              <a:rPr lang="ru-RU" sz="1200" b="1" i="1" dirty="0" smtClean="0">
                <a:solidFill>
                  <a:srgbClr val="002060"/>
                </a:solidFill>
              </a:rPr>
              <a:t>УЧЕБНЫЕ МОДУЛИ)</a:t>
            </a:r>
          </a:p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         - СТАРШАЯ СТУПЕНЬ  ОБРАЗОВАНИЯ – ПРИОРИТЕТ ОЗДОРОВИТЕЛЬНЫХ СИСТЕМ ФИЗИЧЕСКОГО ВОСПИТАНИЯ, ТРАДИЦИОННЫХ И РАЗВИВАЮЩИХСЯ ВИДОВ СПОРТА  (</a:t>
            </a:r>
            <a:r>
              <a:rPr lang="ru-RU" sz="1200" b="1" i="1" dirty="0" smtClean="0">
                <a:solidFill>
                  <a:srgbClr val="002060"/>
                </a:solidFill>
              </a:rPr>
              <a:t>УЧЕБНЫЕ МОДУЛИ)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         </a:t>
            </a:r>
            <a:r>
              <a:rPr lang="ru-RU" sz="1400" b="1" i="1" dirty="0" smtClean="0">
                <a:solidFill>
                  <a:srgbClr val="C00000"/>
                </a:solidFill>
              </a:rPr>
              <a:t>2. ВНЕДРЕНИЕ СОВРЕМЕННЫХ ТЕХНОЛОГИЙ ПРЕПОДАВАНИЯ УЧЕБНОГО ПРЕДМЕТА «ФИЗИЧЕСКАЯ КУЛЬТУРА»  В ОБРАЗОВАТЕЛЬНЫХ ОРГАНИЗАЦИЯХ РОССИЙСКОЙ  ФЕДЕРАЦИИ: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 - ВНЕДРЕНИЕ ДЕЯТЕЛЬНОСТНОГО ПОДХОДА В ОБРАЗОВАНИЕ ПО ФИЗИЧЕСКОЙ КУЛЬТУРЕ (</a:t>
            </a:r>
            <a:r>
              <a:rPr lang="ru-RU" sz="1200" b="1" i="1" dirty="0" smtClean="0">
                <a:solidFill>
                  <a:srgbClr val="002060"/>
                </a:solidFill>
              </a:rPr>
              <a:t>ПРИОРИТЕТ ПРОЕКТНОЙ ДЕЯТЕЛЬНОСТИ)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 - ВНЕДРЕНИЕ СИСТЕМНОГО ПОДХОДА В ИНТЕГРАЦИИ СОДЕРЖАНИЯ ПРЕДМЕТА «ФИЗИЧЕСКАЯ КУЛЬТУРА» С  ПРОГРАММАМИ ВОСПИТАНИЯ И СОЦИАЛИЗАЦИИ УЧАЩИХСЯ </a:t>
            </a:r>
          </a:p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        -  АКТИВНОЕ ИСПОЛЬЗОВАНИЕ В ПРЕПОДАВАНИИ ПРЕДМЕТА «ФИЗИЧЕСКАЯ КУЛЬТУРА» ПЕДАГОГИЧЕСКИХ МЕТОДИК И ТЕХНОЛОГИЙ ФИЗКУЛЬТУРНО-СПОРТИВНЫХ ОРГАНИЗАЦИЙ </a:t>
            </a:r>
            <a:r>
              <a:rPr lang="ru-RU" sz="1200" b="1" i="1" dirty="0" smtClean="0">
                <a:solidFill>
                  <a:srgbClr val="002060"/>
                </a:solidFill>
              </a:rPr>
              <a:t>(УЧЕБНЫЕ МОДУЛИ)</a:t>
            </a:r>
          </a:p>
          <a:p>
            <a:r>
              <a:rPr lang="ru-RU" altLang="ru-RU" sz="1400" b="1" i="1" dirty="0" smtClean="0">
                <a:solidFill>
                  <a:srgbClr val="C00000"/>
                </a:solidFill>
              </a:rPr>
              <a:t>       3. МОДЕРНИЗАЦИЯ </a:t>
            </a:r>
            <a:r>
              <a:rPr lang="ru-RU" sz="1400" b="1" i="1" dirty="0" smtClean="0">
                <a:solidFill>
                  <a:srgbClr val="C00000"/>
                </a:solidFill>
              </a:rPr>
              <a:t>ОБРАЗОВАТЕЛЬНЫХ ПРОГРАММ НА ОСНОВЕ МОДУЛЬНОЙ СИСТЕМЫ 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- ВНЕДРЕНИЕ В СОДЕРЖАНИЕ ПРЕДМЕТА ФИЗИЧЕСКОЙ КУЛЬТУРЫ ОБРАЗОВАТЕЛЬНЫХ МОДУЛЕЙ ПО ВИДАМ СПОРТА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- РАЗРАБОТКА ПРИМЕРНЫХ РАБОЧИХ ПРОГРАММ ПО МОДУЛЯМ СПОРТИВНОЙ ПОДГОТОВКИ (ВИДАМ СПОРТА) 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    - СОВЕРШЕНСТВОВАНИЕ УЧЕБНО-МЕТОДИЧЕСКИХ КОМПЛЕКСОВ ПО ФИЗИЧЕСКОЙ КУЛЬТУРЕ, ОРИЕНТИРОВАННЫХ НА ОПТИМАЛЬНОЕ СОЧЕТАНИЕ ОБЯЗАТЕЛЬНОЙ ЧАСТИ ОСНОВНОЙ ОБРАЗОВАТЕЛЬНОЙ ПРОГРАММЫ И ЧАСТИ, ФОРМИРУЕМОЙ УЧАСТНИКАМИ ОБРАЗОВАТЕЛЬНЫХ ОТНОШЕНИЙ </a:t>
            </a:r>
            <a:endParaRPr lang="ru-RU" altLang="ru-RU" sz="1200" b="1" dirty="0" smtClean="0">
              <a:solidFill>
                <a:srgbClr val="002060"/>
              </a:solidFill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618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9593" y="2549674"/>
            <a:ext cx="3082130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ПРЕДМЕТНЫЕ ТРЕБОВАНИЯ ОСНОВНОЙ ОБРАЗОВАТЕЛЬНОЙ ПРОГРАММЫ 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0040" y="5548556"/>
            <a:ext cx="2627520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СПОРТИВНЫЕ ИГРЫ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978" y="5003812"/>
            <a:ext cx="2614032" cy="49244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ЗНАНИЯ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 ФИЗИЧЕСКОЙ КУЛЬТУР</a:t>
            </a:r>
            <a:r>
              <a:rPr lang="ru-RU" sz="1400" b="1" dirty="0" smtClean="0">
                <a:solidFill>
                  <a:srgbClr val="002060"/>
                </a:solidFill>
              </a:rPr>
              <a:t>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032" y="2564904"/>
            <a:ext cx="2605618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ПРЕДМЕТНЫЕ  РЕЗУЛЬТАТЫ ИЗУЧЕНИЯ УЧЕБНОГО МОДУЛЯ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5696" y="228176"/>
            <a:ext cx="50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МОДЕРНИЗАЦИЯ СОДЕРЖАНИЯ ПРЕПОДАВАНИЯ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ПРЕДМЕТА  ФИЗИЧЕСКОЙ КУЛЬТУРЫ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(СТАНДАРТ 2020)</a:t>
            </a:r>
          </a:p>
        </p:txBody>
      </p:sp>
      <p:cxnSp>
        <p:nvCxnSpPr>
          <p:cNvPr id="13" name="Прямая со стрелкой 12"/>
          <p:cNvCxnSpPr>
            <a:stCxn id="87" idx="2"/>
            <a:endCxn id="108" idx="0"/>
          </p:cNvCxnSpPr>
          <p:nvPr/>
        </p:nvCxnSpPr>
        <p:spPr>
          <a:xfrm flipH="1">
            <a:off x="6287680" y="4240053"/>
            <a:ext cx="6851" cy="15465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6" idx="1"/>
            <a:endCxn id="4" idx="0"/>
          </p:cNvCxnSpPr>
          <p:nvPr/>
        </p:nvCxnSpPr>
        <p:spPr>
          <a:xfrm flipH="1">
            <a:off x="2530658" y="2230125"/>
            <a:ext cx="1078083" cy="31954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6" idx="3"/>
            <a:endCxn id="10" idx="0"/>
          </p:cNvCxnSpPr>
          <p:nvPr/>
        </p:nvCxnSpPr>
        <p:spPr>
          <a:xfrm>
            <a:off x="5384100" y="2230125"/>
            <a:ext cx="778741" cy="33477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6570" y="5635825"/>
            <a:ext cx="2620377" cy="46166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СПОСОБЫ САМОСТОЯТЕЛЬНОЙ ДЕЯТЕЛЬНОСТИ 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88024" y="3320344"/>
            <a:ext cx="3096344" cy="46166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ПРИМЕРНЫЕ РАБОЧИЕ  ПРОГРАММЫ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ПО УЧЕБНОМУ МОДУЛЮ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08741" y="2060848"/>
            <a:ext cx="1775359" cy="33855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ФГОС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294531" y="3785820"/>
            <a:ext cx="0" cy="13839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530658" y="3050524"/>
            <a:ext cx="0" cy="27299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6329075" y="3011339"/>
            <a:ext cx="0" cy="26999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36063" y="4593994"/>
            <a:ext cx="2584567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УЧЕБНЫЙ МАТЕРИАЛ  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8284" y="6219310"/>
            <a:ext cx="265782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ФИЗИЧЕСКОЕ СОВЕРШЕНСТВОВАНИЕ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46051" y="4736011"/>
            <a:ext cx="1" cy="162509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83" idx="1"/>
          </p:cNvCxnSpPr>
          <p:nvPr/>
        </p:nvCxnSpPr>
        <p:spPr>
          <a:xfrm flipV="1">
            <a:off x="824406" y="4732494"/>
            <a:ext cx="111657" cy="3517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1"/>
          </p:cNvCxnSpPr>
          <p:nvPr/>
        </p:nvCxnSpPr>
        <p:spPr>
          <a:xfrm flipH="1" flipV="1">
            <a:off x="836627" y="5250033"/>
            <a:ext cx="118351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1"/>
          </p:cNvCxnSpPr>
          <p:nvPr/>
        </p:nvCxnSpPr>
        <p:spPr>
          <a:xfrm flipH="1" flipV="1">
            <a:off x="836627" y="5866657"/>
            <a:ext cx="129943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3" idx="1"/>
          </p:cNvCxnSpPr>
          <p:nvPr/>
        </p:nvCxnSpPr>
        <p:spPr>
          <a:xfrm>
            <a:off x="857148" y="6357810"/>
            <a:ext cx="9113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73920" y="4720105"/>
            <a:ext cx="2627520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>
                <a:solidFill>
                  <a:srgbClr val="002060"/>
                </a:solidFill>
              </a:rPr>
              <a:t>«ЛЕГКАЯ АТЛЕТИКА»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980915" y="5034590"/>
            <a:ext cx="2625288" cy="46166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ГИМНАСТИКА </a:t>
            </a:r>
            <a:r>
              <a:rPr lang="ru-RU" sz="1200" b="1" dirty="0">
                <a:solidFill>
                  <a:srgbClr val="002060"/>
                </a:solidFill>
              </a:rPr>
              <a:t>С ЭЛЕМЕНТАМИ </a:t>
            </a:r>
            <a:r>
              <a:rPr lang="ru-RU" sz="1200" b="1" dirty="0" smtClean="0">
                <a:solidFill>
                  <a:srgbClr val="002060"/>
                </a:solidFill>
              </a:rPr>
              <a:t>АКРОБАТИКИ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36745" y="6238180"/>
            <a:ext cx="262528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ПЛАВАНИЕ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15941" y="5880549"/>
            <a:ext cx="2610815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ЗИМНИЕ ВИДЫ СПОРТА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7709004" y="4533207"/>
            <a:ext cx="46971" cy="184347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71" idx="3"/>
          </p:cNvCxnSpPr>
          <p:nvPr/>
        </p:nvCxnSpPr>
        <p:spPr>
          <a:xfrm flipH="1">
            <a:off x="7662033" y="6376680"/>
            <a:ext cx="9394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 flipV="1">
            <a:off x="7604261" y="4533207"/>
            <a:ext cx="109239" cy="35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7626756" y="4884822"/>
            <a:ext cx="8674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7647561" y="5335032"/>
            <a:ext cx="8674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7647561" y="5774324"/>
            <a:ext cx="9398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7647562" y="6143615"/>
            <a:ext cx="10841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9956" y="1145421"/>
            <a:ext cx="83529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200" b="1" i="1" dirty="0" smtClean="0">
                <a:solidFill>
                  <a:srgbClr val="C00000"/>
                </a:solidFill>
              </a:rPr>
              <a:t>ДОСТИЖЕНИЕ ПРЕДМЕТНЫХ РЕЗУЛЬТАТОВ </a:t>
            </a:r>
            <a:r>
              <a:rPr lang="ru-RU" sz="1200" b="1" i="1" dirty="0" smtClean="0">
                <a:solidFill>
                  <a:srgbClr val="002060"/>
                </a:solidFill>
              </a:rPr>
              <a:t>ОСВОЕНИЯ ОСНОВНОЙ ОБРАЗОВАТЕЛЬНОЙ ПРОГРАММЫ …  ОБЕСПЕ-ЧИВАЕТСЯ ПОСРЕДСТВОМ ВКЛЮЧЕНИЯ В НЕЕ ПРЕДМЕТНЫХ РЕЗУЛЬТАТОВ И ТРЕБОВАНИЙ К ДОСТИЖЕНИЮ ПРЕДМЕТНЫХ РЕЗУЛЬТАТОВ ИЗУЧЕНИЯ УЧЕБНЫХ МОДУЛЕЙ 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32632" y="4058806"/>
            <a:ext cx="1755930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РАБОЧАЯ ПРОГРАММА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6446" y="3323520"/>
            <a:ext cx="3345018" cy="46166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ПРИМЕРНАЯ ПРОГРАММА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ОСНОВНОЙ ОБРАЗОВАТЕЛЬНОЙ ПРОГРАММЫ 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530658" y="3811289"/>
            <a:ext cx="0" cy="24751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530658" y="4335805"/>
            <a:ext cx="0" cy="24208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98933" y="3963054"/>
            <a:ext cx="1791196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РАБОЧАЯ ПРОГРАММА 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73920" y="4394708"/>
            <a:ext cx="2627520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>
                <a:solidFill>
                  <a:srgbClr val="C00000"/>
                </a:solidFill>
              </a:rPr>
              <a:t>УЧЕБНЫЙ МАТЕРИАЛ 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122" y="337682"/>
            <a:ext cx="6160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СТРУКТУРНЫЕ ОСНОВЫ РАБОЧЕЙ ПРОГРАММЫ И ТРЕБОВАНИЯ К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КАЧЕСТВУ ПРОФЕССИОНАЛЬНОЙ ДЕЯТЕЛЬНОСТИ УЧИТЕЛЯ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008" y="2911376"/>
            <a:ext cx="3053528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УЧЕБНЫЙ ПРЕДМЕТ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«ДВИГАТЕЛЬНАЯ ДЕЯТЕЛЬНОСТЬ» (2 ЧАСА)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7824" y="3751458"/>
            <a:ext cx="3600400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РАБОЧАЯ ПРОГРАММА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 ДИСЦИПЛИНЫ «ФИЗИЧЕСКАЯ КУЛЬТУРА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2888537"/>
            <a:ext cx="3024336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УЧЕБНЫЙ ПРЕДМЕТ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«СПОРТИВНАЯ ПОДГОТОВКА» (1 ЧАС)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6096" y="1760971"/>
            <a:ext cx="3024337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ПРИМЕРНАЯ РАБОЧАЯ ПРОГРАММА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ДИСЦИПЛИНЕ «ФИЗИЧЕСКАЯ КУЛЬТУРА»  (МОДУЛЬ)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776" y="2407302"/>
            <a:ext cx="3053527" cy="27699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АВТОРСКАЯ ПРОГРАММА, УЧЕБНИК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14" idx="2"/>
            <a:endCxn id="11" idx="0"/>
          </p:cNvCxnSpPr>
          <p:nvPr/>
        </p:nvCxnSpPr>
        <p:spPr>
          <a:xfrm flipH="1">
            <a:off x="6948264" y="2407302"/>
            <a:ext cx="1" cy="48123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5856" y="3373041"/>
            <a:ext cx="0" cy="37841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54" idx="2"/>
          </p:cNvCxnSpPr>
          <p:nvPr/>
        </p:nvCxnSpPr>
        <p:spPr>
          <a:xfrm flipV="1">
            <a:off x="4521326" y="1601613"/>
            <a:ext cx="0" cy="214984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53" idx="2"/>
            <a:endCxn id="15" idx="0"/>
          </p:cNvCxnSpPr>
          <p:nvPr/>
        </p:nvCxnSpPr>
        <p:spPr>
          <a:xfrm flipH="1">
            <a:off x="2096540" y="2201777"/>
            <a:ext cx="4616" cy="2055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012160" y="3350202"/>
            <a:ext cx="0" cy="4012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105772" y="2727486"/>
            <a:ext cx="0" cy="18389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9008" y="4509120"/>
            <a:ext cx="813690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    </a:t>
            </a:r>
            <a:r>
              <a:rPr lang="ru-RU" altLang="ru-RU" sz="1400" b="1" dirty="0" smtClean="0">
                <a:solidFill>
                  <a:srgbClr val="C00000"/>
                </a:solidFill>
              </a:rPr>
              <a:t>СОВРЕМЕННЫЕ ТРЕБОВАНИЯ, ОПРЕДЕЛЯЮЩИЕ КАЧЕСТВО ПРОФЕССИОНАЛЬНОЙ ДЕЯТЕЛЬНОСТИ УЧИТЕЛЯ ФИЗИЧЕСКОЙ КУЛЬТУРЫ</a:t>
            </a:r>
          </a:p>
          <a:p>
            <a:pPr>
              <a:spcAft>
                <a:spcPts val="600"/>
              </a:spcAft>
            </a:pPr>
            <a:r>
              <a:rPr lang="ru-RU" altLang="ru-RU" sz="1200" b="1" dirty="0" smtClean="0">
                <a:solidFill>
                  <a:srgbClr val="C00000"/>
                </a:solidFill>
              </a:rPr>
              <a:t>    - </a:t>
            </a:r>
            <a:r>
              <a:rPr lang="ru-RU" altLang="ru-RU" sz="1200" b="1" i="1" dirty="0" smtClean="0">
                <a:solidFill>
                  <a:srgbClr val="00008A"/>
                </a:solidFill>
              </a:rPr>
              <a:t> </a:t>
            </a:r>
            <a:r>
              <a:rPr lang="ru-RU" altLang="ru-RU" sz="1200" b="1" i="1" dirty="0" smtClean="0">
                <a:solidFill>
                  <a:srgbClr val="C00000"/>
                </a:solidFill>
              </a:rPr>
              <a:t>УМЕТЬ 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РАЗРАБАТЫВАТЬ РАБОЧИЕ ПРОГРАММЫ И УЧЕБНЫЕ ПЛАНЫ ОБЕСПЕЧИВАЮЩИЕ ВЫСОКУЮ КОНКУРЕНТНОСТЬ ОБРАЗОВАТЕЛЬНОЙ ОРГАНИЗАЦИИ НА РЫНКЕ ОБРАЗОВАТЕЛЬНЫХ УСЛУГ</a:t>
            </a:r>
          </a:p>
          <a:p>
            <a:pPr lvl="0">
              <a:spcAft>
                <a:spcPts val="600"/>
              </a:spcAft>
            </a:pPr>
            <a:r>
              <a:rPr lang="ru-RU" altLang="ru-RU" sz="1200" b="1" i="1" dirty="0" smtClean="0">
                <a:solidFill>
                  <a:srgbClr val="C00000"/>
                </a:solidFill>
              </a:rPr>
              <a:t>     - УМЕТЬ 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ПРИМЕНЯТЬ МЕТОД ПРОЕКТНОЙ ДЕЯТЕЛЬНОСТИ ДЛЯ ПОВЫШЕНИЯ КАЧЕСТВА ОБРАЗОВАНИЯ ШКОЛЬНИКОВ, ФОРМИРОВАТЬ ИХ ИНТЕРЕС К ЗАНЯТИЯМ ФИЗИЧЕСКОЙ КУЛЬТУРОЙ, РАЗВИВАТЬ ТВОРЧЕСТВО И МЫШЛЕНИЕ; </a:t>
            </a:r>
          </a:p>
          <a:p>
            <a:pPr lvl="0">
              <a:spcAft>
                <a:spcPts val="600"/>
              </a:spcAft>
            </a:pPr>
            <a:r>
              <a:rPr lang="ru-RU" altLang="ru-RU" sz="1200" b="1" i="1" dirty="0" smtClean="0">
                <a:solidFill>
                  <a:srgbClr val="C00000"/>
                </a:solidFill>
              </a:rPr>
              <a:t>    - УМЕТЬ </a:t>
            </a:r>
            <a:r>
              <a:rPr lang="ru-RU" altLang="ru-RU" sz="1200" b="1" dirty="0" smtClean="0">
                <a:solidFill>
                  <a:srgbClr val="002060"/>
                </a:solidFill>
              </a:rPr>
              <a:t>ВЕСТИ НАУЧНО- ИССЛЕДОВАТЕЛЬСКУЮ И ЭКСПЕРИМЕНТАЛЬНУЮ РАБОТУ ПО АПРОБАЦИИ НОВЫХ МЕТОДИК И ПЕДАГОГИЧЕСКИХ ТЕХНОЛОГИЙ, СОВЕРШЕНСТВОВАНИЮ УЧЕБНОГО СОДЕРЖАНИЯ РАБОЧИХ ПРОГРАММ</a:t>
            </a:r>
            <a:endParaRPr lang="ru-RU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569776" y="1740112"/>
            <a:ext cx="3062759" cy="46166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ПРИМЕРНАЯ ОСНОВНАЯ ОБРАЗОВАТЕЛЬНАЯ ПРОГРАММА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0612" y="1232281"/>
            <a:ext cx="821428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ФГОС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>
            <a:stCxn id="54" idx="1"/>
          </p:cNvCxnSpPr>
          <p:nvPr/>
        </p:nvCxnSpPr>
        <p:spPr>
          <a:xfrm flipH="1">
            <a:off x="3335076" y="1416947"/>
            <a:ext cx="775536" cy="31052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54" idx="3"/>
          </p:cNvCxnSpPr>
          <p:nvPr/>
        </p:nvCxnSpPr>
        <p:spPr>
          <a:xfrm>
            <a:off x="4932040" y="1416947"/>
            <a:ext cx="821828" cy="31052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208" y="1075592"/>
            <a:ext cx="84249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i="1" dirty="0" smtClean="0">
                <a:solidFill>
                  <a:srgbClr val="C00000"/>
                </a:solidFill>
              </a:rPr>
              <a:t>     </a:t>
            </a:r>
            <a:r>
              <a:rPr lang="ru-RU" sz="1400" b="1" i="1" dirty="0" smtClean="0">
                <a:solidFill>
                  <a:srgbClr val="C00000"/>
                </a:solidFill>
              </a:rPr>
              <a:t>РЕКОМЕНДОВАТЬ РЕГИОНАЛЬНЫМ ОРГАНАМ УПРАВЛЕНИЯ ОБРАЗОВАНИЕМ </a:t>
            </a:r>
            <a:r>
              <a:rPr lang="ru-RU" sz="1200" b="1" dirty="0" smtClean="0">
                <a:solidFill>
                  <a:srgbClr val="002060"/>
                </a:solidFill>
              </a:rPr>
              <a:t>ВКЛЮЧИТЬ В СИСТЕМУ ПОВЫШЕНИЯ КВАЛИФИКАЦИИ УЧИТЕЛЕЙ ФИЗИЧЕСКОЙ КУЛЬТУРЫ: </a:t>
            </a:r>
          </a:p>
          <a:p>
            <a:pPr indent="457200"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- УЧЕБНЫЕ КУРСЫ ПО ПРЕПОДАВАНИЮ СПОРТИВНЫХ МОДУЛЕЙ ФГОС В ОБЪЕМЕ НЕ МЕНЕЕ 36 УЧЕБНЫХ ЧАСОВ; </a:t>
            </a:r>
          </a:p>
          <a:p>
            <a:pPr indent="457200"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- ПРЕДУСМОТРЕТЬ ОРГАНИЗАЦИЮ УЧЕБНЫХ КУРСОВ ПО ПРЕПОДАВАНИЮ УЧЕБНЫХ МОДУЛЕЙ ПО ВИДАМ СПОРТА, ПОЛЬЗУЮЩИХСЯ ПОВЫШЕННЫМ ИНТЕРЕСОМ СРЕДИ УЧАЩИХСЯ ОБЩЕОБРАЗОВАТЕЛЬНЫХ ОРГАНИЗАЦИЙ;</a:t>
            </a:r>
          </a:p>
          <a:p>
            <a:pPr indent="457200"/>
            <a:r>
              <a:rPr lang="ru-RU" sz="1200" b="1" dirty="0" smtClean="0">
                <a:solidFill>
                  <a:srgbClr val="002060"/>
                </a:solidFill>
              </a:rPr>
              <a:t> - ПРЕДУСМОТРЕТЬ ОРГАНИЗАЦИЮ УЧЕБНЫХ КУРСОВ ПО ПРЕПОДАВАНИЮ УЧЕБНЫХ МОДУЛЕЙ, ПО НАЦИОНАЛЬНЫМ ВИДАМ СПОРТА, ИГРАМ И СОРЕВНОВАНИЯМ, ОСНОВЫВАЮЩИХСЯ НА ЭТНО-КУЛЬТУРНЫХ ТРАДИЦИЯХ.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   </a:t>
            </a:r>
          </a:p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      </a:t>
            </a:r>
            <a:r>
              <a:rPr lang="ru-RU" sz="1400" b="1" i="1" dirty="0" smtClean="0">
                <a:solidFill>
                  <a:srgbClr val="C00000"/>
                </a:solidFill>
              </a:rPr>
              <a:t>РЕКОМЕНДОВАТЬ ПРОФЕССИОНАЛЬНЫМ ОБРАЗОВАТЕЛЬНЫМ ОРГАНИЗАЦИЯМ, </a:t>
            </a:r>
            <a:r>
              <a:rPr lang="ru-RU" sz="1200" b="1" dirty="0" smtClean="0">
                <a:solidFill>
                  <a:srgbClr val="002060"/>
                </a:solidFill>
              </a:rPr>
              <a:t>ОСУЩЕСТВЛЯЮЩИМ ПОДГОТОВКУ СПЕЦИАЛИСТОВ ПО НАПРАВЛЕНИЮ «ПЕДАГОГИЧЕСКОЕ ОБРАЗОВАНИЕ» ПРОФИЛЮ «ФИЗИЧЕСКАЯ КУЛЬТУРА»: </a:t>
            </a:r>
          </a:p>
          <a:p>
            <a:pPr indent="457200"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- ОПРЕДЕЛИТЬ ТРЕБОВАНИЯ К УРОВНЮ ФИЗИЧЕСКОЙ ПОДГОТОВЛЕННОСТИ ПОСТУПАЮЩИХ АБИТУРИЕНТОВ НЕ НИЖЕ ЗАЧЕТНЫХ ТРЕБОВАНИЙ ВФСК ГТО;   </a:t>
            </a:r>
          </a:p>
          <a:p>
            <a:pPr indent="457200"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</a:rPr>
              <a:t>- УВЕЛИЧИТЬ В УЧЕБНЫХ ПЛАНАХ ОБЪЕМ ВРЕМЕНИ НА ПРАКТИЧЕСКИЕ ЗАНЯТИЯ ПО СПОРТИВНЫМ И ФИЗКУЛЬТУРНО-ОЗДОРОВИТЕЛЬНЫМ ДИСЦИПЛИНАМ, ВКЛЮЧАТЬ ДОПОЛНИТЕЛЬНО В ПЕРЕЧЕНЬ ФАКУЛЬТАТИВНЫХ ДИСЦИПЛИН НАЦИОНАЛЬНЫЕ И ПОПУЛЯРНЫЕ У МОЛОДЕЖИ ВИДЫ СПОРТА; </a:t>
            </a:r>
          </a:p>
          <a:p>
            <a:pPr indent="457200"/>
            <a:r>
              <a:rPr lang="ru-RU" sz="1200" b="1" dirty="0" smtClean="0">
                <a:solidFill>
                  <a:srgbClr val="002060"/>
                </a:solidFill>
              </a:rPr>
              <a:t>- ПРЕДУСМОТРЕТЬ В ТРЕБОВАНИЯХ К ВЫПУСКНИКАМИ, БУДУЩИМИ УЧИТЕЛЯМИ ФИЗИЧЕСКОЙ КУЛЬТУРЫ, ОБЯЗАТЕЛЬНОЕ ВЫПОЛНЕНИЕ НОРМАТИВА СПОРТИВНОГО РАЗРЯДА ПО ИЗБРАННОМУ ВИДУ СПОРТА.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45792"/>
            <a:ext cx="6327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РЕКОМЕНДАЦИИ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 К ПОВЫШЕНИЮ КАЧЕСТВА ПОДГОТОВКИ ПЕДАГОГИЧЕСКИХ КАДРОВ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688" y="476672"/>
            <a:ext cx="7200800" cy="864095"/>
          </a:xfrm>
          <a:solidFill>
            <a:schemeClr val="accent1">
              <a:lumMod val="40000"/>
              <a:lumOff val="60000"/>
              <a:alpha val="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A20000"/>
                </a:solidFill>
                <a:latin typeface="+mn-lt"/>
              </a:rPr>
              <a:t>МОСКОВСКИЙ </a:t>
            </a:r>
            <a:r>
              <a:rPr lang="ru-RU" altLang="ru-RU" sz="2000" b="1" dirty="0">
                <a:solidFill>
                  <a:srgbClr val="A20000"/>
                </a:solidFill>
                <a:latin typeface="+mn-lt"/>
              </a:rPr>
              <a:t>ГОРОДСКОЙ ПЕДАГОГИЧЕСКИЙ УНИВЕРСИТЕТ</a:t>
            </a:r>
            <a:br>
              <a:rPr lang="ru-RU" altLang="ru-RU" sz="2000" b="1" dirty="0">
                <a:solidFill>
                  <a:srgbClr val="A20000"/>
                </a:solidFill>
                <a:latin typeface="+mn-lt"/>
              </a:rPr>
            </a:br>
            <a:r>
              <a:rPr lang="ru-RU" altLang="ru-RU" sz="1800" b="1" dirty="0" smtClean="0">
                <a:solidFill>
                  <a:srgbClr val="A20000"/>
                </a:solidFill>
                <a:latin typeface="+mn-lt"/>
              </a:rPr>
              <a:t>ИНСТИТУТ ЕСТЕСТВОЗНАНИЯ И СПОРТИВНЫХ ТЕХНОЛОГИЙ  </a:t>
            </a:r>
            <a:r>
              <a:rPr lang="ru-RU" altLang="ru-RU" sz="1800" b="1" dirty="0">
                <a:solidFill>
                  <a:srgbClr val="A20000"/>
                </a:solidFill>
                <a:latin typeface="+mn-lt"/>
              </a:rPr>
              <a:t/>
            </a:r>
            <a:br>
              <a:rPr lang="ru-RU" altLang="ru-RU" sz="1800" b="1" dirty="0">
                <a:solidFill>
                  <a:srgbClr val="A20000"/>
                </a:solidFill>
                <a:latin typeface="+mn-lt"/>
              </a:rPr>
            </a:br>
            <a:endParaRPr lang="ru-RU" altLang="ru-RU" sz="14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5127047" y="4653136"/>
            <a:ext cx="3583401" cy="8233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МАТВЕЕВ Анатолий Петрович, профессор</a:t>
            </a:r>
          </a:p>
          <a:p>
            <a:pPr algn="r"/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доктор педагогических наук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419600" y="6019800"/>
            <a:ext cx="70403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chemeClr val="accent2"/>
                </a:solidFill>
                <a:latin typeface="+mn-lt"/>
              </a:rPr>
              <a:t>2019</a:t>
            </a:r>
            <a:endParaRPr lang="ru-RU" altLang="ru-RU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Рисунок 5" descr="ÐÐ½ÑÑÐ¸ÑÑÑ ÐµÑÑÐµÑÑÐ²Ð¾Ð·Ð½Ð°Ð½Ð¸Ñ Ð¸Â ÑÐ¿Ð¾ÑÑÐ¸Ð²Ð½ÑÑ ÑÐµÑÐ½Ð¾Ð»Ð¾Ð³Ð¸Ð¹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" t="7409" r="8333" b="5185"/>
          <a:stretch/>
        </p:blipFill>
        <p:spPr bwMode="auto">
          <a:xfrm>
            <a:off x="611560" y="620688"/>
            <a:ext cx="1368152" cy="10801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5741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83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886</Words>
  <Application>Microsoft Office PowerPoint</Application>
  <PresentationFormat>Экран (4:3)</PresentationFormat>
  <Paragraphs>133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МОСКОВСКИЙ ГОРОДСКОЙ ПЕДАГОГИЧЕСКИЙ УНИВЕРСИТЕТ ИНСТИТУТ ЕСТЕСТВОЗНАНИЯ И СПОРТИВНЫХ ТЕХНОЛОГИЙ   </vt:lpstr>
      <vt:lpstr>Презентация PowerPoint</vt:lpstr>
      <vt:lpstr>ДИНАМИКА ЦЕЛЕВЫХ ОРИЕНТАЦИЙ  РАЗВИТИЯ ОСНОВ ГОСУДАРСТВЕННОГО  СТАНДАРТА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МОСКОВСКИЙ ГОРОДСКОЙ ПЕДАГОГИЧЕСКИЙ УНИВЕРСИТЕТ ИНСТИТУТ ЕСТЕСТВОЗНАНИЯ И СПОРТИВНЫХ ТЕХНОЛОГИЙ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Катерина</cp:lastModifiedBy>
  <cp:revision>53</cp:revision>
  <dcterms:created xsi:type="dcterms:W3CDTF">2019-12-05T12:08:32Z</dcterms:created>
  <dcterms:modified xsi:type="dcterms:W3CDTF">2019-12-05T19:22:57Z</dcterms:modified>
</cp:coreProperties>
</file>