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9" r:id="rId3"/>
    <p:sldId id="260" r:id="rId4"/>
    <p:sldId id="261" r:id="rId5"/>
    <p:sldId id="266" r:id="rId6"/>
    <p:sldId id="264" r:id="rId7"/>
    <p:sldId id="265" r:id="rId8"/>
    <p:sldId id="269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jkoia\Desktop\Рисунок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77704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232" y="4317749"/>
            <a:ext cx="7886700" cy="841573"/>
          </a:xfrm>
          <a:prstGeom prst="rect">
            <a:avLst/>
          </a:prstGeom>
        </p:spPr>
        <p:txBody>
          <a:bodyPr anchor="b"/>
          <a:lstStyle>
            <a:lvl1pPr algn="ctr">
              <a:defRPr sz="3200" cap="all" baseline="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232" y="5393823"/>
            <a:ext cx="7886700" cy="65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4509120"/>
            <a:ext cx="7886700" cy="7920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 smtClean="0"/>
              <a:t>Инклюзивные соревнования: </a:t>
            </a:r>
            <a:br>
              <a:rPr lang="ru-RU" sz="2800" b="1" dirty="0" smtClean="0"/>
            </a:br>
            <a:r>
              <a:rPr lang="ru-RU" sz="2800" b="1" dirty="0" smtClean="0"/>
              <a:t>опыт, перспективы развития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5589240"/>
            <a:ext cx="7886700" cy="64979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Корнев Александр Владимирович – канд.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</a:rPr>
              <a:t>пед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. наук, доцент кафедры теории и методики </a:t>
            </a:r>
            <a:r>
              <a:rPr lang="ru-RU" sz="1400" b="1" smtClean="0">
                <a:solidFill>
                  <a:schemeClr val="bg1">
                    <a:lumMod val="50000"/>
                  </a:schemeClr>
                </a:solidFill>
              </a:rPr>
              <a:t>физической культуры и спорта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3968" y="3861048"/>
            <a:ext cx="37414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ФАКУЛЬТЕТ ФИЗИЧЕСКОЙ КУЛЬТУРЫ</a:t>
            </a:r>
            <a:endParaRPr lang="ru-RU" sz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6309320"/>
            <a:ext cx="14510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solidFill>
                  <a:srgbClr val="FF3300"/>
                </a:solidFill>
              </a:rPr>
              <a:t>Москва  2018</a:t>
            </a:r>
            <a:endParaRPr lang="ru-RU" sz="1600" b="1" cap="none" spc="50" dirty="0">
              <a:ln w="11430"/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501008"/>
            <a:ext cx="590465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РОССИЙСКИЙ ГОСУДАРСТВЕННЫЙ СОЦИАЛЬНЫЙ УНИВЕРСИТЕТ</a:t>
            </a:r>
            <a:endParaRPr lang="ru-RU" sz="1600" b="1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s://pp.userapi.com/c844720/v844720312/4929/mVrIEnC2A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264717" cy="1264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rnevav\Desktop\ЛОГО.jpg"/>
          <p:cNvPicPr>
            <a:picLocks noChangeAspect="1" noChangeArrowheads="1"/>
          </p:cNvPicPr>
          <p:nvPr/>
        </p:nvPicPr>
        <p:blipFill>
          <a:blip r:embed="rId2" cstate="print">
            <a:lum bright="71000" contrast="-62000"/>
          </a:blip>
          <a:srcRect l="3571" t="3571" r="3571" b="3571"/>
          <a:stretch>
            <a:fillRect/>
          </a:stretch>
        </p:blipFill>
        <p:spPr bwMode="auto">
          <a:xfrm>
            <a:off x="827584" y="-90264"/>
            <a:ext cx="6948264" cy="69482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4525963"/>
          </a:xfrm>
        </p:spPr>
        <p:txBody>
          <a:bodyPr/>
          <a:lstStyle/>
          <a:p>
            <a:pPr algn="ctr"/>
            <a:r>
              <a:rPr lang="ru-RU" sz="4400" b="1" cap="all" dirty="0" smtClean="0"/>
              <a:t>Благодарю за внимание </a:t>
            </a:r>
          </a:p>
          <a:p>
            <a:pPr algn="ctr">
              <a:buNone/>
            </a:pPr>
            <a:r>
              <a:rPr lang="ru-RU" sz="4400" b="1" cap="all" dirty="0" smtClean="0"/>
              <a:t>и понимание</a:t>
            </a:r>
            <a:endParaRPr lang="ru-RU" sz="4400" b="1" cap="all" dirty="0"/>
          </a:p>
        </p:txBody>
      </p:sp>
      <p:pic>
        <p:nvPicPr>
          <p:cNvPr id="1027" name="Picture 3" descr="C:\Users\kornevav\Desktop\САЙТ ФФК\Главная\Студенческая жизнь\SLaiVdasr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1700808"/>
            <a:ext cx="872651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ornevav\Desktop\ЛОГО.jpg"/>
          <p:cNvPicPr>
            <a:picLocks noChangeAspect="1" noChangeArrowheads="1"/>
          </p:cNvPicPr>
          <p:nvPr/>
        </p:nvPicPr>
        <p:blipFill>
          <a:blip r:embed="rId2" cstate="print">
            <a:lum bright="71000" contrast="-62000"/>
          </a:blip>
          <a:srcRect l="3571" t="3571" r="3571" b="3571"/>
          <a:stretch>
            <a:fillRect/>
          </a:stretch>
        </p:blipFill>
        <p:spPr bwMode="auto">
          <a:xfrm>
            <a:off x="827584" y="-90264"/>
            <a:ext cx="6948264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Цель – инклюзивные игры проводятся в целях развития адаптивной физической культуры и любительского адаптивного спорта среди учащихся не имеющих проблем со здоровьем, учащихся с инвалидностью (или ограниченными возможностями здоровья), объединение ученического сообщества, формирования спортивной культуры и приобщения к здоровому образу жизни студентов не имеющих проблем со здоровьем и студентов с инвалидностью.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ornevav\Desktop\ЛОГО.jpg"/>
          <p:cNvPicPr>
            <a:picLocks noChangeAspect="1" noChangeArrowheads="1"/>
          </p:cNvPicPr>
          <p:nvPr/>
        </p:nvPicPr>
        <p:blipFill>
          <a:blip r:embed="rId2" cstate="print">
            <a:lum bright="71000" contrast="-62000"/>
          </a:blip>
          <a:srcRect l="3571" t="3571" r="3571" b="3571"/>
          <a:stretch>
            <a:fillRect/>
          </a:stretch>
        </p:blipFill>
        <p:spPr bwMode="auto">
          <a:xfrm>
            <a:off x="827584" y="-90264"/>
            <a:ext cx="6948264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инклюзивных соревнований: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Внедрение в физкультурно-спортивную среду образовательных учреждений современных организационных форм, обеспечивающих освоение ценностей физической культуры и спортивной жизни с учетом интересов студентов, имеющих нарушения в состоянии здоровья.</a:t>
            </a:r>
          </a:p>
          <a:p>
            <a:pPr lvl="0"/>
            <a:r>
              <a:rPr lang="ru-RU" dirty="0" smtClean="0"/>
              <a:t>Воспитание равноправного отношения к людям, имеющим отклонения в состоянии </a:t>
            </a:r>
            <a:r>
              <a:rPr lang="ru-RU" dirty="0" smtClean="0"/>
              <a:t>здоровья.</a:t>
            </a:r>
            <a:endParaRPr lang="ru-RU" dirty="0" smtClean="0"/>
          </a:p>
          <a:p>
            <a:pPr lvl="0"/>
            <a:r>
              <a:rPr lang="ru-RU" dirty="0" smtClean="0"/>
              <a:t>Сформировать представление о самовоспитании и его роли в формировании таких качеств как стойкость, мужество, ответственность и </a:t>
            </a:r>
            <a:r>
              <a:rPr lang="ru-RU" dirty="0" err="1" smtClean="0"/>
              <a:t>эмпатия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Приобретение соревновательного опыта и повышение спортивного мастерства учащимися с ОВЗ, восстановительно-спортивной реабилитации и социальной адаптации инвалидов;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rnevav\Desktop\ЛОГО.jpg"/>
          <p:cNvPicPr>
            <a:picLocks noChangeAspect="1" noChangeArrowheads="1"/>
          </p:cNvPicPr>
          <p:nvPr/>
        </p:nvPicPr>
        <p:blipFill>
          <a:blip r:embed="rId2" cstate="print">
            <a:lum bright="71000" contrast="-62000"/>
          </a:blip>
          <a:srcRect l="3571" t="3571" r="3571" b="3571"/>
          <a:stretch>
            <a:fillRect/>
          </a:stretch>
        </p:blipFill>
        <p:spPr bwMode="auto">
          <a:xfrm>
            <a:off x="827584" y="-90264"/>
            <a:ext cx="6948264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соревнований по этапам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I</a:t>
            </a:r>
            <a:r>
              <a:rPr lang="ru-RU" b="1" i="1" dirty="0" smtClean="0"/>
              <a:t> этап - </a:t>
            </a:r>
            <a:r>
              <a:rPr lang="ru-RU" dirty="0" smtClean="0"/>
              <a:t>обзорная экскурсия по Ресурсному учебно-методическому центру РГСУ (РУМЦ); инклюзивный шахматный турнир</a:t>
            </a:r>
          </a:p>
          <a:p>
            <a:endParaRPr lang="ru-RU" dirty="0" smtClean="0"/>
          </a:p>
          <a:p>
            <a:r>
              <a:rPr lang="en-US" b="1" i="1" dirty="0" smtClean="0"/>
              <a:t>II </a:t>
            </a:r>
            <a:r>
              <a:rPr lang="ru-RU" b="1" i="1" dirty="0" smtClean="0"/>
              <a:t>этап </a:t>
            </a:r>
            <a:r>
              <a:rPr lang="ru-RU" i="1" dirty="0" smtClean="0"/>
              <a:t>– </a:t>
            </a:r>
            <a:r>
              <a:rPr lang="ru-RU" dirty="0" smtClean="0"/>
              <a:t>проведение научно-практических мероприятий (конференций, круглых столов, дискуссионных площадок).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en-US" b="1" i="1" dirty="0" smtClean="0"/>
              <a:t>III</a:t>
            </a:r>
            <a:r>
              <a:rPr lang="ru-RU" b="1" i="1" dirty="0" smtClean="0"/>
              <a:t> этап - </a:t>
            </a:r>
            <a:r>
              <a:rPr lang="ru-RU" dirty="0" smtClean="0"/>
              <a:t>Инклюзивные спортивные мероприятия.</a:t>
            </a:r>
            <a:endParaRPr lang="ru-RU" dirty="0"/>
          </a:p>
        </p:txBody>
      </p:sp>
      <p:pic>
        <p:nvPicPr>
          <p:cNvPr id="4098" name="Picture 2" descr="https://yt3.ggpht.com/a-/AJLlDp3h-cihOFouudVo6LFv0FHkO63WTczBdJerjQ=s900-mo-c-c0xffffffff-rj-k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412776"/>
            <a:ext cx="867644" cy="867644"/>
          </a:xfrm>
          <a:prstGeom prst="rect">
            <a:avLst/>
          </a:prstGeom>
          <a:noFill/>
        </p:spPr>
      </p:pic>
      <p:pic>
        <p:nvPicPr>
          <p:cNvPr id="4100" name="Picture 4" descr="http://i.ebayimg.com/00/s/NTAwWDUwMA==/z/vU4AAOSwHnFVw7sb/$_1.JPG?set_id=8800005007"/>
          <p:cNvPicPr>
            <a:picLocks noChangeAspect="1" noChangeArrowheads="1"/>
          </p:cNvPicPr>
          <p:nvPr/>
        </p:nvPicPr>
        <p:blipFill>
          <a:blip r:embed="rId4" cstate="print"/>
          <a:srcRect t="24778" b="26555"/>
          <a:stretch>
            <a:fillRect/>
          </a:stretch>
        </p:blipFill>
        <p:spPr bwMode="auto">
          <a:xfrm>
            <a:off x="7812360" y="2276872"/>
            <a:ext cx="1331640" cy="648072"/>
          </a:xfrm>
          <a:prstGeom prst="rect">
            <a:avLst/>
          </a:prstGeom>
          <a:noFill/>
        </p:spPr>
      </p:pic>
      <p:pic>
        <p:nvPicPr>
          <p:cNvPr id="4102" name="Picture 6" descr="https://thumbs.dreamstime.com/b/six-cartoon-people-work-sitting-round-table-teamwork-office-47352062.jpg"/>
          <p:cNvPicPr>
            <a:picLocks noChangeAspect="1" noChangeArrowheads="1"/>
          </p:cNvPicPr>
          <p:nvPr/>
        </p:nvPicPr>
        <p:blipFill>
          <a:blip r:embed="rId5" cstate="print"/>
          <a:srcRect t="13774" b="9487"/>
          <a:stretch>
            <a:fillRect/>
          </a:stretch>
        </p:blipFill>
        <p:spPr bwMode="auto">
          <a:xfrm>
            <a:off x="7740352" y="3573016"/>
            <a:ext cx="1283296" cy="984789"/>
          </a:xfrm>
          <a:prstGeom prst="rect">
            <a:avLst/>
          </a:prstGeom>
          <a:noFill/>
        </p:spPr>
      </p:pic>
      <p:pic>
        <p:nvPicPr>
          <p:cNvPr id="4104" name="Picture 8" descr="http://ukrainka-shkola.ru/images/11111/%D0%A0%D0%B8%D1%81%D1%83%D0%BD%D0%BE%D0%B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01208"/>
            <a:ext cx="4996880" cy="908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rnevav\Desktop\ЛОГО.jpg"/>
          <p:cNvPicPr>
            <a:picLocks noChangeAspect="1" noChangeArrowheads="1"/>
          </p:cNvPicPr>
          <p:nvPr/>
        </p:nvPicPr>
        <p:blipFill>
          <a:blip r:embed="rId2" cstate="print">
            <a:lum bright="71000" contrast="-62000"/>
          </a:blip>
          <a:srcRect l="3571" t="3571" r="3571" b="3571"/>
          <a:stretch>
            <a:fillRect/>
          </a:stretch>
        </p:blipFill>
        <p:spPr bwMode="auto">
          <a:xfrm>
            <a:off x="827584" y="-90264"/>
            <a:ext cx="6948264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соревнований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2016 год – состав команды: </a:t>
            </a:r>
            <a:r>
              <a:rPr lang="ru-RU" dirty="0" smtClean="0"/>
              <a:t>8 студентов (студенты очной формы обучения, не имеющие ограничений по здоровью; студенты очной или заочной формы обучения, имеющие инвалидность) – шесть юношей, две девушки. В команде должны быть минимум 3 спортсмена, имеющие инвалидность (1 – нарушение слуха, 1 – нарушение опорно-двигательного аппарата, 1 – нарушение зрения).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2017 год - </a:t>
            </a:r>
            <a:r>
              <a:rPr lang="ru-RU" dirty="0" smtClean="0"/>
              <a:t>состав </a:t>
            </a:r>
            <a:r>
              <a:rPr lang="ru-RU" dirty="0" smtClean="0"/>
              <a:t>команды:</a:t>
            </a:r>
            <a:r>
              <a:rPr lang="ru-RU" dirty="0" smtClean="0"/>
              <a:t> </a:t>
            </a:r>
            <a:r>
              <a:rPr lang="ru-RU" dirty="0" smtClean="0"/>
              <a:t>3+1 </a:t>
            </a:r>
            <a:r>
              <a:rPr lang="ru-RU" dirty="0" smtClean="0"/>
              <a:t>) (студенты очной формы обучения, не имеющие ограничений по здоровью; студенты очной или заочной формы обучения, имеющие </a:t>
            </a:r>
            <a:r>
              <a:rPr lang="ru-RU" dirty="0" smtClean="0"/>
              <a:t>инвалидность). 3 </a:t>
            </a:r>
            <a:r>
              <a:rPr lang="ru-RU" dirty="0" smtClean="0"/>
              <a:t>студента с инвалидностью, </a:t>
            </a:r>
            <a:r>
              <a:rPr lang="ru-RU" dirty="0" smtClean="0"/>
              <a:t>1 студент не имеющий </a:t>
            </a:r>
            <a:r>
              <a:rPr lang="ru-RU" dirty="0" smtClean="0"/>
              <a:t>ограничений по </a:t>
            </a:r>
            <a:r>
              <a:rPr lang="ru-RU" dirty="0" smtClean="0"/>
              <a:t>здоровью</a:t>
            </a:r>
            <a:endParaRPr lang="ru-RU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rnevav\Desktop\ЛОГО.jpg"/>
          <p:cNvPicPr>
            <a:picLocks noChangeAspect="1" noChangeArrowheads="1"/>
          </p:cNvPicPr>
          <p:nvPr/>
        </p:nvPicPr>
        <p:blipFill>
          <a:blip r:embed="rId2" cstate="print">
            <a:lum bright="71000" contrast="-62000"/>
          </a:blip>
          <a:srcRect l="3571" t="3571" r="3571" b="3571"/>
          <a:stretch>
            <a:fillRect/>
          </a:stretch>
        </p:blipFill>
        <p:spPr bwMode="auto">
          <a:xfrm>
            <a:off x="827584" y="-90264"/>
            <a:ext cx="6948264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Соревнования первого и третьего этапа</a:t>
            </a:r>
            <a:endParaRPr lang="ru-RU" sz="3600" dirty="0"/>
          </a:p>
        </p:txBody>
      </p:sp>
      <p:pic>
        <p:nvPicPr>
          <p:cNvPr id="20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651" t="26111" r="65267" b="25769"/>
          <a:stretch>
            <a:fillRect/>
          </a:stretch>
        </p:blipFill>
        <p:spPr bwMode="auto">
          <a:xfrm>
            <a:off x="6012160" y="2924944"/>
            <a:ext cx="432048" cy="432048"/>
          </a:xfrm>
          <a:prstGeom prst="rect">
            <a:avLst/>
          </a:prstGeom>
          <a:noFill/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43608" y="908720"/>
          <a:ext cx="7488832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74"/>
                <a:gridCol w="5073242"/>
                <a:gridCol w="1944216"/>
              </a:tblGrid>
              <a:tr h="55961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СПОРТА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НОЗОЛОГИЯ</a:t>
                      </a:r>
                      <a:endParaRPr lang="ru-RU" dirty="0"/>
                    </a:p>
                  </a:txBody>
                  <a:tcPr/>
                </a:tc>
              </a:tr>
              <a:tr h="6356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Шахматы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6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Электронная стрельба из пистолета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6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Стрельба из </a:t>
                      </a:r>
                      <a:r>
                        <a:rPr lang="ru-RU" sz="2400" dirty="0" err="1" smtClean="0"/>
                        <a:t>пневм</a:t>
                      </a:r>
                      <a:r>
                        <a:rPr lang="ru-RU" sz="2400" dirty="0" smtClean="0"/>
                        <a:t>. винтовки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6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Дартс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6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Настольный теннис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6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Микрофутзал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6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Тесты по спорт.</a:t>
                      </a:r>
                      <a:r>
                        <a:rPr lang="ru-RU" sz="2400" baseline="0" dirty="0" smtClean="0"/>
                        <a:t> играм для слепых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6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Бочча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651" t="26111" r="65267" b="25769"/>
          <a:stretch>
            <a:fillRect/>
          </a:stretch>
        </p:blipFill>
        <p:spPr bwMode="auto">
          <a:xfrm>
            <a:off x="6732240" y="1556792"/>
            <a:ext cx="432048" cy="432048"/>
          </a:xfrm>
          <a:prstGeom prst="rect">
            <a:avLst/>
          </a:prstGeom>
        </p:spPr>
      </p:pic>
      <p:pic>
        <p:nvPicPr>
          <p:cNvPr id="8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5032" t="26111" r="6886" b="25769"/>
          <a:stretch>
            <a:fillRect/>
          </a:stretch>
        </p:blipFill>
        <p:spPr bwMode="auto">
          <a:xfrm>
            <a:off x="7308304" y="1556792"/>
            <a:ext cx="432048" cy="432048"/>
          </a:xfrm>
          <a:prstGeom prst="rect">
            <a:avLst/>
          </a:prstGeom>
          <a:noFill/>
        </p:spPr>
      </p:pic>
      <p:pic>
        <p:nvPicPr>
          <p:cNvPr id="19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6211" t="26111" r="36446" b="25769"/>
          <a:stretch>
            <a:fillRect/>
          </a:stretch>
        </p:blipFill>
        <p:spPr bwMode="auto">
          <a:xfrm>
            <a:off x="7884368" y="4941168"/>
            <a:ext cx="420678" cy="432048"/>
          </a:xfrm>
          <a:prstGeom prst="rect">
            <a:avLst/>
          </a:prstGeom>
          <a:noFill/>
        </p:spPr>
      </p:pic>
      <p:pic>
        <p:nvPicPr>
          <p:cNvPr id="17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65032" t="26111" r="6886" b="25769"/>
          <a:stretch>
            <a:fillRect/>
          </a:stretch>
        </p:blipFill>
        <p:spPr bwMode="auto">
          <a:xfrm>
            <a:off x="7308304" y="2204864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51" t="26111" r="65267" b="25769"/>
          <a:stretch>
            <a:fillRect/>
          </a:stretch>
        </p:blipFill>
        <p:spPr bwMode="auto">
          <a:xfrm>
            <a:off x="6732240" y="2708920"/>
            <a:ext cx="432048" cy="432048"/>
          </a:xfrm>
          <a:prstGeom prst="rect">
            <a:avLst/>
          </a:prstGeom>
          <a:noFill/>
        </p:spPr>
      </p:pic>
      <p:pic>
        <p:nvPicPr>
          <p:cNvPr id="18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5032" t="26111" r="6886" b="25769"/>
          <a:stretch>
            <a:fillRect/>
          </a:stretch>
        </p:blipFill>
        <p:spPr bwMode="auto">
          <a:xfrm>
            <a:off x="7308304" y="2708920"/>
            <a:ext cx="432048" cy="432048"/>
          </a:xfrm>
          <a:prstGeom prst="rect">
            <a:avLst/>
          </a:prstGeom>
          <a:noFill/>
        </p:spPr>
      </p:pic>
      <p:pic>
        <p:nvPicPr>
          <p:cNvPr id="16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5032" t="26111" r="6886" b="25769"/>
          <a:stretch>
            <a:fillRect/>
          </a:stretch>
        </p:blipFill>
        <p:spPr bwMode="auto">
          <a:xfrm>
            <a:off x="7308304" y="3284984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651" t="26111" r="65267" b="25769"/>
          <a:stretch>
            <a:fillRect/>
          </a:stretch>
        </p:blipFill>
        <p:spPr bwMode="auto">
          <a:xfrm>
            <a:off x="6732240" y="3861048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651" t="26111" r="65267" b="25769"/>
          <a:stretch>
            <a:fillRect/>
          </a:stretch>
        </p:blipFill>
        <p:spPr bwMode="auto">
          <a:xfrm>
            <a:off x="6732240" y="3284984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6651" t="26111" r="65267" b="25769"/>
          <a:stretch>
            <a:fillRect/>
          </a:stretch>
        </p:blipFill>
        <p:spPr bwMode="auto">
          <a:xfrm>
            <a:off x="6732240" y="2204864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51" t="26111" r="65267" b="25769"/>
          <a:stretch>
            <a:fillRect/>
          </a:stretch>
        </p:blipFill>
        <p:spPr bwMode="auto">
          <a:xfrm>
            <a:off x="6732240" y="4437112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5032" t="26111" r="6886" b="25769"/>
          <a:stretch>
            <a:fillRect/>
          </a:stretch>
        </p:blipFill>
        <p:spPr bwMode="auto">
          <a:xfrm>
            <a:off x="7308304" y="4437112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5032" t="26111" r="6886" b="25769"/>
          <a:stretch>
            <a:fillRect/>
          </a:stretch>
        </p:blipFill>
        <p:spPr bwMode="auto">
          <a:xfrm>
            <a:off x="7308304" y="3861048"/>
            <a:ext cx="432048" cy="432048"/>
          </a:xfrm>
          <a:prstGeom prst="rect">
            <a:avLst/>
          </a:prstGeom>
          <a:noFill/>
        </p:spPr>
      </p:pic>
      <p:pic>
        <p:nvPicPr>
          <p:cNvPr id="7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6211" t="26111" r="36446" b="25769"/>
          <a:stretch>
            <a:fillRect/>
          </a:stretch>
        </p:blipFill>
        <p:spPr bwMode="auto">
          <a:xfrm>
            <a:off x="7884368" y="1556792"/>
            <a:ext cx="420678" cy="432048"/>
          </a:xfrm>
          <a:prstGeom prst="rect">
            <a:avLst/>
          </a:prstGeom>
          <a:noFill/>
        </p:spPr>
      </p:pic>
      <p:pic>
        <p:nvPicPr>
          <p:cNvPr id="25" name="Picture 4" descr="http://st.depositphotos.com/1310390/4278/v/950/depositphotos_42788827-stock-illustration-disabl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51" t="26111" r="65267" b="25769"/>
          <a:stretch>
            <a:fillRect/>
          </a:stretch>
        </p:blipFill>
        <p:spPr bwMode="auto">
          <a:xfrm>
            <a:off x="6732240" y="551723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ornevav\Desktop\ЛОГО.jpg"/>
          <p:cNvPicPr>
            <a:picLocks noChangeAspect="1" noChangeArrowheads="1"/>
          </p:cNvPicPr>
          <p:nvPr/>
        </p:nvPicPr>
        <p:blipFill>
          <a:blip r:embed="rId2" cstate="print">
            <a:lum bright="71000" contrast="-62000"/>
          </a:blip>
          <a:srcRect l="3571" t="3571" r="3571" b="3571"/>
          <a:stretch>
            <a:fillRect/>
          </a:stretch>
        </p:blipFill>
        <p:spPr bwMode="auto">
          <a:xfrm>
            <a:off x="1331640" y="-90264"/>
            <a:ext cx="6948264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Главной составляющей в проведении соревнований стала апробация новых форм проведения соревнований для лиц с отклонениями в состоянии здоровья совместно с учащимися, не имеющими проблем со здоровьем. Следует отметить, что соревнования вызвали большой интерес и резонанс среди участников, во время и после проведения спортивных мероприятий. </a:t>
            </a:r>
            <a:endParaRPr lang="ru-RU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rnevav\Desktop\ЛОГО.jpg"/>
          <p:cNvPicPr>
            <a:picLocks noChangeAspect="1" noChangeArrowheads="1"/>
          </p:cNvPicPr>
          <p:nvPr/>
        </p:nvPicPr>
        <p:blipFill>
          <a:blip r:embed="rId2" cstate="print">
            <a:lum bright="71000" contrast="-62000"/>
          </a:blip>
          <a:srcRect l="3571" t="3571" r="3571" b="3571"/>
          <a:stretch>
            <a:fillRect/>
          </a:stretch>
        </p:blipFill>
        <p:spPr bwMode="auto">
          <a:xfrm>
            <a:off x="1331640" y="-90264"/>
            <a:ext cx="6948264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Участники, не имеющие проблем со здоровьем, были поставлены в условия, в которых находятся инвалиды разных нозологий, что вызвало большое количество эмоций, от страха до удивления и любопытства. Как признались сами участники соревнований, они абсолютно не ожидали от себя таких сильных впечатлений.</a:t>
            </a:r>
            <a:endParaRPr lang="ru-RU" sz="2800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rgsu.net/netcat_files/userfiles/Press-sluzhba/news/14.1.JPG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5796136" y="3933056"/>
            <a:ext cx="3150599" cy="1842456"/>
          </a:xfrm>
          <a:prstGeom prst="rect">
            <a:avLst/>
          </a:prstGeom>
          <a:noFill/>
        </p:spPr>
      </p:pic>
      <p:pic>
        <p:nvPicPr>
          <p:cNvPr id="2052" name="Picture 4" descr="http://rgsu.net/netcat_files/userfiles/Press-sluzhba/news/40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33056"/>
            <a:ext cx="2955208" cy="1728192"/>
          </a:xfrm>
          <a:prstGeom prst="rect">
            <a:avLst/>
          </a:prstGeom>
          <a:noFill/>
        </p:spPr>
      </p:pic>
      <p:sp>
        <p:nvSpPr>
          <p:cNvPr id="2054" name="AutoShape 6" descr="https://pp.userapi.com/c626624/v626624209/3a7e9/T8v2BltjdZ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p.userapi.com/c626624/v626624209/3a7e9/T8v2BltjdZ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pp.userapi.com/c626624/v626624209/3a7e9/T8v2BltjdZ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pp.userapi.com/c626624/v626624209/3a7e9/T8v2BltjdZ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 descr="C:\Users\kornevav\Desktop\T8v2BltjdZ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725144"/>
            <a:ext cx="3744416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rnevav\Desktop\ЛОГО.jpg"/>
          <p:cNvPicPr>
            <a:picLocks noChangeAspect="1" noChangeArrowheads="1"/>
          </p:cNvPicPr>
          <p:nvPr/>
        </p:nvPicPr>
        <p:blipFill>
          <a:blip r:embed="rId2" cstate="print">
            <a:lum bright="71000" contrast="-62000"/>
          </a:blip>
          <a:srcRect l="3571" t="3571" r="3571" b="3571"/>
          <a:stretch>
            <a:fillRect/>
          </a:stretch>
        </p:blipFill>
        <p:spPr bwMode="auto">
          <a:xfrm>
            <a:off x="827584" y="-90264"/>
            <a:ext cx="6948264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Проведенные инклюзивные игры показывают, что подобные мероприятия необходимо внедрять в физкультурно-оздоровительную работу образовательных учреждений. Эти игры очень полезны для здоровых учащихся, чтобы лучше понимать проблемы людей с ограниченными возможностями.</a:t>
            </a:r>
            <a:endParaRPr lang="ru-RU" i="1" u="sng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kornevav\Desktop\САЙТ ФФК\Главная\Студенческая жизнь\HnAtj-b5I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068960" cy="2301720"/>
          </a:xfrm>
          <a:prstGeom prst="rect">
            <a:avLst/>
          </a:prstGeom>
          <a:noFill/>
        </p:spPr>
      </p:pic>
      <p:sp>
        <p:nvSpPr>
          <p:cNvPr id="3074" name="AutoShape 2" descr="https://pp.userapi.com/c626624/v626624209/3c1a2/bSFcWof3Y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kornevav\Desktop\bSFcWof3Y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3046984" cy="2032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494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Инклюзивные соревнования:  опыт, перспективы развития</vt:lpstr>
      <vt:lpstr>Цель – инклюзивные игры проводятся в целях развития адаптивной физической культуры и любительского адаптивного спорта среди учащихся не имеющих проблем со здоровьем, учащихся с инвалидностью (или ограниченными возможностями здоровья), объединение ученического сообщества, формирования спортивной культуры и приобщения к здоровому образу жизни студентов не имеющих проблем со здоровьем и студентов с инвалидностью. </vt:lpstr>
      <vt:lpstr>Задачи инклюзивных соревнований:</vt:lpstr>
      <vt:lpstr>Проведение соревнований по этапам</vt:lpstr>
      <vt:lpstr>Участники соревнований</vt:lpstr>
      <vt:lpstr>Соревнования первого и третьего этапа</vt:lpstr>
      <vt:lpstr>Выводы:</vt:lpstr>
      <vt:lpstr>Выводы:</vt:lpstr>
      <vt:lpstr>Выводы: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ШАХМАТНОГО МАСТЕРСТВА У ДЕТЕЙ СРЕДНЕГО ШКОЛЬНОГО ВОЗРАСТА</dc:title>
  <dc:creator>Корнев Александр Владимирович</dc:creator>
  <cp:lastModifiedBy>kornevav</cp:lastModifiedBy>
  <cp:revision>32</cp:revision>
  <dcterms:created xsi:type="dcterms:W3CDTF">2017-02-16T09:13:49Z</dcterms:created>
  <dcterms:modified xsi:type="dcterms:W3CDTF">2018-04-17T08:22:33Z</dcterms:modified>
</cp:coreProperties>
</file>