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4" r:id="rId2"/>
    <p:sldId id="285" r:id="rId3"/>
    <p:sldId id="275" r:id="rId4"/>
    <p:sldId id="276" r:id="rId5"/>
    <p:sldId id="277" r:id="rId6"/>
    <p:sldId id="278" r:id="rId7"/>
    <p:sldId id="280" r:id="rId8"/>
    <p:sldId id="266" r:id="rId9"/>
    <p:sldId id="281" r:id="rId10"/>
    <p:sldId id="283" r:id="rId11"/>
    <p:sldId id="282" r:id="rId12"/>
    <p:sldId id="28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A131A-9EE8-4B9F-AD7B-D9534D3DBF94}" type="datetimeFigureOut">
              <a:rPr lang="ru-RU" smtClean="0"/>
              <a:pPr/>
              <a:t>19.04.2018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B99CB-BDE7-4123-BEC8-A99F1433B9CF}" type="slidenum">
              <a:rPr lang="ru-RU" smtClean="0"/>
              <a:pPr/>
              <a:t>‹#›</a:t>
            </a:fld>
            <a:endParaRPr lang="ru-RU"/>
          </a:p>
        </p:txBody>
      </p:sp>
    </p:spTree>
    <p:extLst>
      <p:ext uri="{BB962C8B-B14F-4D97-AF65-F5344CB8AC3E}">
        <p14:creationId xmlns="" xmlns:p14="http://schemas.microsoft.com/office/powerpoint/2010/main" val="419034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587CC45-DB40-4613-86AB-C5C7B3BC5683}" type="datetimeFigureOut">
              <a:rPr lang="ru-RU" smtClean="0"/>
              <a:pPr/>
              <a:t>19.04.2018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A4240-3A70-47E7-A43C-08EB493F0E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7CC45-DB40-4613-86AB-C5C7B3BC5683}" type="datetimeFigureOut">
              <a:rPr lang="ru-RU" smtClean="0"/>
              <a:pPr/>
              <a:t>19.04.2018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A4240-3A70-47E7-A43C-08EB493F0E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8" Type="http://schemas.openxmlformats.org/officeDocument/2006/relationships/hyperlink" Target="http://www.vipv.ru/images/articles/2014/03/052.jpg" TargetMode="External"/><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hyperlink" Target="http://www.vipv.ru/images/articles/2014/03/052.jpg"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7.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hkolakz.ru/nepic/&#1055;&#1091;&#1090;&#1077;&#1096;&#1077;&#1089;&#1090;&#1074;&#1080;&#1077;%20&#1087;&#1086;%20&#1086;&#1083;&#1080;&#1084;&#1087;&#1080;&#1080;c/146745_html_m7996f3b7.png"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3347864" y="1844824"/>
            <a:ext cx="2304256" cy="20491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80112" y="4005064"/>
            <a:ext cx="1728192" cy="830997"/>
          </a:xfrm>
          <a:prstGeom prst="rect">
            <a:avLst/>
          </a:prstGeom>
          <a:noFill/>
        </p:spPr>
        <p:txBody>
          <a:bodyPr wrap="square" rtlCol="0">
            <a:spAutoFit/>
          </a:bodyPr>
          <a:lstStyle/>
          <a:p>
            <a:r>
              <a:rPr lang="ru-RU" sz="2400" b="1" i="1" dirty="0" smtClean="0">
                <a:solidFill>
                  <a:srgbClr val="D52544"/>
                </a:solidFill>
                <a:latin typeface="Times New Roman" pitchFamily="18" charset="0"/>
                <a:cs typeface="Times New Roman" pitchFamily="18" charset="0"/>
              </a:rPr>
              <a:t>В ШКОЛУ…</a:t>
            </a:r>
            <a:endParaRPr lang="ru-RU" sz="2400" b="1" i="1" dirty="0">
              <a:solidFill>
                <a:srgbClr val="D52544"/>
              </a:solidFill>
              <a:latin typeface="Times New Roman" pitchFamily="18" charset="0"/>
              <a:cs typeface="Times New Roman" pitchFamily="18" charset="0"/>
            </a:endParaRPr>
          </a:p>
        </p:txBody>
      </p:sp>
      <p:sp>
        <p:nvSpPr>
          <p:cNvPr id="6" name="Прямоугольник 5"/>
          <p:cNvSpPr/>
          <p:nvPr/>
        </p:nvSpPr>
        <p:spPr>
          <a:xfrm>
            <a:off x="251520" y="548680"/>
            <a:ext cx="8756051" cy="1107996"/>
          </a:xfrm>
          <a:prstGeom prst="rect">
            <a:avLst/>
          </a:prstGeom>
        </p:spPr>
        <p:txBody>
          <a:bodyPr wrap="none">
            <a:spAutoFit/>
          </a:bodyPr>
          <a:lstStyle/>
          <a:p>
            <a:r>
              <a:rPr lang="ru-RU" sz="6600" b="1" i="1" dirty="0" smtClean="0">
                <a:solidFill>
                  <a:srgbClr val="0070C0"/>
                </a:solidFill>
                <a:latin typeface="Times New Roman" pitchFamily="18" charset="0"/>
                <a:cs typeface="Times New Roman" pitchFamily="18" charset="0"/>
              </a:rPr>
              <a:t>Всероссийский проект</a:t>
            </a:r>
            <a:endParaRPr lang="ru-RU" sz="6600" b="1" i="1" dirty="0">
              <a:solidFill>
                <a:srgbClr val="0070C0"/>
              </a:solidFill>
              <a:latin typeface="Times New Roman" pitchFamily="18" charset="0"/>
              <a:cs typeface="Times New Roman" pitchFamily="18" charset="0"/>
            </a:endParaRPr>
          </a:p>
        </p:txBody>
      </p:sp>
      <p:sp>
        <p:nvSpPr>
          <p:cNvPr id="7" name="Прямоугольник 6"/>
          <p:cNvSpPr/>
          <p:nvPr/>
        </p:nvSpPr>
        <p:spPr>
          <a:xfrm>
            <a:off x="1907704" y="5229200"/>
            <a:ext cx="5616624" cy="1077218"/>
          </a:xfrm>
          <a:prstGeom prst="rect">
            <a:avLst/>
          </a:prstGeom>
        </p:spPr>
        <p:txBody>
          <a:bodyPr wrap="square">
            <a:spAutoFit/>
          </a:bodyPr>
          <a:lstStyle/>
          <a:p>
            <a:pPr algn="ctr"/>
            <a:r>
              <a:rPr lang="ru-RU" sz="2800" b="1" dirty="0" smtClean="0">
                <a:ln w="11430"/>
                <a:solidFill>
                  <a:srgbClr val="800000"/>
                </a:solidFill>
                <a:effectLst>
                  <a:outerShdw blurRad="80000" dist="40000" dir="5040000" algn="tl">
                    <a:srgbClr val="000000">
                      <a:alpha val="30000"/>
                    </a:srgbClr>
                  </a:outerShdw>
                </a:effectLst>
              </a:rPr>
              <a:t>Журбенко Сергей Михайлович</a:t>
            </a:r>
          </a:p>
          <a:p>
            <a:pPr algn="ctr"/>
            <a:r>
              <a:rPr lang="ru-RU" b="1" dirty="0" smtClean="0">
                <a:ln w="11430"/>
                <a:solidFill>
                  <a:srgbClr val="800000"/>
                </a:solidFill>
                <a:effectLst>
                  <a:outerShdw blurRad="80000" dist="40000" dir="5040000" algn="tl">
                    <a:srgbClr val="000000">
                      <a:alpha val="30000"/>
                    </a:srgbClr>
                  </a:outerShdw>
                </a:effectLst>
              </a:rPr>
              <a:t>учитель физической культуры</a:t>
            </a:r>
          </a:p>
          <a:p>
            <a:pPr algn="ctr"/>
            <a:r>
              <a:rPr lang="ru-RU" b="1" dirty="0" smtClean="0">
                <a:ln w="11430"/>
                <a:solidFill>
                  <a:srgbClr val="800000"/>
                </a:solidFill>
                <a:effectLst>
                  <a:outerShdw blurRad="80000" dist="40000" dir="5040000" algn="tl">
                    <a:srgbClr val="000000">
                      <a:alpha val="30000"/>
                    </a:srgbClr>
                  </a:outerShdw>
                </a:effectLst>
              </a:rPr>
              <a:t> ГБОУ Школа № 17 г.Москва</a:t>
            </a:r>
            <a:endParaRPr lang="ru-RU" dirty="0">
              <a:solidFill>
                <a:srgbClr val="800000"/>
              </a:solidFill>
            </a:endParaRPr>
          </a:p>
        </p:txBody>
      </p:sp>
    </p:spTree>
    <p:extLst>
      <p:ext uri="{BB962C8B-B14F-4D97-AF65-F5344CB8AC3E}">
        <p14:creationId xmlns:p14="http://schemas.microsoft.com/office/powerpoint/2010/main" xmlns="" val="3323385773"/>
      </p:ext>
    </p:extLst>
  </p:cSld>
  <p:clrMapOvr>
    <a:masterClrMapping/>
  </p:clrMapOvr>
  <mc:AlternateContent xmlns:mc="http://schemas.openxmlformats.org/markup-compatibility/2006">
    <mc:Choice xmlns:p14="http://schemas.microsoft.com/office/powerpoint/2010/main" xmlns="" Requires="p14">
      <p:transition spd="slow" p14:dur="2000" advClick="0" advTm="1000">
        <p:sndAc>
          <p:stSnd>
            <p:snd r:embed="rId4" name="drumroll.wav"/>
          </p:stSnd>
        </p:sndAc>
      </p:transition>
    </mc:Choice>
    <mc:Fallback>
      <p:transition spd="slow" advClick="0" advTm="1000">
        <p:sndAc>
          <p:stSnd>
            <p:snd r:embed="rId2"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060848"/>
            <a:ext cx="8568952" cy="1477328"/>
          </a:xfrm>
          <a:prstGeom prst="rect">
            <a:avLst/>
          </a:prstGeom>
        </p:spPr>
        <p:txBody>
          <a:bodyPr wrap="square">
            <a:spAutoFit/>
          </a:bodyPr>
          <a:lstStyle/>
          <a:p>
            <a:pPr algn="just"/>
            <a:r>
              <a:rPr lang="ru-RU" dirty="0" smtClean="0"/>
              <a:t> </a:t>
            </a:r>
            <a:r>
              <a:rPr lang="ru-RU" i="1" dirty="0">
                <a:latin typeface="Times New Roman" pitchFamily="18" charset="0"/>
                <a:cs typeface="Times New Roman" pitchFamily="18" charset="0"/>
              </a:rPr>
              <a:t>Как и в Древней Греции и Риме, французская борьба получила широкую популярность среди простого народа, народные силачи выступали в бродячих цирках, местах гуляний и </a:t>
            </a:r>
            <a:r>
              <a:rPr lang="ru-RU" i="1" dirty="0" smtClean="0">
                <a:latin typeface="Times New Roman" pitchFamily="18" charset="0"/>
                <a:cs typeface="Times New Roman" pitchFamily="18" charset="0"/>
              </a:rPr>
              <a:t>увеселений и на  соревнованиях</a:t>
            </a:r>
            <a:r>
              <a:rPr lang="ru-RU" i="1" dirty="0">
                <a:latin typeface="Times New Roman" pitchFamily="18" charset="0"/>
                <a:cs typeface="Times New Roman" pitchFamily="18" charset="0"/>
              </a:rPr>
              <a:t>. Со временем французская борьба получает международное признание и большую популярность во всем мире. </a:t>
            </a:r>
            <a:r>
              <a:rPr lang="ru-RU" dirty="0"/>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95936" y="332656"/>
            <a:ext cx="2088232" cy="1566174"/>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332656"/>
            <a:ext cx="3458413" cy="158417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9512" y="3861048"/>
            <a:ext cx="1765469" cy="2018746"/>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5" cstate="print">
            <a:extLst>
              <a:ext uri="{28A0092B-C50C-407E-A947-70E740481C1C}">
                <a14:useLocalDpi xmlns="" xmlns:a14="http://schemas.microsoft.com/office/drawing/2010/main" val="0"/>
              </a:ext>
            </a:extLst>
          </a:blip>
          <a:srcRect l="11482" t="4681" r="5062" b="10528"/>
          <a:stretch/>
        </p:blipFill>
        <p:spPr>
          <a:xfrm>
            <a:off x="2051720" y="3429000"/>
            <a:ext cx="1952461" cy="290366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211960" y="3429000"/>
            <a:ext cx="2199844" cy="2880320"/>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660232" y="3429000"/>
            <a:ext cx="2018060" cy="2880320"/>
          </a:xfrm>
          <a:prstGeom prst="rect">
            <a:avLst/>
          </a:prstGeom>
          <a:ln>
            <a:noFill/>
          </a:ln>
          <a:effectLst>
            <a:outerShdw blurRad="292100" dist="139700" dir="2700000" algn="tl" rotWithShape="0">
              <a:srgbClr val="333333">
                <a:alpha val="65000"/>
              </a:srgbClr>
            </a:outerShdw>
          </a:effectLst>
        </p:spPr>
      </p:pic>
      <p:pic>
        <p:nvPicPr>
          <p:cNvPr id="10" name="Picture 2" descr="Тайны цирковой борьбы">
            <a:hlinkClick r:id="rId8" tooltip="Тайны цирковой борьбы"/>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228184" y="332656"/>
            <a:ext cx="2442561"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565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700808"/>
            <a:ext cx="8064896" cy="2031325"/>
          </a:xfrm>
          <a:prstGeom prst="rect">
            <a:avLst/>
          </a:prstGeom>
        </p:spPr>
        <p:txBody>
          <a:bodyPr wrap="square">
            <a:spAutoFit/>
          </a:bodyPr>
          <a:lstStyle/>
          <a:p>
            <a:pPr algn="just"/>
            <a:r>
              <a:rPr lang="ru-RU" i="1" dirty="0">
                <a:latin typeface="Times New Roman" pitchFamily="18" charset="0"/>
                <a:cs typeface="Times New Roman" pitchFamily="18" charset="0"/>
              </a:rPr>
              <a:t>Лишь только в конце XVIII начале XIX века в Европу возвращается греко-римская борьба. Теперь местом ее развития становится Франция, где и были заложены современные правила игры: в греко-римской борьбе захваты проводятся только руками, без участия ног; побеждает в схватке тот, кому удается положить противника на обе лопатки на ковер, или же к победе приводит преимущество одного из соперников в 10 баллов.</a:t>
            </a:r>
            <a:r>
              <a:rPr lang="ru-RU" dirty="0"/>
              <a:t> </a:t>
            </a:r>
            <a:br>
              <a:rPr lang="ru-RU" dirty="0"/>
            </a:b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3777705"/>
            <a:ext cx="1355601" cy="193481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68145" y="3602672"/>
            <a:ext cx="2376264" cy="3111311"/>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76750" y="3752165"/>
            <a:ext cx="3043634" cy="228358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48064" y="229833"/>
            <a:ext cx="1852226" cy="1345862"/>
          </a:xfrm>
          <a:prstGeom prst="rect">
            <a:avLst/>
          </a:prstGeom>
          <a:ln>
            <a:noFill/>
          </a:ln>
          <a:effectLst>
            <a:outerShdw blurRad="292100" dist="139700" dir="2700000" algn="tl" rotWithShape="0">
              <a:srgbClr val="333333">
                <a:alpha val="65000"/>
              </a:srgbClr>
            </a:outerShdw>
          </a:effectLst>
        </p:spPr>
      </p:pic>
      <p:pic>
        <p:nvPicPr>
          <p:cNvPr id="1026" name="Picture 2" descr="Тайны цирковой борьбы">
            <a:hlinkClick r:id="rId6" tooltip="Тайны цирковой борьбы"/>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91680" y="260648"/>
            <a:ext cx="2174629" cy="141040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924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916832"/>
            <a:ext cx="6048672"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6600" b="1" dirty="0" smtClean="0">
                <a:solidFill>
                  <a:srgbClr val="800000"/>
                </a:solidFill>
                <a:latin typeface="Times New Roman" pitchFamily="18" charset="0"/>
                <a:cs typeface="Times New Roman" pitchFamily="18" charset="0"/>
              </a:rPr>
              <a:t>Спасибо за внимание!</a:t>
            </a:r>
            <a:endParaRPr lang="ru-RU" sz="6600" b="1" dirty="0">
              <a:solidFill>
                <a:srgbClr val="80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412776"/>
            <a:ext cx="6048672" cy="313932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6600" b="1" dirty="0" smtClean="0">
                <a:solidFill>
                  <a:srgbClr val="800000"/>
                </a:solidFill>
                <a:latin typeface="Times New Roman" pitchFamily="18" charset="0"/>
                <a:cs typeface="Times New Roman" pitchFamily="18" charset="0"/>
              </a:rPr>
              <a:t>История возникновения борьбы</a:t>
            </a:r>
            <a:endParaRPr lang="ru-RU" sz="6600" b="1" dirty="0">
              <a:solidFill>
                <a:srgbClr val="80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420888"/>
            <a:ext cx="7776864" cy="2308324"/>
          </a:xfrm>
          <a:prstGeom prst="rect">
            <a:avLst/>
          </a:prstGeom>
        </p:spPr>
        <p:txBody>
          <a:bodyPr wrap="square">
            <a:spAutoFit/>
          </a:bodyPr>
          <a:lstStyle/>
          <a:p>
            <a:r>
              <a:rPr lang="ru-RU" b="1" i="1" dirty="0">
                <a:latin typeface="Times New Roman" pitchFamily="18" charset="0"/>
                <a:cs typeface="Times New Roman" pitchFamily="18" charset="0"/>
              </a:rPr>
              <a:t>Борьба</a:t>
            </a:r>
            <a:r>
              <a:rPr lang="ru-RU" b="1" dirty="0"/>
              <a:t> </a:t>
            </a:r>
            <a:r>
              <a:rPr lang="ru-RU" i="1" dirty="0">
                <a:latin typeface="Times New Roman" pitchFamily="18" charset="0"/>
                <a:cs typeface="Times New Roman" pitchFamily="18" charset="0"/>
              </a:rPr>
              <a:t>возникла в период первобытнообщинного строя. Она зародилась как одно из основных средств единоборства первобытных людей за свое существование. Человеку приходилось отстаивать облюбованный участок земли, реки, озера, пойманную птицу или убитого зверя. Позднее борьба утратила такую узкую, утилитарную направленность и превратилась в комплекс осмысленных технических действий, становилась самобытным</a:t>
            </a:r>
            <a:r>
              <a:rPr lang="ru-RU" dirty="0"/>
              <a:t> </a:t>
            </a:r>
            <a:r>
              <a:rPr lang="ru-RU" i="1" dirty="0">
                <a:latin typeface="Times New Roman" pitchFamily="18" charset="0"/>
                <a:cs typeface="Times New Roman" pitchFamily="18" charset="0"/>
              </a:rPr>
              <a:t>средством</a:t>
            </a:r>
            <a:r>
              <a:rPr lang="ru-RU" dirty="0"/>
              <a:t> </a:t>
            </a:r>
            <a:r>
              <a:rPr lang="ru-RU" i="1" dirty="0">
                <a:latin typeface="Times New Roman" pitchFamily="18" charset="0"/>
                <a:cs typeface="Times New Roman" pitchFamily="18" charset="0"/>
              </a:rPr>
              <a:t>физического</a:t>
            </a:r>
            <a:r>
              <a:rPr lang="ru-RU" dirty="0"/>
              <a:t> </a:t>
            </a:r>
            <a:r>
              <a:rPr lang="ru-RU" i="1" dirty="0">
                <a:latin typeface="Times New Roman" pitchFamily="18" charset="0"/>
                <a:cs typeface="Times New Roman" pitchFamily="18" charset="0"/>
              </a:rPr>
              <a:t>воспитания</a:t>
            </a:r>
            <a:r>
              <a:rPr lang="ru-RU" dirty="0"/>
              <a:t>.</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39952" y="4581128"/>
            <a:ext cx="3106624" cy="1918760"/>
          </a:xfrm>
          <a:prstGeom prst="rect">
            <a:avLst/>
          </a:prstGeom>
          <a:ln>
            <a:noFill/>
          </a:ln>
          <a:effectLst>
            <a:outerShdw blurRad="292100" dist="139700" dir="2700000" algn="tl" rotWithShape="0">
              <a:srgbClr val="333333">
                <a:alpha val="65000"/>
              </a:srgbClr>
            </a:outerShdw>
          </a:effectLst>
        </p:spPr>
      </p:pic>
      <p:pic>
        <p:nvPicPr>
          <p:cNvPr id="5" name="Picture 4" descr="Первобытный человек"/>
          <p:cNvPicPr>
            <a:picLocks noChangeAspect="1" noChangeArrowheads="1"/>
          </p:cNvPicPr>
          <p:nvPr/>
        </p:nvPicPr>
        <p:blipFill>
          <a:blip r:embed="rId3" cstate="print"/>
          <a:srcRect/>
          <a:stretch>
            <a:fillRect/>
          </a:stretch>
        </p:blipFill>
        <p:spPr bwMode="auto">
          <a:xfrm>
            <a:off x="755576" y="332656"/>
            <a:ext cx="2016224" cy="204846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20" y="4653136"/>
            <a:ext cx="3656568" cy="190150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75856" y="332656"/>
            <a:ext cx="2409829" cy="2016224"/>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084168" y="332656"/>
            <a:ext cx="2376264" cy="2013783"/>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7" cstate="print">
            <a:extLst>
              <a:ext uri="{28A0092B-C50C-407E-A947-70E740481C1C}">
                <a14:useLocalDpi xmlns="" xmlns:a14="http://schemas.microsoft.com/office/drawing/2010/main" val="0"/>
              </a:ext>
            </a:extLst>
          </a:blip>
          <a:srcRect l="27837" r="25375"/>
          <a:stretch/>
        </p:blipFill>
        <p:spPr>
          <a:xfrm>
            <a:off x="7452320" y="4293096"/>
            <a:ext cx="1368153" cy="2190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8442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07397"/>
            <a:ext cx="6984776" cy="2308324"/>
          </a:xfrm>
          <a:prstGeom prst="rect">
            <a:avLst/>
          </a:prstGeom>
        </p:spPr>
        <p:txBody>
          <a:bodyPr wrap="square">
            <a:spAutoFit/>
          </a:bodyPr>
          <a:lstStyle/>
          <a:p>
            <a:pPr algn="just"/>
            <a:r>
              <a:rPr lang="ru-RU" i="1" dirty="0">
                <a:latin typeface="Times New Roman" pitchFamily="18" charset="0"/>
                <a:cs typeface="Times New Roman" pitchFamily="18" charset="0"/>
              </a:rPr>
              <a:t>Широкое развитие борьба получила в период рабовладельческого строя. Об этом свидетельствуют многочисленные памятники той эпохи, например, знаменитая египетская гробница в поселке </a:t>
            </a:r>
            <a:r>
              <a:rPr lang="ru-RU" i="1" dirty="0" err="1">
                <a:latin typeface="Times New Roman" pitchFamily="18" charset="0"/>
                <a:cs typeface="Times New Roman" pitchFamily="18" charset="0"/>
              </a:rPr>
              <a:t>Бени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Гассан</a:t>
            </a:r>
            <a:r>
              <a:rPr lang="ru-RU" i="1" dirty="0">
                <a:latin typeface="Times New Roman" pitchFamily="18" charset="0"/>
                <a:cs typeface="Times New Roman" pitchFamily="18" charset="0"/>
              </a:rPr>
              <a:t> (2600 лет до н.э.), на стенах которой изображены различные приемы борьбы</a:t>
            </a:r>
            <a:r>
              <a:rPr lang="ru-RU" i="1" dirty="0" smtClean="0">
                <a:latin typeface="Times New Roman" pitchFamily="18" charset="0"/>
                <a:cs typeface="Times New Roman" pitchFamily="18" charset="0"/>
              </a:rPr>
              <a:t>.</a:t>
            </a:r>
          </a:p>
          <a:p>
            <a:pPr algn="just"/>
            <a:r>
              <a:rPr lang="ru-RU" dirty="0"/>
              <a:t/>
            </a:r>
            <a:br>
              <a:rPr lang="ru-RU" dirty="0"/>
            </a:br>
            <a:r>
              <a:rPr lang="ru-RU" dirty="0"/>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116632"/>
            <a:ext cx="1223679" cy="172138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92737" y="1608986"/>
            <a:ext cx="1495044" cy="149411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4" cstate="print">
            <a:extLst>
              <a:ext uri="{28A0092B-C50C-407E-A947-70E740481C1C}">
                <a14:useLocalDpi xmlns="" xmlns:a14="http://schemas.microsoft.com/office/drawing/2010/main" val="0"/>
              </a:ext>
            </a:extLst>
          </a:blip>
          <a:srcRect l="122" t="10469" r="-122" b="4031"/>
          <a:stretch/>
        </p:blipFill>
        <p:spPr>
          <a:xfrm>
            <a:off x="3635896" y="3212976"/>
            <a:ext cx="5243819" cy="352839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5536" y="1916832"/>
            <a:ext cx="6552728" cy="1191001"/>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2231" y="5253933"/>
            <a:ext cx="3307054" cy="1134373"/>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79512" y="3429000"/>
            <a:ext cx="3237604" cy="1523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8232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16832"/>
            <a:ext cx="8568952" cy="1200329"/>
          </a:xfrm>
          <a:prstGeom prst="rect">
            <a:avLst/>
          </a:prstGeom>
        </p:spPr>
        <p:txBody>
          <a:bodyPr wrap="square">
            <a:spAutoFit/>
          </a:bodyPr>
          <a:lstStyle/>
          <a:p>
            <a:r>
              <a:rPr lang="ru-RU" b="1" i="1" dirty="0">
                <a:latin typeface="Times New Roman" pitchFamily="18" charset="0"/>
                <a:cs typeface="Times New Roman" pitchFamily="18" charset="0"/>
              </a:rPr>
              <a:t>Подлинного расцвета борьба достигла в Древней Греции</a:t>
            </a:r>
            <a:r>
              <a:rPr lang="ru-RU" i="1" dirty="0">
                <a:latin typeface="Times New Roman" pitchFamily="18" charset="0"/>
                <a:cs typeface="Times New Roman" pitchFamily="18" charset="0"/>
              </a:rPr>
              <a:t>. Ее стали использовать для воспитания сильного, ловкого, выносливого и волевого человека. Борьба входила в систему физического воспитания детей, юношей и взрослых. </a:t>
            </a:r>
            <a:br>
              <a:rPr lang="ru-RU" i="1" dirty="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3645024"/>
            <a:ext cx="2285878" cy="158472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404664"/>
            <a:ext cx="1828800" cy="112471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915816" y="2924944"/>
            <a:ext cx="5788635" cy="3729590"/>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5" cstate="print">
            <a:extLst>
              <a:ext uri="{28A0092B-C50C-407E-A947-70E740481C1C}">
                <a14:useLocalDpi xmlns="" xmlns:a14="http://schemas.microsoft.com/office/drawing/2010/main" val="0"/>
              </a:ext>
            </a:extLst>
          </a:blip>
          <a:srcRect l="38660" t="32360" r="1806" b="12200"/>
          <a:stretch/>
        </p:blipFill>
        <p:spPr>
          <a:xfrm>
            <a:off x="4572000" y="116632"/>
            <a:ext cx="3616782" cy="171308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267744" y="116632"/>
            <a:ext cx="2088232" cy="1726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85251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372783"/>
            <a:ext cx="8676456" cy="1477328"/>
          </a:xfrm>
          <a:prstGeom prst="rect">
            <a:avLst/>
          </a:prstGeom>
        </p:spPr>
        <p:txBody>
          <a:bodyPr wrap="square">
            <a:spAutoFit/>
          </a:bodyPr>
          <a:lstStyle/>
          <a:p>
            <a:r>
              <a:rPr lang="ru-RU" i="1" dirty="0">
                <a:latin typeface="Times New Roman" pitchFamily="18" charset="0"/>
                <a:cs typeface="Times New Roman" pitchFamily="18" charset="0"/>
              </a:rPr>
              <a:t>Многие из виднейших философов и поэтов, государственных деятелей и полководцев Древней Греции были в свое время выдающимися борцами - участниками и победителями Олимпийских соревнований </a:t>
            </a:r>
            <a:r>
              <a:rPr lang="ru-RU" b="1" i="1" dirty="0">
                <a:latin typeface="Times New Roman" pitchFamily="18" charset="0"/>
                <a:cs typeface="Times New Roman" pitchFamily="18" charset="0"/>
              </a:rPr>
              <a:t>Милон </a:t>
            </a:r>
            <a:r>
              <a:rPr lang="ru-RU" b="1" i="1" dirty="0" err="1">
                <a:latin typeface="Times New Roman" pitchFamily="18" charset="0"/>
                <a:cs typeface="Times New Roman" pitchFamily="18" charset="0"/>
              </a:rPr>
              <a:t>Кротонский</a:t>
            </a:r>
            <a:r>
              <a:rPr lang="ru-RU" i="1" dirty="0" smtClean="0">
                <a:latin typeface="Times New Roman" pitchFamily="18" charset="0"/>
                <a:cs typeface="Times New Roman" pitchFamily="18" charset="0"/>
              </a:rPr>
              <a:t>,</a:t>
            </a:r>
          </a:p>
          <a:p>
            <a:r>
              <a:rPr lang="ru-RU" i="1" dirty="0">
                <a:latin typeface="Times New Roman" pitchFamily="18" charset="0"/>
                <a:cs typeface="Times New Roman" pitchFamily="18" charset="0"/>
              </a:rPr>
              <a:t> </a:t>
            </a:r>
            <a:r>
              <a:rPr lang="ru-RU" b="1" i="1" dirty="0">
                <a:latin typeface="Times New Roman" pitchFamily="18" charset="0"/>
                <a:cs typeface="Times New Roman" pitchFamily="18" charset="0"/>
              </a:rPr>
              <a:t>Пифагор</a:t>
            </a:r>
            <a:r>
              <a:rPr lang="ru-RU" i="1" dirty="0">
                <a:latin typeface="Times New Roman" pitchFamily="18" charset="0"/>
                <a:cs typeface="Times New Roman" pitchFamily="18" charset="0"/>
              </a:rPr>
              <a:t>, </a:t>
            </a:r>
            <a:r>
              <a:rPr lang="ru-RU" b="1" i="1" dirty="0">
                <a:latin typeface="Times New Roman" pitchFamily="18" charset="0"/>
                <a:cs typeface="Times New Roman" pitchFamily="18" charset="0"/>
              </a:rPr>
              <a:t>Платон</a:t>
            </a:r>
            <a:r>
              <a:rPr lang="ru-RU" i="1" dirty="0">
                <a:latin typeface="Times New Roman" pitchFamily="18" charset="0"/>
                <a:cs typeface="Times New Roman" pitchFamily="18" charset="0"/>
              </a:rPr>
              <a:t>, </a:t>
            </a:r>
            <a:r>
              <a:rPr lang="ru-RU" b="1" i="1" dirty="0">
                <a:latin typeface="Times New Roman" pitchFamily="18" charset="0"/>
                <a:cs typeface="Times New Roman" pitchFamily="18" charset="0"/>
              </a:rPr>
              <a:t>Пиндар</a:t>
            </a:r>
            <a:r>
              <a:rPr lang="ru-RU"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Алкинад</a:t>
            </a:r>
            <a:r>
              <a:rPr lang="ru-RU" i="1" dirty="0">
                <a:latin typeface="Times New Roman" pitchFamily="18" charset="0"/>
                <a:cs typeface="Times New Roman" pitchFamily="18" charset="0"/>
              </a:rPr>
              <a:t> и </a:t>
            </a:r>
            <a:r>
              <a:rPr lang="ru-RU" b="1" i="1" dirty="0">
                <a:latin typeface="Times New Roman" pitchFamily="18" charset="0"/>
                <a:cs typeface="Times New Roman" pitchFamily="18" charset="0"/>
              </a:rPr>
              <a:t>др</a:t>
            </a:r>
            <a:r>
              <a:rPr lang="ru-RU" i="1" dirty="0">
                <a:latin typeface="Times New Roman" pitchFamily="18" charset="0"/>
                <a:cs typeface="Times New Roman" pitchFamily="18" charset="0"/>
              </a:rPr>
              <a:t>.).</a:t>
            </a:r>
            <a:br>
              <a:rPr lang="ru-RU" i="1" dirty="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4755" y="3330843"/>
            <a:ext cx="1913709" cy="3040412"/>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600" y="332656"/>
            <a:ext cx="1544960" cy="1575859"/>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3528" y="3789040"/>
            <a:ext cx="3978483" cy="237521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44008" y="3789040"/>
            <a:ext cx="1818208" cy="2424569"/>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6" cstate="print">
            <a:extLst>
              <a:ext uri="{28A0092B-C50C-407E-A947-70E740481C1C}">
                <a14:useLocalDpi xmlns="" xmlns:a14="http://schemas.microsoft.com/office/drawing/2010/main" val="0"/>
              </a:ext>
            </a:extLst>
          </a:blip>
          <a:srcRect l="5670" t="7814" r="14950" b="17953"/>
          <a:stretch/>
        </p:blipFill>
        <p:spPr>
          <a:xfrm>
            <a:off x="4095804" y="45350"/>
            <a:ext cx="2760120" cy="2190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7684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708920"/>
            <a:ext cx="8208912" cy="2308324"/>
          </a:xfrm>
          <a:prstGeom prst="rect">
            <a:avLst/>
          </a:prstGeom>
        </p:spPr>
        <p:txBody>
          <a:bodyPr wrap="square">
            <a:spAutoFit/>
          </a:bodyPr>
          <a:lstStyle/>
          <a:p>
            <a:pPr algn="just"/>
            <a:r>
              <a:rPr lang="ru-RU" b="1" i="1" dirty="0" smtClean="0">
                <a:latin typeface="Times New Roman" pitchFamily="18" charset="0"/>
                <a:cs typeface="Times New Roman" pitchFamily="18" charset="0"/>
              </a:rPr>
              <a:t>Борьба на Олимпийских играх впервые была включена в 704 году до н.э</a:t>
            </a:r>
            <a:r>
              <a:rPr lang="ru-RU" i="1" dirty="0" smtClean="0">
                <a:latin typeface="Times New Roman" pitchFamily="18" charset="0"/>
                <a:cs typeface="Times New Roman" pitchFamily="18" charset="0"/>
              </a:rPr>
              <a:t>. с 18 Олимпийских игр. Греческий атлет </a:t>
            </a:r>
            <a:r>
              <a:rPr lang="ru-RU" b="1" i="1" dirty="0" err="1" smtClean="0">
                <a:latin typeface="Times New Roman" pitchFamily="18" charset="0"/>
                <a:cs typeface="Times New Roman" pitchFamily="18" charset="0"/>
              </a:rPr>
              <a:t>Тесеус</a:t>
            </a:r>
            <a:r>
              <a:rPr lang="ru-RU" i="1" dirty="0" smtClean="0">
                <a:latin typeface="Times New Roman" pitchFamily="18" charset="0"/>
                <a:cs typeface="Times New Roman" pitchFamily="18" charset="0"/>
              </a:rPr>
              <a:t> создал первые правила по борьбе. Побеждал тот, кто три раза бросит соперника на землю. Самым известным из греческих борцов был </a:t>
            </a:r>
            <a:r>
              <a:rPr lang="ru-RU" b="1" i="1" dirty="0" smtClean="0">
                <a:latin typeface="Times New Roman" pitchFamily="18" charset="0"/>
                <a:cs typeface="Times New Roman" pitchFamily="18" charset="0"/>
              </a:rPr>
              <a:t>Милон </a:t>
            </a:r>
            <a:r>
              <a:rPr lang="ru-RU" b="1" i="1" dirty="0" err="1" smtClean="0">
                <a:latin typeface="Times New Roman" pitchFamily="18" charset="0"/>
                <a:cs typeface="Times New Roman" pitchFamily="18" charset="0"/>
              </a:rPr>
              <a:t>Кротонский</a:t>
            </a:r>
            <a:r>
              <a:rPr lang="ru-RU" i="1" dirty="0" smtClean="0">
                <a:latin typeface="Times New Roman" pitchFamily="18" charset="0"/>
                <a:cs typeface="Times New Roman" pitchFamily="18" charset="0"/>
              </a:rPr>
              <a:t> - шестикратный чемпион Олимпийских игр.</a:t>
            </a:r>
          </a:p>
          <a:p>
            <a:pPr algn="just"/>
            <a:r>
              <a:rPr lang="ru-RU" i="1" dirty="0" smtClean="0">
                <a:latin typeface="Times New Roman" pitchFamily="18" charset="0"/>
                <a:cs typeface="Times New Roman" pitchFamily="18" charset="0"/>
              </a:rPr>
              <a:t/>
            </a:r>
            <a:br>
              <a:rPr lang="ru-RU" i="1" dirty="0" smtClean="0">
                <a:latin typeface="Times New Roman" pitchFamily="18" charset="0"/>
                <a:cs typeface="Times New Roman" pitchFamily="18" charset="0"/>
              </a:rPr>
            </a:br>
            <a:r>
              <a:rPr lang="ru-RU" dirty="0" smtClean="0"/>
              <a:t/>
            </a:r>
            <a:br>
              <a:rPr lang="ru-RU" dirty="0" smtClean="0"/>
            </a:br>
            <a:endParaRPr lang="ru-RU" dirty="0"/>
          </a:p>
        </p:txBody>
      </p:sp>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l="10237" t="25200" r="14164" b="3401"/>
          <a:stretch/>
        </p:blipFill>
        <p:spPr>
          <a:xfrm>
            <a:off x="323528" y="476672"/>
            <a:ext cx="2420323" cy="1714396"/>
          </a:xfrm>
          <a:prstGeom prst="rect">
            <a:avLst/>
          </a:prstGeom>
          <a:ln>
            <a:noFill/>
          </a:ln>
          <a:effectLst>
            <a:outerShdw blurRad="292100" dist="139700" dir="2700000" algn="tl" rotWithShape="0">
              <a:srgbClr val="333333">
                <a:alpha val="65000"/>
              </a:srgbClr>
            </a:outerShdw>
          </a:effectLst>
        </p:spPr>
      </p:pic>
      <p:pic>
        <p:nvPicPr>
          <p:cNvPr id="4" name="Picture 8" descr="https://im0-tub-ru.yandex.net/i?id=0708f4e5c03d339eae1e7ec1e460d412-l&amp;n=13"/>
          <p:cNvPicPr>
            <a:picLocks noChangeAspect="1" noChangeArrowheads="1"/>
          </p:cNvPicPr>
          <p:nvPr/>
        </p:nvPicPr>
        <p:blipFill>
          <a:blip r:embed="rId3" cstate="print"/>
          <a:srcRect l="20956" t="15241" r="23132" b="35409"/>
          <a:stretch>
            <a:fillRect/>
          </a:stretch>
        </p:blipFill>
        <p:spPr bwMode="auto">
          <a:xfrm>
            <a:off x="3203848" y="404664"/>
            <a:ext cx="2256441" cy="2147917"/>
          </a:xfrm>
          <a:prstGeom prst="rect">
            <a:avLst/>
          </a:prstGeom>
          <a:ln>
            <a:noFill/>
          </a:ln>
          <a:effectLst>
            <a:outerShdw blurRad="292100" dist="139700" dir="2700000" algn="tl" rotWithShape="0">
              <a:srgbClr val="333333">
                <a:alpha val="65000"/>
              </a:srgbClr>
            </a:outerShdw>
          </a:effectLst>
        </p:spPr>
      </p:pic>
      <p:pic>
        <p:nvPicPr>
          <p:cNvPr id="5" name="Picture 6" descr="http://uslide.ru/images/14/20197/960/img9.jpg"/>
          <p:cNvPicPr>
            <a:picLocks noChangeAspect="1" noChangeArrowheads="1"/>
          </p:cNvPicPr>
          <p:nvPr/>
        </p:nvPicPr>
        <p:blipFill>
          <a:blip r:embed="rId4" cstate="print"/>
          <a:srcRect l="19608" t="7213" r="17647" b="35083"/>
          <a:stretch>
            <a:fillRect/>
          </a:stretch>
        </p:blipFill>
        <p:spPr bwMode="auto">
          <a:xfrm>
            <a:off x="6156176" y="404664"/>
            <a:ext cx="2304256" cy="172819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36096" y="4293096"/>
            <a:ext cx="2952750" cy="22098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6" cstate="print">
            <a:extLst>
              <a:ext uri="{28A0092B-C50C-407E-A947-70E740481C1C}">
                <a14:useLocalDpi xmlns="" xmlns:a14="http://schemas.microsoft.com/office/drawing/2010/main" val="0"/>
              </a:ext>
            </a:extLst>
          </a:blip>
          <a:srcRect l="55512" t="6951"/>
          <a:stretch/>
        </p:blipFill>
        <p:spPr>
          <a:xfrm>
            <a:off x="539552" y="4293096"/>
            <a:ext cx="2121147" cy="2224469"/>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347864" y="4221088"/>
            <a:ext cx="1405309" cy="2310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42138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060848"/>
            <a:ext cx="6048674" cy="2308324"/>
          </a:xfrm>
          <a:prstGeom prst="rect">
            <a:avLst/>
          </a:prstGeom>
        </p:spPr>
        <p:txBody>
          <a:bodyPr wrap="square">
            <a:spAutoFit/>
          </a:bodyPr>
          <a:lstStyle/>
          <a:p>
            <a:pPr algn="just"/>
            <a:r>
              <a:rPr lang="ru-RU" i="1" dirty="0" smtClean="0">
                <a:latin typeface="Times New Roman" pitchFamily="18" charset="0"/>
                <a:cs typeface="Times New Roman" pitchFamily="18" charset="0"/>
              </a:rPr>
              <a:t>Состязания </a:t>
            </a:r>
            <a:r>
              <a:rPr lang="ru-RU" i="1" dirty="0">
                <a:latin typeface="Times New Roman" pitchFamily="18" charset="0"/>
                <a:cs typeface="Times New Roman" pitchFamily="18" charset="0"/>
              </a:rPr>
              <a:t>проводились в </a:t>
            </a:r>
            <a:r>
              <a:rPr lang="ru-RU" b="1" i="1" dirty="0">
                <a:latin typeface="Times New Roman" pitchFamily="18" charset="0"/>
                <a:cs typeface="Times New Roman" pitchFamily="18" charset="0"/>
              </a:rPr>
              <a:t>специальной неглубокой яме</a:t>
            </a:r>
            <a:r>
              <a:rPr lang="ru-RU" i="1" dirty="0">
                <a:latin typeface="Times New Roman" pitchFamily="18" charset="0"/>
                <a:cs typeface="Times New Roman" pitchFamily="18" charset="0"/>
              </a:rPr>
              <a:t>.</a:t>
            </a:r>
          </a:p>
          <a:p>
            <a:pPr algn="just"/>
            <a:r>
              <a:rPr lang="ru-RU" b="1" i="1" dirty="0">
                <a:latin typeface="Times New Roman" pitchFamily="18" charset="0"/>
                <a:cs typeface="Times New Roman" pitchFamily="18" charset="0"/>
              </a:rPr>
              <a:t>Было два вида соревнований: лежа на земле и стоя</a:t>
            </a:r>
            <a:r>
              <a:rPr lang="ru-RU" i="1" dirty="0" smtClean="0">
                <a:latin typeface="Times New Roman" pitchFamily="18" charset="0"/>
                <a:cs typeface="Times New Roman" pitchFamily="18" charset="0"/>
              </a:rPr>
              <a:t>.</a:t>
            </a:r>
          </a:p>
          <a:p>
            <a:pPr algn="just"/>
            <a:r>
              <a:rPr lang="ru-RU" i="1" dirty="0" smtClean="0">
                <a:latin typeface="Times New Roman" pitchFamily="18" charset="0"/>
                <a:cs typeface="Times New Roman" pitchFamily="18" charset="0"/>
              </a:rPr>
              <a:t> </a:t>
            </a:r>
            <a:r>
              <a:rPr lang="ru-RU" i="1" dirty="0">
                <a:latin typeface="Times New Roman" pitchFamily="18" charset="0"/>
                <a:cs typeface="Times New Roman" pitchFamily="18" charset="0"/>
              </a:rPr>
              <a:t>Борцы сражались или стоя на ногах </a:t>
            </a:r>
            <a:endParaRPr lang="ru-RU" i="1" dirty="0" smtClean="0">
              <a:latin typeface="Times New Roman" pitchFamily="18" charset="0"/>
              <a:cs typeface="Times New Roman" pitchFamily="18" charset="0"/>
            </a:endParaRPr>
          </a:p>
          <a:p>
            <a:pPr algn="just"/>
            <a:r>
              <a:rPr lang="ru-RU" i="1" dirty="0" smtClean="0">
                <a:latin typeface="Times New Roman" pitchFamily="18" charset="0"/>
                <a:cs typeface="Times New Roman" pitchFamily="18" charset="0"/>
              </a:rPr>
              <a:t>– </a:t>
            </a:r>
            <a:r>
              <a:rPr lang="ru-RU" i="1" dirty="0">
                <a:latin typeface="Times New Roman" pitchFamily="18" charset="0"/>
                <a:cs typeface="Times New Roman" pitchFamily="18" charset="0"/>
              </a:rPr>
              <a:t>в этом случае три любых падения означали </a:t>
            </a:r>
            <a:r>
              <a:rPr lang="ru-RU" i="1" dirty="0" smtClean="0">
                <a:latin typeface="Times New Roman" pitchFamily="18" charset="0"/>
                <a:cs typeface="Times New Roman" pitchFamily="18" charset="0"/>
              </a:rPr>
              <a:t>поражение, или </a:t>
            </a:r>
            <a:r>
              <a:rPr lang="ru-RU" i="1" dirty="0">
                <a:latin typeface="Times New Roman" pitchFamily="18" charset="0"/>
                <a:cs typeface="Times New Roman" pitchFamily="18" charset="0"/>
              </a:rPr>
              <a:t>же соперники дрались в скользкой грязи, где им трудно было держаться на ногах. </a:t>
            </a:r>
            <a:endParaRPr lang="ru-RU" i="1" dirty="0" smtClean="0">
              <a:latin typeface="Times New Roman" pitchFamily="18" charset="0"/>
              <a:cs typeface="Times New Roman" pitchFamily="18" charset="0"/>
            </a:endParaRPr>
          </a:p>
          <a:p>
            <a:pPr algn="just"/>
            <a:r>
              <a:rPr lang="ru-RU" i="1" dirty="0" smtClean="0">
                <a:latin typeface="Times New Roman" pitchFamily="18" charset="0"/>
                <a:cs typeface="Times New Roman" pitchFamily="18" charset="0"/>
              </a:rPr>
              <a:t>Поединок </a:t>
            </a:r>
            <a:r>
              <a:rPr lang="ru-RU" i="1" dirty="0">
                <a:latin typeface="Times New Roman" pitchFamily="18" charset="0"/>
                <a:cs typeface="Times New Roman" pitchFamily="18" charset="0"/>
              </a:rPr>
              <a:t>продолжался, как и в спортивной борьбе или панкратионе, пока один из участников не </a:t>
            </a:r>
            <a:r>
              <a:rPr lang="ru-RU" i="1" dirty="0" smtClean="0">
                <a:latin typeface="Times New Roman" pitchFamily="18" charset="0"/>
                <a:cs typeface="Times New Roman" pitchFamily="18" charset="0"/>
              </a:rPr>
              <a:t>сдавался .</a:t>
            </a:r>
            <a:endParaRPr lang="ru-RU" i="1" dirty="0">
              <a:latin typeface="Times New Roman" pitchFamily="18" charset="0"/>
              <a:cs typeface="Times New Roman" pitchFamily="18" charset="0"/>
            </a:endParaRPr>
          </a:p>
        </p:txBody>
      </p:sp>
      <p:pic>
        <p:nvPicPr>
          <p:cNvPr id="5" name="Picture 8" descr="http://sschool8.narod.ru/97_Olimpiady/8318p2.jpg"/>
          <p:cNvPicPr>
            <a:picLocks noChangeAspect="1" noChangeArrowheads="1"/>
          </p:cNvPicPr>
          <p:nvPr/>
        </p:nvPicPr>
        <p:blipFill>
          <a:blip r:embed="rId2" cstate="print"/>
          <a:srcRect/>
          <a:stretch>
            <a:fillRect/>
          </a:stretch>
        </p:blipFill>
        <p:spPr bwMode="auto">
          <a:xfrm>
            <a:off x="611560" y="260648"/>
            <a:ext cx="3384376" cy="1004364"/>
          </a:xfrm>
          <a:prstGeom prst="rect">
            <a:avLst/>
          </a:prstGeom>
          <a:ln>
            <a:noFill/>
          </a:ln>
          <a:effectLst>
            <a:outerShdw blurRad="292100" dist="139700" dir="2700000" algn="tl" rotWithShape="0">
              <a:srgbClr val="333333">
                <a:alpha val="65000"/>
              </a:srgbClr>
            </a:outerShdw>
          </a:effectLst>
        </p:spPr>
      </p:pic>
      <p:pic>
        <p:nvPicPr>
          <p:cNvPr id="6" name="Picture 6" descr="http://sschool8.narod.ru/97_Olimpiady/8318p4.jpg"/>
          <p:cNvPicPr>
            <a:picLocks noChangeAspect="1" noChangeArrowheads="1"/>
          </p:cNvPicPr>
          <p:nvPr/>
        </p:nvPicPr>
        <p:blipFill>
          <a:blip r:embed="rId3" cstate="print"/>
          <a:srcRect/>
          <a:stretch>
            <a:fillRect/>
          </a:stretch>
        </p:blipFill>
        <p:spPr bwMode="auto">
          <a:xfrm>
            <a:off x="4499992" y="260648"/>
            <a:ext cx="4114728" cy="1002718"/>
          </a:xfrm>
          <a:prstGeom prst="rect">
            <a:avLst/>
          </a:prstGeom>
          <a:ln>
            <a:noFill/>
          </a:ln>
          <a:effectLst>
            <a:outerShdw blurRad="292100" dist="139700" dir="2700000" algn="tl" rotWithShape="0">
              <a:srgbClr val="333333">
                <a:alpha val="65000"/>
              </a:srgbClr>
            </a:outerShdw>
          </a:effectLst>
        </p:spPr>
      </p:pic>
      <p:pic>
        <p:nvPicPr>
          <p:cNvPr id="7" name="Picture 8" descr="https://im0-tub-ru.yandex.net/i?id=0708f4e5c03d339eae1e7ec1e460d412-l&amp;n=13"/>
          <p:cNvPicPr>
            <a:picLocks noChangeAspect="1" noChangeArrowheads="1"/>
          </p:cNvPicPr>
          <p:nvPr/>
        </p:nvPicPr>
        <p:blipFill>
          <a:blip r:embed="rId4" cstate="print"/>
          <a:srcRect l="20956" t="15241" r="23132" b="35409"/>
          <a:stretch>
            <a:fillRect/>
          </a:stretch>
        </p:blipFill>
        <p:spPr bwMode="auto">
          <a:xfrm>
            <a:off x="7164288" y="3573016"/>
            <a:ext cx="1763688" cy="2947425"/>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rot="10800000" flipV="1">
            <a:off x="539552" y="1556792"/>
            <a:ext cx="8184225" cy="369332"/>
          </a:xfrm>
          <a:prstGeom prst="rect">
            <a:avLst/>
          </a:prstGeom>
        </p:spPr>
        <p:txBody>
          <a:bodyPr wrap="square">
            <a:spAutoFit/>
          </a:bodyPr>
          <a:lstStyle/>
          <a:p>
            <a:r>
              <a:rPr lang="ru-RU" i="1" dirty="0">
                <a:latin typeface="Times New Roman" pitchFamily="18" charset="0"/>
                <a:cs typeface="Times New Roman" pitchFamily="18" charset="0"/>
              </a:rPr>
              <a:t>Древние бойцы были прекрасно натренированы и обучены множеству </a:t>
            </a:r>
            <a:r>
              <a:rPr lang="ru-RU" i="1" dirty="0" smtClean="0">
                <a:latin typeface="Times New Roman" pitchFamily="18" charset="0"/>
                <a:cs typeface="Times New Roman" pitchFamily="18" charset="0"/>
              </a:rPr>
              <a:t>приемов</a:t>
            </a:r>
            <a:r>
              <a:rPr lang="ru-RU" i="1" dirty="0">
                <a:latin typeface="Times New Roman" pitchFamily="18" charset="0"/>
                <a:cs typeface="Times New Roman" pitchFamily="18" charset="0"/>
              </a:rPr>
              <a:t>.</a:t>
            </a:r>
          </a:p>
        </p:txBody>
      </p:sp>
      <p:pic>
        <p:nvPicPr>
          <p:cNvPr id="9" name="Picture 4" descr="http://shkolakz.ru/nepic/Путешествие%20по%20олимпииc/146745_html_m7996f3b7.png">
            <a:hlinkClick r:id="rId5"/>
          </p:cNvPr>
          <p:cNvPicPr>
            <a:picLocks noChangeAspect="1" noChangeArrowheads="1"/>
          </p:cNvPicPr>
          <p:nvPr/>
        </p:nvPicPr>
        <p:blipFill>
          <a:blip r:embed="rId6" cstate="print"/>
          <a:srcRect/>
          <a:stretch>
            <a:fillRect/>
          </a:stretch>
        </p:blipFill>
        <p:spPr bwMode="auto">
          <a:xfrm>
            <a:off x="827584" y="4581128"/>
            <a:ext cx="1680210" cy="1728192"/>
          </a:xfrm>
          <a:prstGeom prst="rect">
            <a:avLst/>
          </a:prstGeom>
          <a:ln>
            <a:noFill/>
          </a:ln>
          <a:effectLst>
            <a:outerShdw blurRad="292100" dist="139700" dir="2700000" algn="tl" rotWithShape="0">
              <a:srgbClr val="333333">
                <a:alpha val="65000"/>
              </a:srgbClr>
            </a:outerShdw>
          </a:effectLst>
        </p:spPr>
      </p:pic>
      <p:pic>
        <p:nvPicPr>
          <p:cNvPr id="10" name="Picture 6" descr="http://uslide.ru/images/14/20197/960/img9.jpg"/>
          <p:cNvPicPr>
            <a:picLocks noChangeAspect="1" noChangeArrowheads="1"/>
          </p:cNvPicPr>
          <p:nvPr/>
        </p:nvPicPr>
        <p:blipFill>
          <a:blip r:embed="rId7" cstate="print"/>
          <a:srcRect l="19608" t="7213" r="17647" b="35083"/>
          <a:stretch>
            <a:fillRect/>
          </a:stretch>
        </p:blipFill>
        <p:spPr bwMode="auto">
          <a:xfrm>
            <a:off x="3491880" y="4581128"/>
            <a:ext cx="2304256" cy="172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5548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2492895"/>
            <a:ext cx="8568952" cy="1477328"/>
          </a:xfrm>
          <a:prstGeom prst="rect">
            <a:avLst/>
          </a:prstGeom>
        </p:spPr>
        <p:txBody>
          <a:bodyPr wrap="square">
            <a:spAutoFit/>
          </a:bodyPr>
          <a:lstStyle/>
          <a:p>
            <a:pPr algn="just"/>
            <a:r>
              <a:rPr lang="ru-RU" i="1" dirty="0">
                <a:latin typeface="Times New Roman" pitchFamily="18" charset="0"/>
                <a:cs typeface="Times New Roman" pitchFamily="18" charset="0"/>
              </a:rPr>
              <a:t>Римляне переняли у греков увлечение борьбой. У них борьба демонстрировалась в сочетании с кулачным боем, а в гладиаторских боях – с вооруженным боем, победители этих сражений становились народными кумирами.</a:t>
            </a:r>
            <a:br>
              <a:rPr lang="ru-RU" i="1" dirty="0">
                <a:latin typeface="Times New Roman" pitchFamily="18" charset="0"/>
                <a:cs typeface="Times New Roman" pitchFamily="18" charset="0"/>
              </a:rPr>
            </a:br>
            <a:r>
              <a:rPr lang="ru-RU" dirty="0"/>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4077072"/>
            <a:ext cx="2808312" cy="1578638"/>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332656"/>
            <a:ext cx="2455852" cy="194421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40152" y="3789040"/>
            <a:ext cx="2946983" cy="1967111"/>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cstate="print"/>
          <a:stretch>
            <a:fillRect/>
          </a:stretch>
        </p:blipFill>
        <p:spPr>
          <a:xfrm>
            <a:off x="827584" y="320016"/>
            <a:ext cx="1495552" cy="1984149"/>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59832" y="332656"/>
            <a:ext cx="2407124" cy="1944216"/>
          </a:xfrm>
          <a:prstGeom prst="rect">
            <a:avLst/>
          </a:prstGeom>
          <a:ln>
            <a:noFill/>
          </a:ln>
          <a:effectLst>
            <a:outerShdw blurRad="292100" dist="139700" dir="2700000" algn="tl" rotWithShape="0">
              <a:srgbClr val="333333">
                <a:alpha val="65000"/>
              </a:srgbClr>
            </a:outerShdw>
          </a:effectLst>
        </p:spPr>
      </p:pic>
      <p:pic>
        <p:nvPicPr>
          <p:cNvPr id="2" name="Рисунок 1"/>
          <p:cNvPicPr>
            <a:picLocks noChangeAspect="1"/>
          </p:cNvPicPr>
          <p:nvPr/>
        </p:nvPicPr>
        <p:blipFill rotWithShape="1">
          <a:blip r:embed="rId7" cstate="print">
            <a:extLst>
              <a:ext uri="{28A0092B-C50C-407E-A947-70E740481C1C}">
                <a14:useLocalDpi xmlns="" xmlns:a14="http://schemas.microsoft.com/office/drawing/2010/main" val="0"/>
              </a:ext>
            </a:extLst>
          </a:blip>
          <a:srcRect l="5113" t="9897" r="4327" b="14353"/>
          <a:stretch/>
        </p:blipFill>
        <p:spPr>
          <a:xfrm>
            <a:off x="3203848" y="4149080"/>
            <a:ext cx="2376264" cy="1405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2210955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372</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43</cp:revision>
  <dcterms:created xsi:type="dcterms:W3CDTF">2017-03-23T17:29:11Z</dcterms:created>
  <dcterms:modified xsi:type="dcterms:W3CDTF">2018-04-19T18:57:56Z</dcterms:modified>
</cp:coreProperties>
</file>