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311" r:id="rId2"/>
    <p:sldId id="304" r:id="rId3"/>
    <p:sldId id="279" r:id="rId4"/>
    <p:sldId id="294" r:id="rId5"/>
    <p:sldId id="295" r:id="rId6"/>
    <p:sldId id="280" r:id="rId7"/>
    <p:sldId id="296" r:id="rId8"/>
    <p:sldId id="288" r:id="rId9"/>
    <p:sldId id="276" r:id="rId10"/>
    <p:sldId id="277" r:id="rId11"/>
    <p:sldId id="271" r:id="rId12"/>
    <p:sldId id="272" r:id="rId13"/>
    <p:sldId id="257" r:id="rId14"/>
    <p:sldId id="256" r:id="rId15"/>
    <p:sldId id="258" r:id="rId16"/>
    <p:sldId id="267" r:id="rId17"/>
    <p:sldId id="298" r:id="rId18"/>
    <p:sldId id="284" r:id="rId19"/>
    <p:sldId id="285" r:id="rId20"/>
    <p:sldId id="292" r:id="rId21"/>
    <p:sldId id="293" r:id="rId22"/>
    <p:sldId id="286" r:id="rId23"/>
    <p:sldId id="287" r:id="rId24"/>
    <p:sldId id="300" r:id="rId25"/>
    <p:sldId id="299" r:id="rId26"/>
    <p:sldId id="301" r:id="rId27"/>
    <p:sldId id="302" r:id="rId28"/>
    <p:sldId id="308" r:id="rId29"/>
    <p:sldId id="30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E3A9"/>
    <a:srgbClr val="D52544"/>
    <a:srgbClr val="353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53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7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15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224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901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50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6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314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6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6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73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60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2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3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8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9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3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9CC4226-1E15-4395-941D-F89E96121D41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7F37-D9E8-434B-A627-FD059345E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56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&#1092;&#1094;&#1086;&#1084;&#1086;&#1092;&#1074;.&#1088;&#1092;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49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530" y="211593"/>
            <a:ext cx="114914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</a:rPr>
              <a:t>Всероссийский </a:t>
            </a:r>
            <a:r>
              <a:rPr lang="ru-RU" sz="4400" b="1" dirty="0" smtClean="0">
                <a:solidFill>
                  <a:srgbClr val="FFFF00"/>
                </a:solidFill>
              </a:rPr>
              <a:t>Форум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 </a:t>
            </a:r>
            <a:r>
              <a:rPr lang="ru-RU" sz="4400" b="1" dirty="0">
                <a:solidFill>
                  <a:srgbClr val="FFFF00"/>
                </a:solidFill>
              </a:rPr>
              <a:t>"Дни самбо в Центральной России"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206705" y="1870033"/>
            <a:ext cx="7788113" cy="4462920"/>
            <a:chOff x="2063350" y="1885338"/>
            <a:chExt cx="7788113" cy="4462920"/>
          </a:xfrm>
        </p:grpSpPr>
        <p:sp>
          <p:nvSpPr>
            <p:cNvPr id="8" name="Овал 7"/>
            <p:cNvSpPr/>
            <p:nvPr/>
          </p:nvSpPr>
          <p:spPr>
            <a:xfrm>
              <a:off x="6753800" y="1941857"/>
              <a:ext cx="2688609" cy="25521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5585002" y="3739607"/>
              <a:ext cx="2688609" cy="255213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3170375" y="3796126"/>
              <a:ext cx="2688609" cy="2552132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632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4744" y="2247892"/>
              <a:ext cx="3506719" cy="1975108"/>
            </a:xfrm>
            <a:prstGeom prst="rect">
              <a:avLst/>
            </a:prstGeom>
          </p:spPr>
        </p:pic>
        <p:pic>
          <p:nvPicPr>
            <p:cNvPr id="1030" name="Picture 6" descr="Федеральный центр физического воспитания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279" y="4319716"/>
              <a:ext cx="1504950" cy="150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36454" y="4279519"/>
              <a:ext cx="3027975" cy="1635430"/>
            </a:xfrm>
            <a:prstGeom prst="rect">
              <a:avLst/>
            </a:prstGeom>
          </p:spPr>
        </p:pic>
        <p:sp>
          <p:nvSpPr>
            <p:cNvPr id="23" name="Овал 22"/>
            <p:cNvSpPr/>
            <p:nvPr/>
          </p:nvSpPr>
          <p:spPr>
            <a:xfrm>
              <a:off x="2063350" y="1885338"/>
              <a:ext cx="2688609" cy="2552132"/>
            </a:xfrm>
            <a:prstGeom prst="ellipse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4415939" y="1885338"/>
              <a:ext cx="2688609" cy="255213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594" y="2208039"/>
              <a:ext cx="1536120" cy="1608578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229" y="2208039"/>
              <a:ext cx="1819749" cy="1680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7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229976" cy="685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30555" y="1355369"/>
            <a:ext cx="8871045" cy="499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353423"/>
                </a:solidFill>
              </a:rPr>
              <a:t>Министерство образования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</a:t>
            </a:r>
          </a:p>
          <a:p>
            <a:pPr algn="ctr"/>
            <a:endParaRPr lang="ru-RU" sz="3200" b="1" u="sng" dirty="0" smtClean="0">
              <a:solidFill>
                <a:srgbClr val="353423"/>
              </a:solidFill>
            </a:endParaRPr>
          </a:p>
          <a:p>
            <a:pPr algn="ctr"/>
            <a:r>
              <a:rPr lang="ru-RU" sz="3200" i="1" dirty="0" smtClean="0">
                <a:solidFill>
                  <a:srgbClr val="353423"/>
                </a:solidFill>
              </a:rPr>
              <a:t>Чтоб здоровье укрепить,</a:t>
            </a:r>
          </a:p>
          <a:p>
            <a:pPr algn="ctr"/>
            <a:r>
              <a:rPr lang="ru-RU" sz="3200" i="1" dirty="0" smtClean="0">
                <a:solidFill>
                  <a:srgbClr val="353423"/>
                </a:solidFill>
              </a:rPr>
              <a:t>Нужно </a:t>
            </a:r>
            <a:r>
              <a:rPr lang="ru-RU" sz="3200" i="1" dirty="0" smtClean="0">
                <a:solidFill>
                  <a:srgbClr val="FF0000"/>
                </a:solidFill>
              </a:rPr>
              <a:t>САМБО</a:t>
            </a:r>
            <a:r>
              <a:rPr lang="ru-RU" sz="3200" i="1" dirty="0" smtClean="0">
                <a:solidFill>
                  <a:srgbClr val="353423"/>
                </a:solidFill>
              </a:rPr>
              <a:t> изучить.</a:t>
            </a:r>
          </a:p>
          <a:p>
            <a:pPr algn="ctr"/>
            <a:r>
              <a:rPr lang="ru-RU" sz="3200" i="1" dirty="0" smtClean="0">
                <a:solidFill>
                  <a:srgbClr val="353423"/>
                </a:solidFill>
              </a:rPr>
              <a:t>Правильное падение −    </a:t>
            </a:r>
          </a:p>
          <a:p>
            <a:pPr algn="ctr"/>
            <a:r>
              <a:rPr lang="ru-RU" sz="3200" i="1" dirty="0" smtClean="0">
                <a:solidFill>
                  <a:srgbClr val="353423"/>
                </a:solidFill>
              </a:rPr>
              <a:t>школьного травматизма −</a:t>
            </a:r>
          </a:p>
          <a:p>
            <a:pPr algn="ctr"/>
            <a:r>
              <a:rPr lang="ru-RU" sz="3200" i="1" dirty="0" smtClean="0">
                <a:solidFill>
                  <a:srgbClr val="353423"/>
                </a:solidFill>
              </a:rPr>
              <a:t>  решение!!!</a:t>
            </a:r>
          </a:p>
          <a:p>
            <a:pPr algn="ctr"/>
            <a:r>
              <a:rPr lang="ru-RU" sz="3200" i="1" dirty="0" smtClean="0">
                <a:solidFill>
                  <a:srgbClr val="353423"/>
                </a:solidFill>
              </a:rPr>
              <a:t>Изучи приемы Сам,</a:t>
            </a:r>
          </a:p>
          <a:p>
            <a:pPr algn="ctr"/>
            <a:r>
              <a:rPr lang="ru-RU" sz="3200" i="1" dirty="0" smtClean="0"/>
              <a:t> </a:t>
            </a:r>
            <a:r>
              <a:rPr lang="ru-RU" sz="3200" i="1" dirty="0" smtClean="0">
                <a:solidFill>
                  <a:srgbClr val="353423"/>
                </a:solidFill>
              </a:rPr>
              <a:t>помоги своим друзьям.</a:t>
            </a:r>
            <a:endParaRPr lang="ru-RU" sz="3200" i="1" dirty="0">
              <a:solidFill>
                <a:srgbClr val="353423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6" b="26273"/>
          <a:stretch/>
        </p:blipFill>
        <p:spPr>
          <a:xfrm rot="20226188">
            <a:off x="2234629" y="1838702"/>
            <a:ext cx="3128647" cy="31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9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ageCurlDoubl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26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76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 tmFilter="0,0; .5, 1; 1, 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301"/>
                            </p:stCondLst>
                            <p:childTnLst>
                              <p:par>
                                <p:cTn id="3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 tmFilter="0,0; .5, 1; 1, 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326"/>
                            </p:stCondLst>
                            <p:childTnLst>
                              <p:par>
                                <p:cTn id="4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76"/>
                            </p:stCondLst>
                            <p:childTnLst>
                              <p:par>
                                <p:cTn id="5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 tmFilter="0,0; .5, 1; 1, 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1"/>
                            </p:stCondLst>
                            <p:childTnLst>
                              <p:par>
                                <p:cTn id="6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 tmFilter="0,0; .5, 1; 1, 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801"/>
                            </p:stCondLst>
                            <p:childTnLst>
                              <p:par>
                                <p:cTn id="6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 tmFilter="0,0; .5, 1; 1, 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901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лес с дерев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объявление свиток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52" y="211016"/>
            <a:ext cx="4942448" cy="6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858130"/>
            <a:ext cx="35731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3534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ОБЪЯВЛЕНИЕ</a:t>
            </a:r>
          </a:p>
          <a:p>
            <a:pPr algn="ctr"/>
            <a:endParaRPr lang="ru-RU" sz="3600" dirty="0" smtClean="0">
              <a:solidFill>
                <a:srgbClr val="353423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353423"/>
                </a:solidFill>
              </a:rPr>
              <a:t>Открыта секция </a:t>
            </a:r>
          </a:p>
          <a:p>
            <a:pPr algn="ctr"/>
            <a:r>
              <a:rPr lang="ru-RU" sz="2800" i="1" dirty="0" smtClean="0">
                <a:solidFill>
                  <a:srgbClr val="353423"/>
                </a:solidFill>
              </a:rPr>
              <a:t>Для птиц и зверей,</a:t>
            </a:r>
          </a:p>
          <a:p>
            <a:pPr algn="ctr"/>
            <a:r>
              <a:rPr lang="ru-RU" sz="2800" i="1" dirty="0" smtClean="0">
                <a:solidFill>
                  <a:srgbClr val="353423"/>
                </a:solidFill>
              </a:rPr>
              <a:t>Идите заниматься</a:t>
            </a:r>
          </a:p>
          <a:p>
            <a:pPr algn="ctr"/>
            <a:r>
              <a:rPr lang="ru-RU" sz="2800" i="1" dirty="0" smtClean="0">
                <a:solidFill>
                  <a:srgbClr val="353423"/>
                </a:solidFill>
              </a:rPr>
              <a:t> туда поскорей!</a:t>
            </a:r>
          </a:p>
          <a:p>
            <a:pPr algn="ctr"/>
            <a:endParaRPr lang="ru-RU" sz="28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i="1" u="sng" dirty="0" smtClean="0">
                <a:solidFill>
                  <a:srgbClr val="FF0000"/>
                </a:solidFill>
              </a:rPr>
              <a:t>Тренер</a:t>
            </a:r>
            <a:r>
              <a:rPr lang="ru-RU" sz="2000" i="1" u="sng" dirty="0">
                <a:solidFill>
                  <a:srgbClr val="FF0000"/>
                </a:solidFill>
              </a:rPr>
              <a:t>-</a:t>
            </a:r>
            <a:r>
              <a:rPr lang="ru-RU" sz="2000" i="1" u="sng" dirty="0" smtClean="0">
                <a:solidFill>
                  <a:srgbClr val="FF0000"/>
                </a:solidFill>
              </a:rPr>
              <a:t> </a:t>
            </a:r>
            <a:r>
              <a:rPr lang="ru-RU" sz="2000" i="1" u="sng" dirty="0">
                <a:solidFill>
                  <a:srgbClr val="FF0000"/>
                </a:solidFill>
              </a:rPr>
              <a:t>д</a:t>
            </a:r>
            <a:r>
              <a:rPr lang="ru-RU" sz="2000" i="1" u="sng" dirty="0" smtClean="0">
                <a:solidFill>
                  <a:srgbClr val="FF0000"/>
                </a:solidFill>
              </a:rPr>
              <a:t>октор</a:t>
            </a:r>
            <a:r>
              <a:rPr lang="ru-RU" sz="2000" i="1" dirty="0" smtClean="0">
                <a:solidFill>
                  <a:srgbClr val="FF0000"/>
                </a:solidFill>
              </a:rPr>
              <a:t> Самболит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Картинки по запросу сказочный ле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сказочный лес на 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64" y="4531057"/>
            <a:ext cx="2933421" cy="205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объявление свиток на прозрачном фо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" y="142043"/>
            <a:ext cx="4942448" cy="6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4961" y="732613"/>
            <a:ext cx="390924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i="1" dirty="0" smtClean="0">
                <a:solidFill>
                  <a:srgbClr val="353423"/>
                </a:solidFill>
              </a:rPr>
              <a:t>Добрый тренер </a:t>
            </a:r>
            <a:r>
              <a:rPr lang="ru-RU" sz="2300" i="1" dirty="0" err="1" smtClean="0">
                <a:solidFill>
                  <a:srgbClr val="353423"/>
                </a:solidFill>
              </a:rPr>
              <a:t>Самболит</a:t>
            </a:r>
            <a:r>
              <a:rPr lang="ru-RU" sz="2300" i="1" dirty="0">
                <a:solidFill>
                  <a:srgbClr val="353423"/>
                </a:solidFill>
              </a:rPr>
              <a:t>!</a:t>
            </a:r>
            <a:endParaRPr lang="ru-RU" sz="2300" i="1" dirty="0" smtClean="0">
              <a:solidFill>
                <a:srgbClr val="353423"/>
              </a:solidFill>
            </a:endParaRPr>
          </a:p>
          <a:p>
            <a:endParaRPr lang="ru-RU" sz="2300" i="1" dirty="0" smtClean="0">
              <a:solidFill>
                <a:srgbClr val="353423"/>
              </a:solidFill>
            </a:endParaRPr>
          </a:p>
          <a:p>
            <a:r>
              <a:rPr lang="ru-RU" sz="2300" i="1" dirty="0" smtClean="0">
                <a:solidFill>
                  <a:srgbClr val="353423"/>
                </a:solidFill>
              </a:rPr>
              <a:t>Он под деревом сидит.</a:t>
            </a:r>
          </a:p>
          <a:p>
            <a:endParaRPr lang="ru-RU" sz="2300" i="1" dirty="0" smtClean="0">
              <a:solidFill>
                <a:srgbClr val="353423"/>
              </a:solidFill>
            </a:endParaRPr>
          </a:p>
          <a:p>
            <a:r>
              <a:rPr lang="ru-RU" sz="2300" i="1" dirty="0" smtClean="0">
                <a:solidFill>
                  <a:srgbClr val="353423"/>
                </a:solidFill>
              </a:rPr>
              <a:t>Приходи к нему учиться</a:t>
            </a:r>
          </a:p>
          <a:p>
            <a:endParaRPr lang="ru-RU" sz="2300" i="1" dirty="0" smtClean="0">
              <a:solidFill>
                <a:srgbClr val="353423"/>
              </a:solidFill>
            </a:endParaRPr>
          </a:p>
          <a:p>
            <a:r>
              <a:rPr lang="ru-RU" sz="2300" i="1" dirty="0" smtClean="0">
                <a:solidFill>
                  <a:srgbClr val="353423"/>
                </a:solidFill>
              </a:rPr>
              <a:t>И корова, и волчица,</a:t>
            </a:r>
          </a:p>
          <a:p>
            <a:endParaRPr lang="ru-RU" sz="2300" i="1" dirty="0" smtClean="0">
              <a:solidFill>
                <a:srgbClr val="353423"/>
              </a:solidFill>
            </a:endParaRPr>
          </a:p>
          <a:p>
            <a:r>
              <a:rPr lang="ru-RU" sz="2300" i="1" dirty="0" smtClean="0">
                <a:solidFill>
                  <a:srgbClr val="353423"/>
                </a:solidFill>
              </a:rPr>
              <a:t>И жучек, и </a:t>
            </a:r>
            <a:r>
              <a:rPr lang="ru-RU" sz="2300" i="1" dirty="0" err="1" smtClean="0">
                <a:solidFill>
                  <a:srgbClr val="353423"/>
                </a:solidFill>
              </a:rPr>
              <a:t>червячек</a:t>
            </a:r>
            <a:r>
              <a:rPr lang="ru-RU" sz="2300" i="1" dirty="0" smtClean="0">
                <a:solidFill>
                  <a:srgbClr val="353423"/>
                </a:solidFill>
              </a:rPr>
              <a:t>,</a:t>
            </a:r>
          </a:p>
          <a:p>
            <a:endParaRPr lang="ru-RU" sz="2300" i="1" dirty="0" smtClean="0">
              <a:solidFill>
                <a:srgbClr val="353423"/>
              </a:solidFill>
            </a:endParaRPr>
          </a:p>
          <a:p>
            <a:r>
              <a:rPr lang="ru-RU" sz="2300" i="1" dirty="0">
                <a:solidFill>
                  <a:srgbClr val="353423"/>
                </a:solidFill>
              </a:rPr>
              <a:t>И</a:t>
            </a:r>
            <a:r>
              <a:rPr lang="ru-RU" sz="2300" i="1" dirty="0" smtClean="0">
                <a:solidFill>
                  <a:srgbClr val="353423"/>
                </a:solidFill>
              </a:rPr>
              <a:t> медведица!</a:t>
            </a:r>
            <a:endParaRPr lang="ru-RU" sz="2300" i="1" dirty="0">
              <a:solidFill>
                <a:srgbClr val="35342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6008" r="66735" b="37309"/>
          <a:stretch/>
        </p:blipFill>
        <p:spPr>
          <a:xfrm>
            <a:off x="10024704" y="2554820"/>
            <a:ext cx="2324669" cy="27473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86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  <p:sndAc>
          <p:stSnd>
            <p:snd r:embed="rId2" name="chimes.wav"/>
          </p:stSnd>
        </p:sndAc>
      </p:transition>
    </mc:Choice>
    <mc:Fallback xmlns="">
      <p:transition spd="slow" advClick="0" advTm="10000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xn----8sbckadq3ashhgv5q.xn--p1ai/sites/default/files/themepic/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" y="1863"/>
            <a:ext cx="12218605" cy="68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4920" y="2488642"/>
            <a:ext cx="4080690" cy="157079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UPC" panose="02020603050405020304" pitchFamily="18" charset="-34"/>
              </a:rPr>
              <a:t>  </a:t>
            </a:r>
            <a:r>
              <a:rPr lang="ru-RU" sz="33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UPC" panose="02020603050405020304" pitchFamily="18" charset="-34"/>
              </a:rPr>
              <a:t>Первое движение - на спину падение</a:t>
            </a:r>
            <a:endParaRPr lang="ru-RU" sz="33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UPC" panose="02020603050405020304" pitchFamily="18" charset="-3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31" y="4456774"/>
            <a:ext cx="3208079" cy="2176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39" b="-48"/>
          <a:stretch/>
        </p:blipFill>
        <p:spPr>
          <a:xfrm>
            <a:off x="33902" y="111674"/>
            <a:ext cx="2973392" cy="1906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" y="4517145"/>
            <a:ext cx="3084252" cy="2056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0642"/>
            <a:ext cx="2728117" cy="1866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20" y="191411"/>
            <a:ext cx="2446332" cy="1747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котик Лелик\Desktop\сам-бо\iCA4QXSA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6736" y="4594348"/>
            <a:ext cx="3123468" cy="2082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84" y="1938791"/>
            <a:ext cx="2152891" cy="2759711"/>
          </a:xfrm>
          <a:prstGeom prst="roundRect">
            <a:avLst>
              <a:gd name="adj" fmla="val 3204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31" y="61731"/>
            <a:ext cx="3210784" cy="2006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64" y="1863"/>
            <a:ext cx="6605147" cy="699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7037" y="1065101"/>
            <a:ext cx="557202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Рецепт № 1</a:t>
            </a:r>
          </a:p>
          <a:p>
            <a:pPr algn="ctr"/>
            <a:endParaRPr lang="ru-RU" sz="3600" i="1" dirty="0">
              <a:solidFill>
                <a:srgbClr val="FF0000"/>
              </a:solidFill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Прыг-скок,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                 кувырок,</a:t>
            </a:r>
          </a:p>
          <a:p>
            <a:pPr algn="ctr"/>
            <a:endParaRPr lang="ru-RU" sz="2400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Четкий делаем хлопок. </a:t>
            </a:r>
          </a:p>
          <a:p>
            <a:pPr algn="ctr"/>
            <a:endParaRPr lang="ru-RU" sz="2400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Голову от ковра 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</a:rPr>
              <a:t>                             приподнимаем,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Ноги к туловищу 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</a:rPr>
              <a:t>                                 прижимаем.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5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1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1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1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0"/>
            <a:ext cx="12217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63301" y="3003223"/>
            <a:ext cx="3955708" cy="119180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Освоил первый урок,</a:t>
            </a:r>
          </a:p>
          <a:p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алее падение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бок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9" y="140599"/>
            <a:ext cx="2666563" cy="206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8334" r="9552" b="8712"/>
          <a:stretch/>
        </p:blipFill>
        <p:spPr>
          <a:xfrm>
            <a:off x="351635" y="2609778"/>
            <a:ext cx="2652822" cy="1677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64" y="390986"/>
            <a:ext cx="2099054" cy="2099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9" y="4577410"/>
            <a:ext cx="2995283" cy="1989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68" y="1369409"/>
            <a:ext cx="3784254" cy="3430095"/>
          </a:xfrm>
          <a:prstGeom prst="roundRect">
            <a:avLst>
              <a:gd name="adj" fmla="val 177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котик Лелик\Desktop\сам-бо\iCA2MU1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3728" y="4799504"/>
            <a:ext cx="2318526" cy="1545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73" y="81209"/>
            <a:ext cx="6608762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0311" y="1174705"/>
            <a:ext cx="48550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Рецепт № 2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	Внимательно запомни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 положение ног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	И громкий сделай 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ладонью  хлопок.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1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175"/>
            <a:ext cx="12217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4" y="154478"/>
            <a:ext cx="3219450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71" y="4408759"/>
            <a:ext cx="3533546" cy="220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6" y="4408759"/>
            <a:ext cx="2959366" cy="212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08" y="227490"/>
            <a:ext cx="2888090" cy="192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www.kodges.ru/import/files/book_online/92034/i_0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996" y="2091171"/>
            <a:ext cx="6352071" cy="225587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79" r="38821">
                        <a14:foregroundMark x1="28769" y1="89139" x2="28769" y2="92135"/>
                        <a14:foregroundMark x1="27903" y1="94007" x2="30503" y2="95880"/>
                        <a14:foregroundMark x1="25477" y1="91573" x2="22704" y2="93446"/>
                        <a14:foregroundMark x1="22704" y1="94382" x2="24437" y2="95693"/>
                        <a14:foregroundMark x1="27036" y1="5431" x2="22704" y2="7116"/>
                        <a14:backgroundMark x1="24610" y1="39700" x2="24610" y2="39700"/>
                        <a14:backgroundMark x1="24783" y1="40449" x2="23917" y2="43258"/>
                        <a14:backgroundMark x1="20451" y1="25094" x2="12305" y2="25281"/>
                        <a14:backgroundMark x1="12132" y1="25281" x2="9185" y2="22472"/>
                        <a14:backgroundMark x1="9879" y1="23783" x2="9879" y2="187"/>
                        <a14:backgroundMark x1="10399" y1="749" x2="18718" y2="187"/>
                        <a14:backgroundMark x1="37608" y1="1498" x2="38475" y2="26779"/>
                        <a14:backgroundMark x1="37608" y1="26779" x2="28769" y2="25843"/>
                        <a14:backgroundMark x1="28769" y1="26779" x2="27036" y2="18914"/>
                        <a14:backgroundMark x1="33969" y1="3933" x2="34142" y2="10300"/>
                        <a14:backgroundMark x1="31889" y1="11423" x2="28943" y2="17228"/>
                        <a14:backgroundMark x1="28769" y1="8801" x2="30156" y2="13858"/>
                        <a14:backgroundMark x1="21317" y1="7303" x2="19237" y2="7678"/>
                        <a14:backgroundMark x1="26516" y1="4494" x2="26516" y2="4494"/>
                        <a14:backgroundMark x1="22184" y1="29401" x2="19757" y2="21910"/>
                        <a14:backgroundMark x1="27903" y1="97378" x2="27903" y2="97378"/>
                        <a14:backgroundMark x1="29636" y1="92509" x2="29636" y2="9250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6" t="5" r="48979"/>
          <a:stretch/>
        </p:blipFill>
        <p:spPr>
          <a:xfrm>
            <a:off x="9373946" y="780744"/>
            <a:ext cx="2279176" cy="508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82" y="-64295"/>
            <a:ext cx="6608762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6616490" y="1162893"/>
            <a:ext cx="5094513" cy="5302861"/>
          </a:xfrm>
        </p:spPr>
        <p:txBody>
          <a:bodyPr>
            <a:normAutofit fontScale="25000" lnSpcReduction="20000"/>
          </a:bodyPr>
          <a:lstStyle/>
          <a:p>
            <a:pPr indent="0" algn="ctr"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Рецепт № 3</a:t>
            </a:r>
          </a:p>
          <a:p>
            <a:pPr indent="0" algn="ctr">
              <a:buNone/>
            </a:pPr>
            <a:endParaRPr lang="ru-RU" sz="9600" b="1" dirty="0" smtClean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ru-RU" sz="9600" b="1" i="1" dirty="0" smtClean="0">
                <a:solidFill>
                  <a:srgbClr val="FF0000"/>
                </a:solidFill>
              </a:rPr>
              <a:t>	</a:t>
            </a:r>
            <a:r>
              <a:rPr lang="ru-RU" sz="9600" i="1" dirty="0" smtClean="0">
                <a:solidFill>
                  <a:srgbClr val="FF0000"/>
                </a:solidFill>
              </a:rPr>
              <a:t>Прыгаем </a:t>
            </a:r>
            <a:r>
              <a:rPr lang="ru-RU" sz="9600" i="1" dirty="0">
                <a:solidFill>
                  <a:srgbClr val="FF0000"/>
                </a:solidFill>
              </a:rPr>
              <a:t>на </a:t>
            </a:r>
            <a:r>
              <a:rPr lang="ru-RU" sz="9600" i="1" dirty="0" smtClean="0">
                <a:solidFill>
                  <a:srgbClr val="FF0000"/>
                </a:solidFill>
              </a:rPr>
              <a:t>ладошки,</a:t>
            </a:r>
          </a:p>
          <a:p>
            <a:pPr indent="0">
              <a:buNone/>
            </a:pPr>
            <a:endParaRPr lang="ru-RU" sz="9600" i="1" dirty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ru-RU" sz="9600" i="1" dirty="0" smtClean="0">
                <a:solidFill>
                  <a:srgbClr val="FF0000"/>
                </a:solidFill>
              </a:rPr>
              <a:t>поднимаем </a:t>
            </a:r>
            <a:r>
              <a:rPr lang="ru-RU" sz="9600" i="1" dirty="0">
                <a:solidFill>
                  <a:srgbClr val="FF0000"/>
                </a:solidFill>
              </a:rPr>
              <a:t>выше </a:t>
            </a:r>
            <a:r>
              <a:rPr lang="ru-RU" sz="9600" i="1" dirty="0" smtClean="0">
                <a:solidFill>
                  <a:srgbClr val="FF0000"/>
                </a:solidFill>
              </a:rPr>
              <a:t>ножки.</a:t>
            </a:r>
          </a:p>
          <a:p>
            <a:pPr indent="0">
              <a:buNone/>
            </a:pPr>
            <a:endParaRPr lang="ru-RU" sz="9600" i="1" dirty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ru-RU" sz="9600" i="1" dirty="0" smtClean="0">
                <a:solidFill>
                  <a:srgbClr val="FF0000"/>
                </a:solidFill>
              </a:rPr>
              <a:t>	Лапки </a:t>
            </a:r>
            <a:r>
              <a:rPr lang="ru-RU" sz="9600" i="1" dirty="0">
                <a:solidFill>
                  <a:srgbClr val="FF0000"/>
                </a:solidFill>
              </a:rPr>
              <a:t>вовремя </a:t>
            </a:r>
            <a:r>
              <a:rPr lang="ru-RU" sz="9600" i="1" dirty="0" smtClean="0">
                <a:solidFill>
                  <a:srgbClr val="FF0000"/>
                </a:solidFill>
              </a:rPr>
              <a:t>сгибаем,</a:t>
            </a:r>
          </a:p>
          <a:p>
            <a:pPr indent="0">
              <a:buNone/>
            </a:pPr>
            <a:endParaRPr lang="ru-RU" sz="9600" i="1" dirty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ru-RU" sz="9600" i="1" dirty="0" err="1" smtClean="0">
                <a:solidFill>
                  <a:srgbClr val="FF0000"/>
                </a:solidFill>
              </a:rPr>
              <a:t>перекатик</a:t>
            </a:r>
            <a:r>
              <a:rPr lang="ru-RU" sz="9600" i="1" dirty="0" smtClean="0">
                <a:solidFill>
                  <a:srgbClr val="FF0000"/>
                </a:solidFill>
              </a:rPr>
              <a:t> выполняем.</a:t>
            </a:r>
            <a:endParaRPr lang="ru-RU" sz="9600" i="1" dirty="0">
              <a:solidFill>
                <a:srgbClr val="FF0000"/>
              </a:solidFill>
            </a:endParaRPr>
          </a:p>
          <a:p>
            <a:pPr>
              <a:buNone/>
            </a:pPr>
            <a:endParaRPr lang="ru-RU" sz="7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8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15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175"/>
            <a:ext cx="12217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2" y="216265"/>
            <a:ext cx="2483445" cy="1655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6" y="4576565"/>
            <a:ext cx="2404437" cy="1798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41" y="485871"/>
            <a:ext cx="1761059" cy="166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41" y="4824611"/>
            <a:ext cx="2252377" cy="1550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8" y="2585729"/>
            <a:ext cx="2164932" cy="161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45" y="2518245"/>
            <a:ext cx="2699074" cy="1686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62597" y="628581"/>
            <a:ext cx="5489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стойка </a:t>
            </a:r>
            <a:endParaRPr lang="ru-RU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19" y="4951172"/>
            <a:ext cx="2316930" cy="154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t="20667"/>
          <a:stretch/>
        </p:blipFill>
        <p:spPr>
          <a:xfrm>
            <a:off x="6562947" y="1601429"/>
            <a:ext cx="1989506" cy="2809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23417" y="2250487"/>
            <a:ext cx="36697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бороться каждый рад,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Нужен плотный им захват</a:t>
            </a:r>
            <a:endParaRPr lang="ru-RU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57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175"/>
            <a:ext cx="12217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388" y="2103130"/>
            <a:ext cx="110321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МЫ ПОИГРАЕМ </a:t>
            </a:r>
          </a:p>
          <a:p>
            <a:r>
              <a:rPr lang="ru-RU" sz="6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ЗАГАДКИ ОТГАДАЕМ…</a:t>
            </a:r>
            <a:endParaRPr lang="ru-RU" sz="6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5" y="0"/>
            <a:ext cx="12217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43" y="938150"/>
            <a:ext cx="5501854" cy="348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56260"/>
            <a:ext cx="62939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4000" b="1" dirty="0" smtClean="0">
                <a:solidFill>
                  <a:srgbClr val="FFFF00"/>
                </a:solidFill>
                <a:latin typeface="Times New Roman"/>
                <a:ea typeface="Calibri"/>
              </a:rPr>
              <a:t>Спортсмены </a:t>
            </a:r>
          </a:p>
          <a:p>
            <a:pPr marL="457200" indent="-457200">
              <a:buAutoNum type="arabicPeriod"/>
            </a:pPr>
            <a:endParaRPr lang="ru-RU" sz="4000" b="1" dirty="0" smtClean="0">
              <a:solidFill>
                <a:srgbClr val="FFFF00"/>
              </a:solidFill>
              <a:latin typeface="Times New Roman"/>
              <a:ea typeface="Calibri"/>
            </a:endParaRPr>
          </a:p>
          <a:p>
            <a:r>
              <a:rPr lang="ru-RU" sz="4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лишь лучшие</a:t>
            </a:r>
          </a:p>
          <a:p>
            <a:r>
              <a:rPr lang="ru-RU" sz="4000" b="1" dirty="0">
                <a:solidFill>
                  <a:srgbClr val="FFFF00"/>
                </a:solidFill>
                <a:latin typeface="Times New Roman"/>
                <a:ea typeface="Calibri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на </a:t>
            </a:r>
            <a:r>
              <a:rPr lang="ru-RU" sz="4000" b="1" dirty="0">
                <a:solidFill>
                  <a:srgbClr val="FFFF00"/>
                </a:solidFill>
                <a:latin typeface="Times New Roman"/>
                <a:ea typeface="Calibri"/>
              </a:rPr>
              <a:t>пьедестале</a:t>
            </a:r>
            <a:r>
              <a:rPr lang="ru-RU" sz="4000" b="1" dirty="0" smtClean="0">
                <a:solidFill>
                  <a:srgbClr val="FFFF00"/>
                </a:solidFill>
                <a:latin typeface="Times New Roman"/>
                <a:ea typeface="Calibri"/>
              </a:rPr>
              <a:t>,</a:t>
            </a:r>
          </a:p>
          <a:p>
            <a:r>
              <a:rPr lang="ru-RU" sz="4000" b="1" dirty="0">
                <a:solidFill>
                  <a:srgbClr val="FFFF00"/>
                </a:solidFill>
                <a:latin typeface="Times New Roman"/>
                <a:ea typeface="Calibri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вручают </a:t>
            </a:r>
          </a:p>
          <a:p>
            <a:endParaRPr lang="ru-RU" sz="4000" b="1" dirty="0" smtClean="0">
              <a:solidFill>
                <a:srgbClr val="FFFF00"/>
              </a:solidFill>
              <a:latin typeface="Times New Roman"/>
              <a:ea typeface="Calibri"/>
            </a:endParaRPr>
          </a:p>
          <a:p>
            <a:r>
              <a:rPr lang="ru-RU" sz="4000" b="1" dirty="0" smtClean="0">
                <a:solidFill>
                  <a:srgbClr val="FFFF00"/>
                </a:solidFill>
                <a:latin typeface="Times New Roman"/>
                <a:ea typeface="Calibri"/>
              </a:rPr>
              <a:t>торжественно всем </a:t>
            </a:r>
            <a:r>
              <a:rPr lang="ru-RU" sz="4000" b="1" dirty="0">
                <a:solidFill>
                  <a:srgbClr val="FFFF00"/>
                </a:solidFill>
                <a:latin typeface="Times New Roman"/>
                <a:ea typeface="Calibri"/>
              </a:rPr>
              <a:t>им …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5179" y="4679402"/>
            <a:ext cx="5154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медали</a:t>
            </a:r>
            <a:endParaRPr lang="ru-RU" sz="8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23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4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628" y="535276"/>
            <a:ext cx="6816436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Кувыркаемся на нем,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 беда, коль упадем.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Здесь валяться я так рад,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Потому что это...  </a:t>
            </a:r>
            <a:endParaRPr kumimoji="0" lang="ru-RU" altLang="ru-RU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7169" name="Рисунок 1" descr="равильный кувырок впере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96" y="141398"/>
            <a:ext cx="5127404" cy="51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705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1599" y="3767423"/>
            <a:ext cx="30282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i="1" dirty="0">
                <a:solidFill>
                  <a:srgbClr val="FF0000"/>
                </a:solidFill>
              </a:rPr>
              <a:t>м</a:t>
            </a:r>
            <a:r>
              <a:rPr lang="ru-RU" sz="8800" b="1" i="1" dirty="0" smtClean="0">
                <a:solidFill>
                  <a:srgbClr val="FF0000"/>
                </a:solidFill>
              </a:rPr>
              <a:t>ат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9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11" y="1759443"/>
            <a:ext cx="8137015" cy="4578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1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Участник всероссийского проекта</a:t>
            </a:r>
          </a:p>
          <a:p>
            <a:pPr algn="ctr"/>
            <a:r>
              <a:rPr lang="ru-RU" sz="60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САМБО В ШКОЛУ </a:t>
            </a:r>
            <a:endParaRPr lang="ru-RU" sz="80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3326"/>
            <a:ext cx="4562433" cy="2463714"/>
          </a:xfrm>
          <a:prstGeom prst="rect">
            <a:avLst/>
          </a:prstGeom>
        </p:spPr>
      </p:pic>
      <p:pic>
        <p:nvPicPr>
          <p:cNvPr id="6" name="muzyka_-_Samb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7901" y="-814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4" name="drumroll.wav"/>
          </p:stSnd>
        </p:sndAc>
      </p:transition>
    </mc:Choice>
    <mc:Fallback xmlns="">
      <p:transition spd="slow" advClick="0" advTm="5000">
        <p:sndAc>
          <p:stSnd>
            <p:snd r:embed="rId10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4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802" y="926256"/>
            <a:ext cx="8221684" cy="522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3. Заяц танец станцевал</a:t>
            </a:r>
            <a:r>
              <a:rPr lang="ru-RU" sz="3200" b="1" kern="1800" spc="4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Прискакал потом в </a:t>
            </a:r>
            <a:r>
              <a:rPr lang="ru-RU" sz="3200" b="1" kern="1800" spc="4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спортзал</a:t>
            </a: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3200" b="1" kern="1800" spc="40" dirty="0" smtClean="0">
              <a:solidFill>
                <a:srgbClr val="FFFF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Он и в спорте с тем </a:t>
            </a:r>
            <a:r>
              <a:rPr lang="ru-RU" sz="3200" b="1" kern="1800" spc="4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названьем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Делает всё со стараньем</a:t>
            </a:r>
            <a:r>
              <a:rPr lang="ru-RU" sz="3200" b="1" kern="1800" spc="4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И попробовал  ты сам </a:t>
            </a:r>
            <a:r>
              <a:rPr lang="ru-RU" sz="3200" b="1" kern="1800" spc="4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бы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kern="1800" spc="4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                  Заниматься </a:t>
            </a:r>
            <a:r>
              <a:rPr lang="ru-RU" sz="3200" b="1" kern="1800" spc="4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спортом……  </a:t>
            </a:r>
            <a:endParaRPr lang="ru-RU" sz="2400" b="1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6437" y="4821214"/>
            <a:ext cx="44751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самбо</a:t>
            </a:r>
            <a:endParaRPr lang="ru-RU" sz="8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95" y="926256"/>
            <a:ext cx="5080398" cy="36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2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4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417" y="474345"/>
            <a:ext cx="1065216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А теперь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Внимание !!!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1" i="1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800" b="1" i="1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каждому задание:</a:t>
            </a: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4800" b="1" i="1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каждой </a:t>
            </a:r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картинке вторую </a:t>
            </a: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половинку</a:t>
            </a:r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34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2" y="0"/>
            <a:ext cx="12217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котик Лелик\Desktop\сам-бо\суд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8077" y="294602"/>
            <a:ext cx="2266950" cy="1633491"/>
          </a:xfrm>
          <a:prstGeom prst="roundRect">
            <a:avLst>
              <a:gd name="adj" fmla="val 1240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котик Лелик\Desktop\сам-бо\судья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5347" y="168812"/>
            <a:ext cx="1716258" cy="13765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C:\Users\котик Лелик\Desktop\сам-бо\задня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2571" y="2248253"/>
            <a:ext cx="1927274" cy="16328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9" name="Picture 5" descr="C:\Users\котик Лелик\Desktop\сам-бо\задняя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368" y="259740"/>
            <a:ext cx="2066632" cy="1703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0" name="Picture 6" descr="C:\Users\котик Лелик\Desktop\сам-бо\вв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09451" y="1977586"/>
            <a:ext cx="2278966" cy="1809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1" name="Picture 7" descr="C:\Users\котик Лелик\Desktop\сам-бо\ввв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368" y="4760888"/>
            <a:ext cx="2419350" cy="1827554"/>
          </a:xfrm>
          <a:prstGeom prst="roundRect">
            <a:avLst>
              <a:gd name="adj" fmla="val 2186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2" name="Picture 8" descr="C:\Users\котик Лелик\Desktop\сам-бо\бок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00409" y="261785"/>
            <a:ext cx="2009042" cy="1407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3" name="Picture 9" descr="C:\Users\котик Лелик\Desktop\сам-бо\бок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18705" y="4696423"/>
            <a:ext cx="2266950" cy="180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6" name="Picture 12" descr="C:\Users\котик Лелик\Desktop\samb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8079" y="4600721"/>
            <a:ext cx="3615397" cy="1987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8" name="Picture 14" descr="C:\Users\котик Лелик\Desktop\сам-бо\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34087" y="2524125"/>
            <a:ext cx="2771337" cy="180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0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82"/>
            <a:ext cx="12217401" cy="689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котик Лелик\Desktop\сам-бо\суд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877" y="294601"/>
            <a:ext cx="2266950" cy="1633491"/>
          </a:xfrm>
          <a:prstGeom prst="roundRect">
            <a:avLst>
              <a:gd name="adj" fmla="val 7316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котик Лелик\Desktop\сам-бо\судья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4949" y="423091"/>
            <a:ext cx="1716258" cy="1376510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C:\Users\котик Лелик\Desktop\сам-бо\задня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8278" y="368600"/>
            <a:ext cx="1927274" cy="1632878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9" name="Picture 5" descr="C:\Users\котик Лелик\Desktop\сам-бо\задняя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664" y="423091"/>
            <a:ext cx="2066632" cy="1703217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0" name="Picture 6" descr="C:\Users\котик Лелик\Desktop\сам-бо\вв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12432" y="4537838"/>
            <a:ext cx="2278966" cy="1809750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1" name="Picture 7" descr="C:\Users\котик Лелик\Desktop\сам-бо\ввв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2249" y="4480738"/>
            <a:ext cx="2419350" cy="1827554"/>
          </a:xfrm>
          <a:prstGeom prst="roundRect">
            <a:avLst>
              <a:gd name="adj" fmla="val 21865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2" name="Picture 8" descr="C:\Users\котик Лелик\Desktop\сам-бо\бок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27896" y="4703107"/>
            <a:ext cx="2009042" cy="1407795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3" name="Picture 9" descr="C:\Users\котик Лелик\Desktop\сам-бо\бок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450" y="4502129"/>
            <a:ext cx="2266950" cy="1809750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6" name="Picture 12" descr="C:\Users\котик Лелик\Desktop\samb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60155" y="2526808"/>
            <a:ext cx="2763539" cy="1519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8" name="Picture 14" descr="C:\Users\котик Лелик\Desktop\сам-бо\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875376" y="2411835"/>
            <a:ext cx="2771337" cy="1809750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трелка вправо с вырезом 2"/>
          <p:cNvSpPr/>
          <p:nvPr/>
        </p:nvSpPr>
        <p:spPr>
          <a:xfrm>
            <a:off x="2746403" y="961901"/>
            <a:ext cx="805843" cy="456148"/>
          </a:xfrm>
          <a:prstGeom prst="notchedRightArrow">
            <a:avLst>
              <a:gd name="adj1" fmla="val 44793"/>
              <a:gd name="adj2" fmla="val 552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4832417" y="3058422"/>
            <a:ext cx="805843" cy="456148"/>
          </a:xfrm>
          <a:prstGeom prst="notchedRightArrow">
            <a:avLst>
              <a:gd name="adj1" fmla="val 44793"/>
              <a:gd name="adj2" fmla="val 552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776168" y="5006696"/>
            <a:ext cx="805843" cy="456148"/>
          </a:xfrm>
          <a:prstGeom prst="notchedRightArrow">
            <a:avLst>
              <a:gd name="adj1" fmla="val 44793"/>
              <a:gd name="adj2" fmla="val 552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9006589" y="965940"/>
            <a:ext cx="805843" cy="456148"/>
          </a:xfrm>
          <a:prstGeom prst="notchedRightArrow">
            <a:avLst>
              <a:gd name="adj1" fmla="val 44793"/>
              <a:gd name="adj2" fmla="val 552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8779513" y="5094431"/>
            <a:ext cx="805843" cy="456148"/>
          </a:xfrm>
          <a:prstGeom prst="notchedRightArrow">
            <a:avLst>
              <a:gd name="adj1" fmla="val 44793"/>
              <a:gd name="adj2" fmla="val 552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32013" y="2105561"/>
            <a:ext cx="1265602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36973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6596" y="1800924"/>
            <a:ext cx="9933710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99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ЦКОНЕ</a:t>
            </a:r>
            <a:endParaRPr lang="ru-RU" sz="199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62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8523" y="1780797"/>
            <a:ext cx="7903029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99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КОНЕ</a:t>
            </a:r>
            <a:endParaRPr lang="ru-RU" sz="199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6596" y="1780797"/>
            <a:ext cx="2098651" cy="31547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99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</a:t>
            </a:r>
            <a:endParaRPr lang="ru-RU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06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363E-6 -3.40426E-6 L 0.16076 -0.21022 C 0.19422 -0.25832 0.24486 -0.28376 0.29771 -0.28376 C 0.35785 -0.28376 0.40562 -0.25832 0.43934 -0.21022 L 0.60075 -3.40426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1" y="-14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9 -0.01226 L -0.14424 -0.012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6596" y="1800924"/>
            <a:ext cx="9933710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99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КОНЕЦ</a:t>
            </a:r>
            <a:endParaRPr lang="ru-RU" sz="199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588" y="2148552"/>
            <a:ext cx="12193588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P.S. </a:t>
            </a:r>
            <a:r>
              <a:rPr lang="ru-RU" sz="5400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 время съемок ни одно фото из Интернета, ни одно животное, и ни один школьник не пострадал.</a:t>
            </a:r>
            <a:r>
              <a:rPr lang="en-US" sz="5400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57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588" y="2148552"/>
            <a:ext cx="1219358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Продолжение следует…</a:t>
            </a:r>
          </a:p>
        </p:txBody>
      </p:sp>
    </p:spTree>
    <p:extLst>
      <p:ext uri="{BB962C8B-B14F-4D97-AF65-F5344CB8AC3E}">
        <p14:creationId xmlns:p14="http://schemas.microsoft.com/office/powerpoint/2010/main" val="27162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381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Киностудия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САМОУЧКИН И САМОДЕЛКИН представляет…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ttps://tapoc.trbo.yandex.net/tapoc_secure_proxy/084ec44fb8b617364886bf662c5e90b6?url=http%3A%2F%2Fdiegosilvaslife.com%2F1.index%2Fcamer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070746"/>
            <a:ext cx="2518524" cy="37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0375" y="2347329"/>
            <a:ext cx="1861407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САМ</a:t>
            </a:r>
            <a:endParaRPr lang="ru-RU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0525" y="2369335"/>
            <a:ext cx="555472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ОУЧКИН И САМ</a:t>
            </a:r>
            <a:endParaRPr lang="ru-RU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44012" y="2391341"/>
            <a:ext cx="351891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ОДЕЛКИН</a:t>
            </a:r>
            <a:endParaRPr lang="ru-RU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82571" y="3144176"/>
            <a:ext cx="5836854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представляет…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5507" y="649158"/>
            <a:ext cx="429098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Киностудия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0103" y="2347329"/>
            <a:ext cx="56348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3275" y="2391341"/>
            <a:ext cx="56348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3150"/>
            <a:ext cx="251786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3398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4114 -0.00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381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Киностудия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САМБОУЧКИН И САМБОДЕЛКИН представляет…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72056"/>
            <a:ext cx="251786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"/>
            <a:ext cx="12192000" cy="68477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528" y="1776295"/>
            <a:ext cx="984464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6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блокбастер для самых маленьких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2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1010470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«Самбо в школу»</a:t>
            </a:r>
          </a:p>
          <a:p>
            <a:pPr algn="ctr"/>
            <a: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 серия</a:t>
            </a:r>
            <a:endParaRPr lang="ru-RU" sz="6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79" b="96629" l="8641" r="88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170" y="2045884"/>
            <a:ext cx="4897831" cy="2755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61" b="89888" l="9800" r="90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64" y="3141294"/>
            <a:ext cx="5603264" cy="3152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30" b="91386" l="4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747" y="1629597"/>
            <a:ext cx="2857500" cy="5086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12" b="97004" l="6667" r="97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994" y="1783168"/>
            <a:ext cx="28575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380" y="0"/>
            <a:ext cx="11756572" cy="812530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3200" b="1" dirty="0">
                <a:ln w="11430"/>
                <a:solidFill>
                  <a:schemeClr val="tx1">
                    <a:lumMod val="8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Автор </a:t>
            </a:r>
            <a:r>
              <a:rPr lang="ru-RU" sz="3200" b="1" dirty="0" smtClean="0">
                <a:ln w="11430"/>
                <a:solidFill>
                  <a:schemeClr val="tx1">
                    <a:lumMod val="8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сценария и директор </a:t>
            </a:r>
            <a:r>
              <a:rPr lang="ru-RU" sz="3200" b="1" dirty="0">
                <a:ln w="11430"/>
                <a:solidFill>
                  <a:schemeClr val="tx1">
                    <a:lumMod val="8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картины </a:t>
            </a:r>
            <a:r>
              <a:rPr lang="ru-RU" sz="3200" b="1" dirty="0" smtClean="0">
                <a:ln w="11430"/>
                <a:solidFill>
                  <a:schemeClr val="tx1">
                    <a:lumMod val="8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lvl="0" algn="ctr"/>
            <a:endParaRPr lang="ru-RU" sz="4800" b="1" dirty="0" smtClean="0">
              <a:ln w="11430"/>
              <a:solidFill>
                <a:srgbClr val="6FE3A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lvl="0" algn="r"/>
            <a:r>
              <a:rPr lang="ru-RU" sz="4800" b="1" i="1" dirty="0" smtClean="0">
                <a:ln w="11430"/>
                <a:solidFill>
                  <a:srgbClr val="FFFF00"/>
                </a:solidFill>
              </a:rPr>
              <a:t>Журбенко Сергей Михайлович </a:t>
            </a:r>
          </a:p>
          <a:p>
            <a:pPr lvl="0" algn="r"/>
            <a:r>
              <a:rPr lang="ru-RU" sz="3200" b="1" i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ru-RU" sz="3200" b="1" i="1" dirty="0">
                <a:ln w="11430"/>
                <a:solidFill>
                  <a:schemeClr val="tx1">
                    <a:lumMod val="85000"/>
                  </a:schemeClr>
                </a:solidFill>
              </a:rPr>
              <a:t>учитель физической </a:t>
            </a:r>
            <a:r>
              <a:rPr lang="ru-RU" sz="3200" b="1" i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культуры </a:t>
            </a:r>
          </a:p>
          <a:p>
            <a:pPr lvl="0" algn="r"/>
            <a:r>
              <a:rPr lang="ru-RU" sz="3200" b="1" i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школы </a:t>
            </a:r>
            <a:r>
              <a:rPr lang="ru-RU" sz="3200" b="1" i="1" dirty="0">
                <a:ln w="11430"/>
                <a:solidFill>
                  <a:schemeClr val="tx1">
                    <a:lumMod val="85000"/>
                  </a:schemeClr>
                </a:solidFill>
              </a:rPr>
              <a:t>№ </a:t>
            </a:r>
            <a:r>
              <a:rPr lang="ru-RU" sz="3200" b="1" i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17 </a:t>
            </a:r>
            <a:r>
              <a:rPr lang="ru-RU" sz="3200" b="1" i="1" dirty="0" err="1" smtClean="0">
                <a:ln w="11430"/>
                <a:solidFill>
                  <a:schemeClr val="tx1">
                    <a:lumMod val="85000"/>
                  </a:schemeClr>
                </a:solidFill>
              </a:rPr>
              <a:t>г.Москва</a:t>
            </a:r>
            <a:r>
              <a:rPr lang="ru-RU" sz="3200" b="1" i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)</a:t>
            </a:r>
            <a:endParaRPr lang="ru-RU" sz="3200" b="1" i="1" dirty="0">
              <a:ln w="11430"/>
              <a:solidFill>
                <a:schemeClr val="tx1">
                  <a:lumMod val="85000"/>
                </a:schemeClr>
              </a:solidFill>
            </a:endParaRPr>
          </a:p>
          <a:p>
            <a:pPr lvl="0"/>
            <a:endParaRPr lang="ru-RU" sz="3200" b="1" dirty="0">
              <a:ln w="11430"/>
              <a:solidFill>
                <a:schemeClr val="tx1">
                  <a:lumMod val="85000"/>
                </a:schemeClr>
              </a:solidFill>
            </a:endParaRPr>
          </a:p>
          <a:p>
            <a:pPr lvl="0"/>
            <a:r>
              <a:rPr lang="ru-RU" sz="3200" b="1" dirty="0">
                <a:ln w="11430"/>
                <a:solidFill>
                  <a:schemeClr val="tx1">
                    <a:lumMod val="85000"/>
                  </a:schemeClr>
                </a:solidFill>
              </a:rPr>
              <a:t>Режиссер </a:t>
            </a:r>
            <a:r>
              <a:rPr lang="ru-RU" sz="3200" b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и продюсер : </a:t>
            </a:r>
            <a:endParaRPr lang="ru-RU" sz="3200" b="1" dirty="0">
              <a:ln w="11430"/>
              <a:solidFill>
                <a:schemeClr val="tx1">
                  <a:lumMod val="85000"/>
                </a:schemeClr>
              </a:solidFill>
            </a:endParaRPr>
          </a:p>
          <a:p>
            <a:pPr lvl="0" algn="r"/>
            <a:endParaRPr lang="ru-RU" sz="4800" b="1" i="1" dirty="0">
              <a:ln w="11430"/>
              <a:gradFill>
                <a:gsLst>
                  <a:gs pos="0">
                    <a:srgbClr val="6B6149">
                      <a:tint val="90000"/>
                      <a:satMod val="120000"/>
                    </a:srgbClr>
                  </a:gs>
                  <a:gs pos="25000">
                    <a:srgbClr val="6B6149">
                      <a:tint val="93000"/>
                      <a:satMod val="120000"/>
                    </a:srgbClr>
                  </a:gs>
                  <a:gs pos="50000">
                    <a:srgbClr val="6B6149">
                      <a:shade val="89000"/>
                      <a:satMod val="110000"/>
                    </a:srgbClr>
                  </a:gs>
                  <a:gs pos="75000">
                    <a:srgbClr val="6B6149">
                      <a:tint val="93000"/>
                      <a:satMod val="120000"/>
                    </a:srgbClr>
                  </a:gs>
                  <a:gs pos="100000">
                    <a:srgbClr val="6B6149">
                      <a:tint val="90000"/>
                      <a:satMod val="120000"/>
                    </a:srgbClr>
                  </a:gs>
                </a:gsLst>
                <a:lin ang="5400000"/>
              </a:gradFill>
            </a:endParaRPr>
          </a:p>
          <a:p>
            <a:pPr lvl="0" algn="r"/>
            <a:r>
              <a:rPr lang="ru-RU" sz="4800" b="1" i="1" dirty="0">
                <a:ln w="11430"/>
                <a:solidFill>
                  <a:srgbClr val="FFFF00"/>
                </a:solidFill>
              </a:rPr>
              <a:t>Шмакин Никита Андреевич</a:t>
            </a:r>
          </a:p>
          <a:p>
            <a:pPr lvl="0" algn="r"/>
            <a:r>
              <a:rPr lang="ru-RU" sz="3200" b="1" dirty="0">
                <a:ln w="11430"/>
                <a:solidFill>
                  <a:schemeClr val="tx1">
                    <a:lumMod val="85000"/>
                  </a:schemeClr>
                </a:solidFill>
              </a:rPr>
              <a:t>(ученик 9 "Б" </a:t>
            </a:r>
            <a:r>
              <a:rPr lang="ru-RU" sz="3200" b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класса школы № 17</a:t>
            </a:r>
          </a:p>
          <a:p>
            <a:pPr lvl="0" algn="r"/>
            <a:r>
              <a:rPr lang="ru-RU" sz="3200" b="1" dirty="0" smtClean="0">
                <a:ln w="11430"/>
                <a:solidFill>
                  <a:schemeClr val="tx1">
                    <a:lumMod val="85000"/>
                  </a:schemeClr>
                </a:solidFill>
              </a:rPr>
              <a:t>г. Москва)</a:t>
            </a:r>
            <a:endParaRPr lang="ru-RU" sz="3200" b="1" dirty="0">
              <a:ln w="11430"/>
              <a:solidFill>
                <a:schemeClr val="tx1">
                  <a:lumMod val="85000"/>
                </a:schemeClr>
              </a:solidFill>
            </a:endParaRPr>
          </a:p>
          <a:p>
            <a:pPr lvl="0" algn="r"/>
            <a:endParaRPr lang="ru-RU" sz="4800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  <a:p>
            <a:pPr lvl="0" algn="ctr"/>
            <a:endParaRPr lang="ru-RU" sz="40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9502" y="2468457"/>
            <a:ext cx="5985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Внимание!!!</a:t>
            </a:r>
            <a:endParaRPr lang="ru-RU" sz="6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6306" y="3921296"/>
            <a:ext cx="11483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телеграмма-</a:t>
            </a:r>
          </a:p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Министерства образования-</a:t>
            </a:r>
          </a:p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зама…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89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1853</TotalTime>
  <Words>328</Words>
  <Application>Microsoft Office PowerPoint</Application>
  <PresentationFormat>Широкоэкранный</PresentationFormat>
  <Paragraphs>148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AngsanaUPC</vt:lpstr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Первое движение--на бок падение</dc:title>
  <dc:creator>Сергей Михайлович Журбенко</dc:creator>
  <cp:lastModifiedBy>Сергей Михайлович Журбенко</cp:lastModifiedBy>
  <cp:revision>195</cp:revision>
  <dcterms:created xsi:type="dcterms:W3CDTF">2016-12-21T12:35:36Z</dcterms:created>
  <dcterms:modified xsi:type="dcterms:W3CDTF">2017-04-05T12:15:55Z</dcterms:modified>
</cp:coreProperties>
</file>