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5" r:id="rId5"/>
    <p:sldId id="261" r:id="rId6"/>
    <p:sldId id="260" r:id="rId7"/>
    <p:sldId id="259" r:id="rId8"/>
    <p:sldId id="263" r:id="rId9"/>
    <p:sldId id="264" r:id="rId10"/>
    <p:sldId id="266" r:id="rId11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735144-7BC7-4EAE-AF33-28F28555CFD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2C1DD2-8ECE-4D55-BB01-480FCBE95377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>
            <a:spcAft>
              <a:spcPts val="0"/>
            </a:spcAft>
          </a:pPr>
          <a:r>
            <a:rPr lang="ru-RU" sz="4000" b="1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Общее собрание членов Ассоциации</a:t>
          </a:r>
          <a:endParaRPr lang="ru-RU" sz="4000" b="1" dirty="0">
            <a:solidFill>
              <a:srgbClr val="002060"/>
            </a:solidFill>
            <a:latin typeface="+mn-lt"/>
            <a:cs typeface="Times New Roman" panose="02020603050405020304" pitchFamily="18" charset="0"/>
          </a:endParaRPr>
        </a:p>
      </dgm:t>
    </dgm:pt>
    <dgm:pt modelId="{1F4E84F4-3DFB-48E9-919A-0BBBFD7DB79B}" type="parTrans" cxnId="{1FA3AFC8-95ED-408D-9C8B-8A60188E81F5}">
      <dgm:prSet/>
      <dgm:spPr/>
      <dgm:t>
        <a:bodyPr/>
        <a:lstStyle/>
        <a:p>
          <a:endParaRPr lang="ru-RU"/>
        </a:p>
      </dgm:t>
    </dgm:pt>
    <dgm:pt modelId="{E4D10D9F-EE2B-4950-84AC-13B373285252}" type="sibTrans" cxnId="{1FA3AFC8-95ED-408D-9C8B-8A60188E81F5}">
      <dgm:prSet/>
      <dgm:spPr/>
      <dgm:t>
        <a:bodyPr/>
        <a:lstStyle/>
        <a:p>
          <a:endParaRPr lang="ru-RU"/>
        </a:p>
      </dgm:t>
    </dgm:pt>
    <dgm:pt modelId="{4FB5A144-6C18-47E0-9725-30ECE99DBCD0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/>
          <a:r>
            <a:rPr lang="ru-RU" sz="4000" b="1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Председатель</a:t>
          </a:r>
          <a:r>
            <a:rPr lang="x-none" sz="4000" b="1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 Ассоциации</a:t>
          </a:r>
          <a:endParaRPr lang="ru-RU" sz="4000" b="1" dirty="0">
            <a:latin typeface="+mn-lt"/>
            <a:cs typeface="Times New Roman" panose="02020603050405020304" pitchFamily="18" charset="0"/>
          </a:endParaRPr>
        </a:p>
      </dgm:t>
    </dgm:pt>
    <dgm:pt modelId="{10429A0C-4345-4EE9-AEA5-D0CB7D5DE95F}" type="parTrans" cxnId="{24C6F740-0E63-415B-A1CB-42D7D44D25EF}">
      <dgm:prSet/>
      <dgm:spPr/>
      <dgm:t>
        <a:bodyPr/>
        <a:lstStyle/>
        <a:p>
          <a:endParaRPr lang="ru-RU"/>
        </a:p>
      </dgm:t>
    </dgm:pt>
    <dgm:pt modelId="{BF4F9E6A-5B81-4295-B3A4-88BBD0E0CFC6}" type="sibTrans" cxnId="{24C6F740-0E63-415B-A1CB-42D7D44D25EF}">
      <dgm:prSet/>
      <dgm:spPr/>
      <dgm:t>
        <a:bodyPr/>
        <a:lstStyle/>
        <a:p>
          <a:endParaRPr lang="ru-RU"/>
        </a:p>
      </dgm:t>
    </dgm:pt>
    <dgm:pt modelId="{F122837E-9835-4EEB-90F7-42FE04C4722C}">
      <dgm:prSet custT="1"/>
      <dgm:spPr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ctr"/>
          <a:r>
            <a:rPr lang="x-none" sz="4000" b="1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Президиум Ассоциации</a:t>
          </a:r>
          <a:endParaRPr lang="ru-RU" sz="4000" b="1" dirty="0">
            <a:solidFill>
              <a:srgbClr val="002060"/>
            </a:solidFill>
            <a:latin typeface="+mn-lt"/>
            <a:cs typeface="Times New Roman" panose="02020603050405020304" pitchFamily="18" charset="0"/>
          </a:endParaRPr>
        </a:p>
      </dgm:t>
    </dgm:pt>
    <dgm:pt modelId="{2DD78DAF-E7BE-4EB4-B736-F3443D0447BF}" type="parTrans" cxnId="{D9116984-3895-4C63-9F56-4AEEF83D0DFB}">
      <dgm:prSet/>
      <dgm:spPr/>
      <dgm:t>
        <a:bodyPr/>
        <a:lstStyle/>
        <a:p>
          <a:endParaRPr lang="ru-RU"/>
        </a:p>
      </dgm:t>
    </dgm:pt>
    <dgm:pt modelId="{67798E14-2FC1-4E8F-8253-428C2EB0F347}" type="sibTrans" cxnId="{D9116984-3895-4C63-9F56-4AEEF83D0DFB}">
      <dgm:prSet/>
      <dgm:spPr/>
      <dgm:t>
        <a:bodyPr/>
        <a:lstStyle/>
        <a:p>
          <a:endParaRPr lang="ru-RU"/>
        </a:p>
      </dgm:t>
    </dgm:pt>
    <dgm:pt modelId="{9DA97E63-3093-4280-B5BC-B4DA20A5DBBF}" type="pres">
      <dgm:prSet presAssocID="{33735144-7BC7-4EAE-AF33-28F28555CF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3015A4-8478-4BB4-B6E9-346B6393E8EA}" type="pres">
      <dgm:prSet presAssocID="{9B2C1DD2-8ECE-4D55-BB01-480FCBE9537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6BF8A-028C-4003-9502-ABDE67D95161}" type="pres">
      <dgm:prSet presAssocID="{E4D10D9F-EE2B-4950-84AC-13B373285252}" presName="spacer" presStyleCnt="0"/>
      <dgm:spPr/>
    </dgm:pt>
    <dgm:pt modelId="{0F04D0FA-BF7C-4E88-B9FF-95D0F90BBE08}" type="pres">
      <dgm:prSet presAssocID="{F122837E-9835-4EEB-90F7-42FE04C4722C}" presName="parentText" presStyleLbl="node1" presStyleIdx="1" presStyleCnt="3" custLinFactNeighborX="-711" custLinFactNeighborY="215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0A477-2A16-406D-BB5A-8D58B87AB784}" type="pres">
      <dgm:prSet presAssocID="{67798E14-2FC1-4E8F-8253-428C2EB0F347}" presName="spacer" presStyleCnt="0"/>
      <dgm:spPr/>
    </dgm:pt>
    <dgm:pt modelId="{3F30AF92-D816-4E26-9244-18611621F1D9}" type="pres">
      <dgm:prSet presAssocID="{4FB5A144-6C18-47E0-9725-30ECE99DBCD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C6F740-0E63-415B-A1CB-42D7D44D25EF}" srcId="{33735144-7BC7-4EAE-AF33-28F28555CFD0}" destId="{4FB5A144-6C18-47E0-9725-30ECE99DBCD0}" srcOrd="2" destOrd="0" parTransId="{10429A0C-4345-4EE9-AEA5-D0CB7D5DE95F}" sibTransId="{BF4F9E6A-5B81-4295-B3A4-88BBD0E0CFC6}"/>
    <dgm:cxn modelId="{0A3BFBC2-78CE-4E13-AD33-85E65E089FE3}" type="presOf" srcId="{9B2C1DD2-8ECE-4D55-BB01-480FCBE95377}" destId="{0D3015A4-8478-4BB4-B6E9-346B6393E8EA}" srcOrd="0" destOrd="0" presId="urn:microsoft.com/office/officeart/2005/8/layout/vList2"/>
    <dgm:cxn modelId="{B3FCB022-C561-441C-ACB6-657BD8A20F9B}" type="presOf" srcId="{F122837E-9835-4EEB-90F7-42FE04C4722C}" destId="{0F04D0FA-BF7C-4E88-B9FF-95D0F90BBE08}" srcOrd="0" destOrd="0" presId="urn:microsoft.com/office/officeart/2005/8/layout/vList2"/>
    <dgm:cxn modelId="{2F8042D2-972E-4A93-BE1C-A5CEA82A010E}" type="presOf" srcId="{33735144-7BC7-4EAE-AF33-28F28555CFD0}" destId="{9DA97E63-3093-4280-B5BC-B4DA20A5DBBF}" srcOrd="0" destOrd="0" presId="urn:microsoft.com/office/officeart/2005/8/layout/vList2"/>
    <dgm:cxn modelId="{1FA3AFC8-95ED-408D-9C8B-8A60188E81F5}" srcId="{33735144-7BC7-4EAE-AF33-28F28555CFD0}" destId="{9B2C1DD2-8ECE-4D55-BB01-480FCBE95377}" srcOrd="0" destOrd="0" parTransId="{1F4E84F4-3DFB-48E9-919A-0BBBFD7DB79B}" sibTransId="{E4D10D9F-EE2B-4950-84AC-13B373285252}"/>
    <dgm:cxn modelId="{D9116984-3895-4C63-9F56-4AEEF83D0DFB}" srcId="{33735144-7BC7-4EAE-AF33-28F28555CFD0}" destId="{F122837E-9835-4EEB-90F7-42FE04C4722C}" srcOrd="1" destOrd="0" parTransId="{2DD78DAF-E7BE-4EB4-B736-F3443D0447BF}" sibTransId="{67798E14-2FC1-4E8F-8253-428C2EB0F347}"/>
    <dgm:cxn modelId="{43F6A3E0-C4C4-4ADC-80F3-315DAC692EDD}" type="presOf" srcId="{4FB5A144-6C18-47E0-9725-30ECE99DBCD0}" destId="{3F30AF92-D816-4E26-9244-18611621F1D9}" srcOrd="0" destOrd="0" presId="urn:microsoft.com/office/officeart/2005/8/layout/vList2"/>
    <dgm:cxn modelId="{7BB5F316-526D-442B-9448-630AD6CE41F4}" type="presParOf" srcId="{9DA97E63-3093-4280-B5BC-B4DA20A5DBBF}" destId="{0D3015A4-8478-4BB4-B6E9-346B6393E8EA}" srcOrd="0" destOrd="0" presId="urn:microsoft.com/office/officeart/2005/8/layout/vList2"/>
    <dgm:cxn modelId="{7E590752-B838-4302-BE59-1B653C0CF8E2}" type="presParOf" srcId="{9DA97E63-3093-4280-B5BC-B4DA20A5DBBF}" destId="{75D6BF8A-028C-4003-9502-ABDE67D95161}" srcOrd="1" destOrd="0" presId="urn:microsoft.com/office/officeart/2005/8/layout/vList2"/>
    <dgm:cxn modelId="{89AE621C-EE27-445D-904E-989FB46F9141}" type="presParOf" srcId="{9DA97E63-3093-4280-B5BC-B4DA20A5DBBF}" destId="{0F04D0FA-BF7C-4E88-B9FF-95D0F90BBE08}" srcOrd="2" destOrd="0" presId="urn:microsoft.com/office/officeart/2005/8/layout/vList2"/>
    <dgm:cxn modelId="{B79C7E21-959E-469B-8225-C65A4C7EA04A}" type="presParOf" srcId="{9DA97E63-3093-4280-B5BC-B4DA20A5DBBF}" destId="{F070A477-2A16-406D-BB5A-8D58B87AB784}" srcOrd="3" destOrd="0" presId="urn:microsoft.com/office/officeart/2005/8/layout/vList2"/>
    <dgm:cxn modelId="{5E7626C0-7BAC-452D-A963-9EF39E0C1FA9}" type="presParOf" srcId="{9DA97E63-3093-4280-B5BC-B4DA20A5DBBF}" destId="{3F30AF92-D816-4E26-9244-18611621F1D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015A4-8478-4BB4-B6E9-346B6393E8EA}">
      <dsp:nvSpPr>
        <dsp:cNvPr id="0" name=""/>
        <dsp:cNvSpPr/>
      </dsp:nvSpPr>
      <dsp:spPr>
        <a:xfrm>
          <a:off x="0" y="811363"/>
          <a:ext cx="9600442" cy="12168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4000" b="1" kern="1200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Общее собрание членов Ассоциации</a:t>
          </a:r>
          <a:endParaRPr lang="ru-RU" sz="4000" b="1" kern="1200" dirty="0">
            <a:solidFill>
              <a:srgbClr val="002060"/>
            </a:solidFill>
            <a:latin typeface="+mn-lt"/>
            <a:cs typeface="Times New Roman" panose="02020603050405020304" pitchFamily="18" charset="0"/>
          </a:endParaRPr>
        </a:p>
      </dsp:txBody>
      <dsp:txXfrm>
        <a:off x="59399" y="870762"/>
        <a:ext cx="9481644" cy="1098002"/>
      </dsp:txXfrm>
    </dsp:sp>
    <dsp:sp modelId="{0F04D0FA-BF7C-4E88-B9FF-95D0F90BBE08}">
      <dsp:nvSpPr>
        <dsp:cNvPr id="0" name=""/>
        <dsp:cNvSpPr/>
      </dsp:nvSpPr>
      <dsp:spPr>
        <a:xfrm>
          <a:off x="0" y="2255686"/>
          <a:ext cx="9600442" cy="12168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4000" b="1" kern="1200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Президиум Ассоциации</a:t>
          </a:r>
          <a:endParaRPr lang="ru-RU" sz="4000" b="1" kern="1200" dirty="0">
            <a:solidFill>
              <a:srgbClr val="002060"/>
            </a:solidFill>
            <a:latin typeface="+mn-lt"/>
            <a:cs typeface="Times New Roman" panose="02020603050405020304" pitchFamily="18" charset="0"/>
          </a:endParaRPr>
        </a:p>
      </dsp:txBody>
      <dsp:txXfrm>
        <a:off x="59399" y="2315085"/>
        <a:ext cx="9481644" cy="1098002"/>
      </dsp:txXfrm>
    </dsp:sp>
    <dsp:sp modelId="{3F30AF92-D816-4E26-9244-18611621F1D9}">
      <dsp:nvSpPr>
        <dsp:cNvPr id="0" name=""/>
        <dsp:cNvSpPr/>
      </dsp:nvSpPr>
      <dsp:spPr>
        <a:xfrm>
          <a:off x="0" y="3619364"/>
          <a:ext cx="9600442" cy="121680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Председатель</a:t>
          </a:r>
          <a:r>
            <a:rPr lang="x-none" sz="4000" b="1" kern="1200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 Ассоциации</a:t>
          </a:r>
          <a:endParaRPr lang="ru-RU" sz="4000" b="1" kern="1200" dirty="0">
            <a:latin typeface="+mn-lt"/>
            <a:cs typeface="Times New Roman" panose="02020603050405020304" pitchFamily="18" charset="0"/>
          </a:endParaRPr>
        </a:p>
      </dsp:txBody>
      <dsp:txXfrm>
        <a:off x="59399" y="3678763"/>
        <a:ext cx="9481644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8240-5E4F-4883-A9D6-230B8E6CA917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8DAA-AA49-47F7-B806-CF84295A0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820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8240-5E4F-4883-A9D6-230B8E6CA917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8DAA-AA49-47F7-B806-CF84295A0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170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8240-5E4F-4883-A9D6-230B8E6CA917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8DAA-AA49-47F7-B806-CF84295A0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234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8240-5E4F-4883-A9D6-230B8E6CA917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8DAA-AA49-47F7-B806-CF84295A0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436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8240-5E4F-4883-A9D6-230B8E6CA917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8DAA-AA49-47F7-B806-CF84295A0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85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8240-5E4F-4883-A9D6-230B8E6CA917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8DAA-AA49-47F7-B806-CF84295A0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440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8240-5E4F-4883-A9D6-230B8E6CA917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8DAA-AA49-47F7-B806-CF84295A0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617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8240-5E4F-4883-A9D6-230B8E6CA917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8DAA-AA49-47F7-B806-CF84295A0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96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8240-5E4F-4883-A9D6-230B8E6CA917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8DAA-AA49-47F7-B806-CF84295A0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663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8240-5E4F-4883-A9D6-230B8E6CA917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8DAA-AA49-47F7-B806-CF84295A0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09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C8240-5E4F-4883-A9D6-230B8E6CA917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8DAA-AA49-47F7-B806-CF84295A0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357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C8240-5E4F-4883-A9D6-230B8E6CA917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58DAA-AA49-47F7-B806-CF84295A0F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04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15" y="668740"/>
            <a:ext cx="10567475" cy="572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2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9552" y="302973"/>
            <a:ext cx="73834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НАЦИОНАЛЬНАЯ АССОЦИАЦИЯ УЧИТЕЛЕЙ ФИЗИЧЕСКОЙ КУЛЬТУРЫ «НАУФК» 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4208" y="3067623"/>
            <a:ext cx="38486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А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дрес:</a:t>
            </a:r>
          </a:p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Российская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Федерация, 109559, 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г. Москва, ул. Краснодарская, 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д.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59.</a:t>
            </a:r>
          </a:p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п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очта: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naufk@mail.ru</a:t>
            </a:r>
            <a:endParaRPr lang="ru-RU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36" y="302973"/>
            <a:ext cx="2209470" cy="1194178"/>
          </a:xfrm>
          <a:prstGeom prst="rect">
            <a:avLst/>
          </a:prstGeom>
        </p:spPr>
      </p:pic>
      <p:pic>
        <p:nvPicPr>
          <p:cNvPr id="1026" name="Picture 2" descr="C:\Users\ev.razova.MGOUNET\Desktop\image-10-12-19-12-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204" y="2357549"/>
            <a:ext cx="4239833" cy="409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43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120" y="5358052"/>
            <a:ext cx="2556583" cy="13852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4149" y="187657"/>
            <a:ext cx="1018122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b="1" dirty="0" smtClean="0">
                <a:solidFill>
                  <a:srgbClr val="002060"/>
                </a:solidFill>
              </a:rPr>
              <a:t>Национальная Ассоциация учителей физической     культуры </a:t>
            </a:r>
            <a:r>
              <a:rPr lang="ru-RU" sz="2800" dirty="0" smtClean="0">
                <a:solidFill>
                  <a:srgbClr val="002060"/>
                </a:solidFill>
              </a:rPr>
              <a:t>является  объединением юридических лиц и (или) граждан, основанным на  добровольном или в установленных законом случаях на обязательном членстве и созданным для представления и защиты общих, в том числе профессиональных, интересов, для достижения общественно полезных целей, не противоречащих закону и имеющих некоммерческий характер целей.</a:t>
            </a:r>
          </a:p>
          <a:p>
            <a:pPr indent="457200" algn="just"/>
            <a:r>
              <a:rPr lang="ru-RU" sz="2800" b="1" dirty="0" smtClean="0">
                <a:solidFill>
                  <a:srgbClr val="002060"/>
                </a:solidFill>
              </a:rPr>
              <a:t>Цель деятельности Ассоциации – </a:t>
            </a:r>
            <a:r>
              <a:rPr lang="ru-RU" sz="2800" dirty="0" smtClean="0">
                <a:solidFill>
                  <a:srgbClr val="002060"/>
                </a:solidFill>
              </a:rPr>
              <a:t>совершенствование системы физического воспитания в общеобразовательных организациях через консолидацию профессионального, интеллектуального и социально-общественного потенциала  педагогического сообщества физкультурно-спортивного</a:t>
            </a:r>
          </a:p>
          <a:p>
            <a:pPr indent="457200" algn="just"/>
            <a:r>
              <a:rPr lang="ru-RU" sz="2800" dirty="0" smtClean="0">
                <a:solidFill>
                  <a:srgbClr val="002060"/>
                </a:solidFill>
              </a:rPr>
              <a:t>профиля в сфере образования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</a:p>
          <a:p>
            <a:pPr indent="457200" algn="just"/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4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27" y="2468122"/>
            <a:ext cx="2604662" cy="3586781"/>
          </a:xfrm>
          <a:prstGeom prst="rect">
            <a:avLst/>
          </a:prstGeom>
          <a:ln w="19050">
            <a:solidFill>
              <a:srgbClr val="4F81BD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177" y="2327343"/>
            <a:ext cx="2736304" cy="3868340"/>
          </a:xfrm>
          <a:prstGeom prst="rect">
            <a:avLst/>
          </a:prstGeom>
          <a:ln w="19050">
            <a:solidFill>
              <a:srgbClr val="4F81BD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336" y="302973"/>
            <a:ext cx="2209470" cy="1194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15421" y="419933"/>
            <a:ext cx="73932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Документы Национальной Ассоциации учителей физической культуры  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6404" y="2214799"/>
            <a:ext cx="420351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Ассоциация в соответствии с действующим законодательством является некоммерческой корпоративной организацией, созданной и действующей в соответствии с Конституцией Российской Федерации, Гражданским кодексом Российской Федерации, Федеральным законом "О некоммерческих организациях", настоящим Уставом и иными нормативными правовыми актами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91817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890874" y="2205535"/>
            <a:ext cx="2755451" cy="269177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Стрелка влево 2"/>
          <p:cNvSpPr/>
          <p:nvPr/>
        </p:nvSpPr>
        <p:spPr>
          <a:xfrm rot="8072578">
            <a:off x="4518817" y="4941154"/>
            <a:ext cx="1091775" cy="933973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Стрелка влево 3"/>
          <p:cNvSpPr/>
          <p:nvPr/>
        </p:nvSpPr>
        <p:spPr>
          <a:xfrm rot="2682596">
            <a:off x="6912290" y="4940440"/>
            <a:ext cx="1091775" cy="933973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Стрелка влево 4"/>
          <p:cNvSpPr/>
          <p:nvPr/>
        </p:nvSpPr>
        <p:spPr>
          <a:xfrm rot="13514543">
            <a:off x="4607378" y="1231596"/>
            <a:ext cx="1079776" cy="933973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Стрелка влево 6"/>
          <p:cNvSpPr/>
          <p:nvPr/>
        </p:nvSpPr>
        <p:spPr>
          <a:xfrm rot="18900247">
            <a:off x="6807836" y="1234462"/>
            <a:ext cx="1072277" cy="933973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Прямоугольник 7"/>
          <p:cNvSpPr/>
          <p:nvPr/>
        </p:nvSpPr>
        <p:spPr>
          <a:xfrm>
            <a:off x="4947238" y="2985883"/>
            <a:ext cx="2642722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500" b="1" dirty="0">
                <a:solidFill>
                  <a:srgbClr val="002060"/>
                </a:solidFill>
              </a:rPr>
              <a:t>Предмет деятельности Ассоциации </a:t>
            </a:r>
            <a:endParaRPr lang="ru-RU" sz="25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6603" y="354842"/>
            <a:ext cx="334370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</a:rPr>
              <a:t>Содействие интеграции общего и дополнительного образования детей физкультурно-спортивной направленности, как необходимого условия для личностного гармоничного развития обучающихся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86603" y="3186386"/>
            <a:ext cx="378043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</a:rPr>
              <a:t>Участие в решении вопросов по укреплению безопасности на занятиях физической культурой и спортом, в том числе по формированию у обучающихся культуры собственной безопасности,  стандартизации и сертификации школьного спортивного оборудования и инвентаря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174661" y="354842"/>
            <a:ext cx="343958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</a:rPr>
              <a:t>Содействие социально-правовой защищенности учителей физической культуры,  членов Ассоциации и повышению престижа педагогической профессии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325134" y="3411940"/>
            <a:ext cx="36166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</a:rPr>
              <a:t>Содействие созданию региональных и местных отделений (филиалов, представительств) Ассоциации на территории Российской Федерации, осуществление стратегического руководства и координационной связи между ними и Ассоциацией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131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9183" y="369517"/>
            <a:ext cx="43482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Содействие формированию и реализации системы взаимного информирования и взаимодействия членов Ассоциации с различными структурами, в том числе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с федеральными органами власти,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осуществляющими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государственную политику в области образования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субъектов РФ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34633" y="219391"/>
            <a:ext cx="4261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О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бщественный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мониторинг процесса модернизации учебного предмета «Физическая культура» в Российской Федерации и трансляция государственных стратегических решений в части развития системы физического воспитания в образовательных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организациях РФ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183" y="3551424"/>
            <a:ext cx="43263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У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частие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в экспертизе проектов документов, относящихся к развитию физического воспитания в системе образования, и подготовке предложений по внесению изменений (дополнений) в существующие законодательные и иные нормативно-правовые акты в сфере образования, а также инициатив по разработке новых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02301" y="3540782"/>
            <a:ext cx="39896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С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одействие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в реализации программ, проектов и мероприятий, направленных на укрепление здоровья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обучающихся,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развитие мотивации к занятиям физической культурой и спортом, формирование у подрастающего поколения страны устойчивых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навыков ЗОЖ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 rot="13514543">
            <a:off x="4607378" y="1231596"/>
            <a:ext cx="1079776" cy="933973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Стрелка влево 11"/>
          <p:cNvSpPr/>
          <p:nvPr/>
        </p:nvSpPr>
        <p:spPr>
          <a:xfrm rot="18900247">
            <a:off x="6807836" y="1234462"/>
            <a:ext cx="1072277" cy="933973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Стрелка влево 12"/>
          <p:cNvSpPr/>
          <p:nvPr/>
        </p:nvSpPr>
        <p:spPr>
          <a:xfrm rot="8072578">
            <a:off x="4518817" y="4941154"/>
            <a:ext cx="1091775" cy="933973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Стрелка влево 13"/>
          <p:cNvSpPr/>
          <p:nvPr/>
        </p:nvSpPr>
        <p:spPr>
          <a:xfrm rot="2682596">
            <a:off x="6912290" y="4940440"/>
            <a:ext cx="1091775" cy="933973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5" name="Группа 14"/>
          <p:cNvGrpSpPr/>
          <p:nvPr/>
        </p:nvGrpSpPr>
        <p:grpSpPr>
          <a:xfrm>
            <a:off x="4890874" y="2205535"/>
            <a:ext cx="2755451" cy="2691777"/>
            <a:chOff x="4587079" y="1918679"/>
            <a:chExt cx="2755451" cy="2691777"/>
          </a:xfrm>
        </p:grpSpPr>
        <p:sp>
          <p:nvSpPr>
            <p:cNvPr id="16" name="Овал 15"/>
            <p:cNvSpPr/>
            <p:nvPr/>
          </p:nvSpPr>
          <p:spPr>
            <a:xfrm>
              <a:off x="4587079" y="1918679"/>
              <a:ext cx="2755451" cy="269177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Овал 4"/>
            <p:cNvSpPr/>
            <p:nvPr/>
          </p:nvSpPr>
          <p:spPr>
            <a:xfrm>
              <a:off x="4990605" y="2312881"/>
              <a:ext cx="1948399" cy="19033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b="1" kern="1200" dirty="0" smtClean="0">
                  <a:solidFill>
                    <a:srgbClr val="002060"/>
                  </a:solidFill>
                </a:rPr>
                <a:t>Предмет деятельности Ассоциации </a:t>
              </a:r>
              <a:endParaRPr lang="ru-RU" sz="25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7564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6159" y="1192770"/>
            <a:ext cx="1080902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Членами Ассоциации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являются Учредители, а также вступившие в Ассоциацию после ее государственной регистрации юридические лица и полностью дееспособные граждане, внесшие вступительный и членские взносы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признающие и выполняющие положения настоящего Устава.</a:t>
            </a:r>
            <a:r>
              <a:rPr lang="ru-RU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36" y="302973"/>
            <a:ext cx="2209470" cy="119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9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0561" y="457550"/>
            <a:ext cx="9198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ОРГАНЫ УПРАВЛЕНИЯ </a:t>
            </a:r>
            <a:r>
              <a:rPr lang="ru-RU" sz="3600" b="1" dirty="0">
                <a:solidFill>
                  <a:srgbClr val="002060"/>
                </a:solidFill>
                <a:cs typeface="Times New Roman" panose="02020603050405020304" pitchFamily="18" charset="0"/>
              </a:rPr>
              <a:t>АССОЦИАЦИИ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07056484"/>
              </p:ext>
            </p:extLst>
          </p:nvPr>
        </p:nvGraphicFramePr>
        <p:xfrm>
          <a:off x="1358710" y="953963"/>
          <a:ext cx="9600442" cy="5647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336" y="302973"/>
            <a:ext cx="2209470" cy="119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2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36" y="302973"/>
            <a:ext cx="2209470" cy="11941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04012" y="519286"/>
            <a:ext cx="3398292" cy="7615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ОБЩЕЕ СОБРАНИЕ ЧЛЕНОВ АССОЦИАЦИИ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8227" y="149954"/>
            <a:ext cx="4476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СТРУКТУРА УПРАВЛЕНИЯ АССОЦИАЦИИ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95551" y="1688220"/>
            <a:ext cx="3002507" cy="900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ПОПЕЧИТЕЛЬСКИЙ СОВЕТ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84692" y="1688220"/>
            <a:ext cx="3002507" cy="900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КОНТРОЛЬНО-РЕВИЗИОННАЯ КОМИССИЯ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998058" y="1280838"/>
            <a:ext cx="805954" cy="407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8202304" y="1280838"/>
            <a:ext cx="682388" cy="407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206487" y="4158911"/>
            <a:ext cx="3002507" cy="900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ЗАМЕСТИТЕЛЬ ПРЕДСЕДАТЕЛЯ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22374" y="2588972"/>
            <a:ext cx="3002507" cy="900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ПРЕДСЕДАТЕЛЬ АССОЦИАЦИИ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884692" y="3089836"/>
            <a:ext cx="3002507" cy="900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ОТВЕТСТВЕННЫЙ СЕКРЕТАРЬ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42244" y="4158911"/>
            <a:ext cx="3002507" cy="900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ЗАМЕСТИТЕЛЬ ПРЕДСЕДАТЕЛЯ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22374" y="5441800"/>
            <a:ext cx="3002507" cy="900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ПРЕДСТАВИТЕЛЬСТВО РЕГИОНАЛЬНЫХ АССОЦИАЦИЙ 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9" name="Прямая со стрелкой 18"/>
          <p:cNvCxnSpPr>
            <a:stCxn id="5" idx="2"/>
          </p:cNvCxnSpPr>
          <p:nvPr/>
        </p:nvCxnSpPr>
        <p:spPr>
          <a:xfrm>
            <a:off x="6503158" y="1280838"/>
            <a:ext cx="0" cy="1308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3" idx="0"/>
          </p:cNvCxnSpPr>
          <p:nvPr/>
        </p:nvCxnSpPr>
        <p:spPr>
          <a:xfrm flipH="1">
            <a:off x="4707741" y="3489724"/>
            <a:ext cx="314633" cy="669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6" idx="0"/>
          </p:cNvCxnSpPr>
          <p:nvPr/>
        </p:nvCxnSpPr>
        <p:spPr>
          <a:xfrm>
            <a:off x="8024881" y="3489724"/>
            <a:ext cx="518617" cy="669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4" idx="2"/>
            <a:endCxn id="17" idx="0"/>
          </p:cNvCxnSpPr>
          <p:nvPr/>
        </p:nvCxnSpPr>
        <p:spPr>
          <a:xfrm>
            <a:off x="6523628" y="3489724"/>
            <a:ext cx="0" cy="1952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>
            <a:stCxn id="14" idx="3"/>
            <a:endCxn id="15" idx="1"/>
          </p:cNvCxnSpPr>
          <p:nvPr/>
        </p:nvCxnSpPr>
        <p:spPr>
          <a:xfrm>
            <a:off x="8024881" y="3039348"/>
            <a:ext cx="859811" cy="5008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17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36" y="302973"/>
            <a:ext cx="2209470" cy="11941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83030" y="749937"/>
            <a:ext cx="3848669" cy="900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КООРДИНАЦИОННЫЙ СОВЕТ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6160" y="2015292"/>
            <a:ext cx="2906973" cy="20790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РАБОЧАЯ ГРУППА ПО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ПРОГРАММНО-МЕТОДИЧЕСКОМУ </a:t>
            </a:r>
            <a:r>
              <a:rPr lang="ru-RU" b="1" dirty="0" smtClean="0">
                <a:solidFill>
                  <a:srgbClr val="002060"/>
                </a:solidFill>
              </a:rPr>
              <a:t>ОБЕСПЕЧЕНИЮ И ВНЕДРЕНИЮ ИННОВАЦИОННЫХ ТЕХНОЛОГИЙ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31699" y="4337679"/>
            <a:ext cx="2906974" cy="20790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РАБОЧАЯ ГРУППА ПО СОВЕРШЕНСТВОВАНИЮ ПРОФЕССИОНАЛЬНЫХ КОМПЕТЕНЦИЙ КАДРОВОГО СОСТАВА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23026" y="2015300"/>
            <a:ext cx="2906974" cy="20790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РАБОЧАЯ ГРУППА ПО РЕАЛИЗАЦИИ И ВНЕДРЕНИЮ НОРМАТИВНО-ПРАВОВОЙ БАЗЫ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76057" y="4337676"/>
            <a:ext cx="2906973" cy="20790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РАБОЧАЯ ГРУППА ПО </a:t>
            </a:r>
            <a:r>
              <a:rPr lang="ru-RU" b="1" dirty="0" smtClean="0">
                <a:solidFill>
                  <a:srgbClr val="002060"/>
                </a:solidFill>
              </a:rPr>
              <a:t>ЗДОРОВЬЕСБЕРЕГАЮЩИМ </a:t>
            </a:r>
            <a:r>
              <a:rPr lang="ru-RU" b="1" dirty="0">
                <a:solidFill>
                  <a:srgbClr val="002060"/>
                </a:solidFill>
              </a:rPr>
              <a:t>ТЕХНОЛОГИЯМ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653877" y="4337679"/>
            <a:ext cx="2906973" cy="20790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РАБОЧАЯ ГРУППА ПО </a:t>
            </a:r>
            <a:r>
              <a:rPr lang="ru-RU" b="1" dirty="0" smtClean="0">
                <a:solidFill>
                  <a:srgbClr val="002060"/>
                </a:solidFill>
              </a:rPr>
              <a:t>ОБЕСПЕЧЕНИЮ МАТЕРИАЛЬНО-ТЕХНИЧЕСКОГО ОСНАЩЕНИЯ </a:t>
            </a:r>
            <a:r>
              <a:rPr lang="ru-RU" b="1" dirty="0">
                <a:solidFill>
                  <a:srgbClr val="002060"/>
                </a:solidFill>
              </a:rPr>
              <a:t>И БЕЗОПАСНОЙ СРЕДЫ</a:t>
            </a:r>
          </a:p>
        </p:txBody>
      </p:sp>
      <p:cxnSp>
        <p:nvCxnSpPr>
          <p:cNvPr id="26" name="Прямая со стрелкой 25"/>
          <p:cNvCxnSpPr>
            <a:stCxn id="3" idx="2"/>
          </p:cNvCxnSpPr>
          <p:nvPr/>
        </p:nvCxnSpPr>
        <p:spPr>
          <a:xfrm flipH="1">
            <a:off x="6107364" y="1650689"/>
            <a:ext cx="1" cy="26869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3" idx="2"/>
          </p:cNvCxnSpPr>
          <p:nvPr/>
        </p:nvCxnSpPr>
        <p:spPr>
          <a:xfrm flipH="1">
            <a:off x="4183030" y="1650689"/>
            <a:ext cx="1924335" cy="26869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3" idx="2"/>
          </p:cNvCxnSpPr>
          <p:nvPr/>
        </p:nvCxnSpPr>
        <p:spPr>
          <a:xfrm>
            <a:off x="6107365" y="1650689"/>
            <a:ext cx="1924334" cy="26869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3" idx="2"/>
            <a:endCxn id="8" idx="3"/>
          </p:cNvCxnSpPr>
          <p:nvPr/>
        </p:nvCxnSpPr>
        <p:spPr>
          <a:xfrm flipH="1">
            <a:off x="3753133" y="1650689"/>
            <a:ext cx="2354232" cy="1404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3" idx="2"/>
            <a:endCxn id="13" idx="1"/>
          </p:cNvCxnSpPr>
          <p:nvPr/>
        </p:nvCxnSpPr>
        <p:spPr>
          <a:xfrm>
            <a:off x="6107365" y="1650689"/>
            <a:ext cx="2415661" cy="14041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50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1936</TotalTime>
  <Words>485</Words>
  <Application>Microsoft Office PowerPoint</Application>
  <PresentationFormat>Широкоэкранный</PresentationFormat>
  <Paragraphs>40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Start</dc:creator>
  <cp:lastModifiedBy>Start</cp:lastModifiedBy>
  <cp:revision>31</cp:revision>
  <cp:lastPrinted>2019-12-10T15:16:36Z</cp:lastPrinted>
  <dcterms:created xsi:type="dcterms:W3CDTF">2019-12-01T17:00:11Z</dcterms:created>
  <dcterms:modified xsi:type="dcterms:W3CDTF">2019-12-10T20:33:10Z</dcterms:modified>
</cp:coreProperties>
</file>