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6"/>
  </p:notesMasterIdLst>
  <p:sldIdLst>
    <p:sldId id="300" r:id="rId2"/>
    <p:sldId id="390" r:id="rId3"/>
    <p:sldId id="338" r:id="rId4"/>
    <p:sldId id="288" r:id="rId5"/>
    <p:sldId id="364" r:id="rId6"/>
    <p:sldId id="400" r:id="rId7"/>
    <p:sldId id="397" r:id="rId8"/>
    <p:sldId id="406" r:id="rId9"/>
    <p:sldId id="405" r:id="rId10"/>
    <p:sldId id="394" r:id="rId11"/>
    <p:sldId id="402" r:id="rId12"/>
    <p:sldId id="395" r:id="rId13"/>
    <p:sldId id="401" r:id="rId14"/>
    <p:sldId id="393" r:id="rId15"/>
    <p:sldId id="392" r:id="rId16"/>
    <p:sldId id="389" r:id="rId17"/>
    <p:sldId id="387" r:id="rId18"/>
    <p:sldId id="343" r:id="rId19"/>
    <p:sldId id="336" r:id="rId20"/>
    <p:sldId id="374" r:id="rId21"/>
    <p:sldId id="384" r:id="rId22"/>
    <p:sldId id="383" r:id="rId23"/>
    <p:sldId id="399" r:id="rId24"/>
    <p:sldId id="407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0033"/>
    <a:srgbClr val="A82E5C"/>
    <a:srgbClr val="FFFFCC"/>
    <a:srgbClr val="C99DC6"/>
    <a:srgbClr val="CCECFF"/>
    <a:srgbClr val="FFCCFF"/>
    <a:srgbClr val="CCFFC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46" autoAdjust="0"/>
    <p:restoredTop sz="89926" autoAdjust="0"/>
  </p:normalViewPr>
  <p:slideViewPr>
    <p:cSldViewPr>
      <p:cViewPr varScale="1">
        <p:scale>
          <a:sx n="92" d="100"/>
          <a:sy n="92" d="100"/>
        </p:scale>
        <p:origin x="129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34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3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прыжок в длинну с места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</c:v>
                </c:pt>
                <c:pt idx="1">
                  <c:v>89.5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бег 10 метров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 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85.6</c:v>
                </c:pt>
                <c:pt idx="1">
                  <c:v>92.1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метание набивного мяча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 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59</c:v>
                </c:pt>
                <c:pt idx="1">
                  <c:v>98.9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координационные способности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 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67</c:v>
                </c:pt>
                <c:pt idx="1">
                  <c:v>89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гибкость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 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6702040"/>
        <c:axId val="186702432"/>
      </c:barChart>
      <c:catAx>
        <c:axId val="186702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702432"/>
        <c:crosses val="autoZero"/>
        <c:auto val="1"/>
        <c:lblAlgn val="ctr"/>
        <c:lblOffset val="100"/>
        <c:noMultiLvlLbl val="0"/>
      </c:catAx>
      <c:valAx>
        <c:axId val="186702432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702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77F69E-9101-4CA8-936F-84C8F5C689EE}" type="doc">
      <dgm:prSet loTypeId="urn:microsoft.com/office/officeart/2005/8/layout/hierarchy4" loCatId="relationship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E9AC5C3A-2AF3-4183-B577-E1DDF60620E5}">
      <dgm:prSet phldrT="[Текст]"/>
      <dgm:spPr/>
      <dgm:t>
        <a:bodyPr/>
        <a:lstStyle/>
        <a:p>
          <a:r>
            <a:rPr lang="ru-RU" dirty="0" smtClean="0"/>
            <a:t>Развитие инновационного потенциала дошкольного </a:t>
          </a:r>
          <a:r>
            <a:rPr lang="ru-RU" dirty="0" smtClean="0"/>
            <a:t>учреждения:</a:t>
          </a:r>
          <a:endParaRPr lang="ru-RU" dirty="0"/>
        </a:p>
      </dgm:t>
    </dgm:pt>
    <dgm:pt modelId="{39C81729-6245-4CEF-B394-00A1BAC58E0E}" type="parTrans" cxnId="{85428642-FC8C-42D2-A489-C76374533730}">
      <dgm:prSet/>
      <dgm:spPr/>
      <dgm:t>
        <a:bodyPr/>
        <a:lstStyle/>
        <a:p>
          <a:endParaRPr lang="ru-RU"/>
        </a:p>
      </dgm:t>
    </dgm:pt>
    <dgm:pt modelId="{C83B5B78-AA90-4C75-B68F-48CA1F13D881}" type="sibTrans" cxnId="{85428642-FC8C-42D2-A489-C76374533730}">
      <dgm:prSet/>
      <dgm:spPr/>
      <dgm:t>
        <a:bodyPr/>
        <a:lstStyle/>
        <a:p>
          <a:endParaRPr lang="ru-RU"/>
        </a:p>
      </dgm:t>
    </dgm:pt>
    <dgm:pt modelId="{9671325A-947E-4726-B93C-6C71AA6C0E96}">
      <dgm:prSet phldrT="[Текст]"/>
      <dgm:spPr/>
      <dgm:t>
        <a:bodyPr/>
        <a:lstStyle/>
        <a:p>
          <a:r>
            <a:rPr lang="ru-RU" dirty="0" smtClean="0"/>
            <a:t>как открытой воспитательной </a:t>
          </a:r>
          <a:r>
            <a:rPr lang="ru-RU" dirty="0" smtClean="0"/>
            <a:t>системы; </a:t>
          </a:r>
          <a:endParaRPr lang="ru-RU" dirty="0"/>
        </a:p>
      </dgm:t>
    </dgm:pt>
    <dgm:pt modelId="{F75DD007-D8B5-48BB-BAAA-99FDDBD6B531}" type="parTrans" cxnId="{E6DF998A-1D84-4119-A214-049140C1ACBA}">
      <dgm:prSet/>
      <dgm:spPr/>
      <dgm:t>
        <a:bodyPr/>
        <a:lstStyle/>
        <a:p>
          <a:endParaRPr lang="ru-RU"/>
        </a:p>
      </dgm:t>
    </dgm:pt>
    <dgm:pt modelId="{47C7D326-7D1D-426D-A346-567074B73E7E}" type="sibTrans" cxnId="{E6DF998A-1D84-4119-A214-049140C1ACBA}">
      <dgm:prSet/>
      <dgm:spPr/>
      <dgm:t>
        <a:bodyPr/>
        <a:lstStyle/>
        <a:p>
          <a:endParaRPr lang="ru-RU"/>
        </a:p>
      </dgm:t>
    </dgm:pt>
    <dgm:pt modelId="{EC0E393C-F56E-42AE-A6CD-5015F0FED371}">
      <dgm:prSet phldrT="[Текст]"/>
      <dgm:spPr/>
      <dgm:t>
        <a:bodyPr/>
        <a:lstStyle/>
        <a:p>
          <a:r>
            <a:rPr lang="ru-RU" dirty="0" smtClean="0"/>
            <a:t>как ресурсного </a:t>
          </a:r>
          <a:r>
            <a:rPr lang="ru-RU" dirty="0" smtClean="0"/>
            <a:t>центра «Здоровый дошкольник</a:t>
          </a:r>
          <a:r>
            <a:rPr lang="ru-RU" dirty="0" smtClean="0"/>
            <a:t>»;  </a:t>
          </a:r>
          <a:endParaRPr lang="ru-RU" dirty="0"/>
        </a:p>
      </dgm:t>
    </dgm:pt>
    <dgm:pt modelId="{6E81AFE3-12AD-42B2-A374-A990DB4690E8}" type="parTrans" cxnId="{8981A1C4-7C8F-4E5F-B272-02B19F3E7ED2}">
      <dgm:prSet/>
      <dgm:spPr/>
      <dgm:t>
        <a:bodyPr/>
        <a:lstStyle/>
        <a:p>
          <a:endParaRPr lang="ru-RU"/>
        </a:p>
      </dgm:t>
    </dgm:pt>
    <dgm:pt modelId="{ACD21290-2C2B-41D5-985C-C70FE0E1642D}" type="sibTrans" cxnId="{8981A1C4-7C8F-4E5F-B272-02B19F3E7ED2}">
      <dgm:prSet/>
      <dgm:spPr/>
      <dgm:t>
        <a:bodyPr/>
        <a:lstStyle/>
        <a:p>
          <a:endParaRPr lang="ru-RU"/>
        </a:p>
      </dgm:t>
    </dgm:pt>
    <dgm:pt modelId="{7E4429F7-2B5D-48C7-A936-BBB18EBB1760}">
      <dgm:prSet phldrT="[Текст]" custT="1"/>
      <dgm:spPr/>
      <dgm:t>
        <a:bodyPr/>
        <a:lstStyle/>
        <a:p>
          <a:r>
            <a:rPr lang="ru-RU" sz="3200" dirty="0" smtClean="0"/>
            <a:t>как экспериментальной </a:t>
          </a:r>
          <a:r>
            <a:rPr lang="ru-RU" sz="3200" dirty="0" smtClean="0"/>
            <a:t>площадки РАО</a:t>
          </a:r>
          <a:endParaRPr lang="ru-RU" sz="3200" dirty="0"/>
        </a:p>
      </dgm:t>
    </dgm:pt>
    <dgm:pt modelId="{469DB0F7-8C64-49A5-8201-23D31B68ACFF}" type="sibTrans" cxnId="{7184A8CD-248F-4F20-9F78-D708C632DB27}">
      <dgm:prSet/>
      <dgm:spPr/>
      <dgm:t>
        <a:bodyPr/>
        <a:lstStyle/>
        <a:p>
          <a:endParaRPr lang="ru-RU"/>
        </a:p>
      </dgm:t>
    </dgm:pt>
    <dgm:pt modelId="{F6327B00-E207-4571-8DB6-783EC91CAB35}" type="parTrans" cxnId="{7184A8CD-248F-4F20-9F78-D708C632DB27}">
      <dgm:prSet/>
      <dgm:spPr/>
      <dgm:t>
        <a:bodyPr/>
        <a:lstStyle/>
        <a:p>
          <a:endParaRPr lang="ru-RU"/>
        </a:p>
      </dgm:t>
    </dgm:pt>
    <dgm:pt modelId="{A093BCB8-AB5E-4475-BAC3-F5B33B4B81D3}" type="pres">
      <dgm:prSet presAssocID="{4F77F69E-9101-4CA8-936F-84C8F5C689E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DD6FB6A-5AF6-4DEB-B372-CA2563039D7F}" type="pres">
      <dgm:prSet presAssocID="{E9AC5C3A-2AF3-4183-B577-E1DDF60620E5}" presName="vertOne" presStyleCnt="0"/>
      <dgm:spPr/>
      <dgm:t>
        <a:bodyPr/>
        <a:lstStyle/>
        <a:p>
          <a:endParaRPr lang="ru-RU"/>
        </a:p>
      </dgm:t>
    </dgm:pt>
    <dgm:pt modelId="{C8E3DD4F-8C70-463D-98C6-701A66AF8076}" type="pres">
      <dgm:prSet presAssocID="{E9AC5C3A-2AF3-4183-B577-E1DDF60620E5}" presName="txOne" presStyleLbl="node0" presStyleIdx="0" presStyleCnt="1" custScaleX="83680" custScaleY="406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A99A94-A426-4775-A3B8-F65F62C546C7}" type="pres">
      <dgm:prSet presAssocID="{E9AC5C3A-2AF3-4183-B577-E1DDF60620E5}" presName="parTransOne" presStyleCnt="0"/>
      <dgm:spPr/>
      <dgm:t>
        <a:bodyPr/>
        <a:lstStyle/>
        <a:p>
          <a:endParaRPr lang="ru-RU"/>
        </a:p>
      </dgm:t>
    </dgm:pt>
    <dgm:pt modelId="{59DAAC69-18AD-4C11-962D-84FDA156F524}" type="pres">
      <dgm:prSet presAssocID="{E9AC5C3A-2AF3-4183-B577-E1DDF60620E5}" presName="horzOne" presStyleCnt="0"/>
      <dgm:spPr/>
      <dgm:t>
        <a:bodyPr/>
        <a:lstStyle/>
        <a:p>
          <a:endParaRPr lang="ru-RU"/>
        </a:p>
      </dgm:t>
    </dgm:pt>
    <dgm:pt modelId="{C8D60E15-BF1D-456A-815B-10A2C93155DF}" type="pres">
      <dgm:prSet presAssocID="{9671325A-947E-4726-B93C-6C71AA6C0E96}" presName="vertTwo" presStyleCnt="0"/>
      <dgm:spPr/>
      <dgm:t>
        <a:bodyPr/>
        <a:lstStyle/>
        <a:p>
          <a:endParaRPr lang="ru-RU"/>
        </a:p>
      </dgm:t>
    </dgm:pt>
    <dgm:pt modelId="{7A7CACAA-65F5-4342-8415-BF8C43A80609}" type="pres">
      <dgm:prSet presAssocID="{9671325A-947E-4726-B93C-6C71AA6C0E96}" presName="txTwo" presStyleLbl="node2" presStyleIdx="0" presStyleCnt="2" custScaleX="58956" custScaleY="44105" custLinFactNeighborX="880" custLinFactNeighborY="-15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D8181EC-242E-42DA-8C5D-13C2A0BC1449}" type="pres">
      <dgm:prSet presAssocID="{9671325A-947E-4726-B93C-6C71AA6C0E96}" presName="horzTwo" presStyleCnt="0"/>
      <dgm:spPr/>
      <dgm:t>
        <a:bodyPr/>
        <a:lstStyle/>
        <a:p>
          <a:endParaRPr lang="ru-RU"/>
        </a:p>
      </dgm:t>
    </dgm:pt>
    <dgm:pt modelId="{6B01A15E-EF90-4816-B9D1-54C9704764E3}" type="pres">
      <dgm:prSet presAssocID="{47C7D326-7D1D-426D-A346-567074B73E7E}" presName="sibSpaceTwo" presStyleCnt="0"/>
      <dgm:spPr/>
      <dgm:t>
        <a:bodyPr/>
        <a:lstStyle/>
        <a:p>
          <a:endParaRPr lang="ru-RU"/>
        </a:p>
      </dgm:t>
    </dgm:pt>
    <dgm:pt modelId="{12417AEC-FEDE-4AD6-B064-9A65B5D1B2D9}" type="pres">
      <dgm:prSet presAssocID="{EC0E393C-F56E-42AE-A6CD-5015F0FED371}" presName="vertTwo" presStyleCnt="0"/>
      <dgm:spPr/>
      <dgm:t>
        <a:bodyPr/>
        <a:lstStyle/>
        <a:p>
          <a:endParaRPr lang="ru-RU"/>
        </a:p>
      </dgm:t>
    </dgm:pt>
    <dgm:pt modelId="{7F84337F-3422-4AB5-9023-44B050CD214C}" type="pres">
      <dgm:prSet presAssocID="{EC0E393C-F56E-42AE-A6CD-5015F0FED371}" presName="txTwo" presStyleLbl="node2" presStyleIdx="1" presStyleCnt="2" custScaleX="59036" custScaleY="42739" custLinFactNeighborX="12768" custLinFactNeighborY="-131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6F2B15D-B564-4DDE-9DBF-BAEC9E0D029E}" type="pres">
      <dgm:prSet presAssocID="{EC0E393C-F56E-42AE-A6CD-5015F0FED371}" presName="parTransTwo" presStyleCnt="0"/>
      <dgm:spPr/>
      <dgm:t>
        <a:bodyPr/>
        <a:lstStyle/>
        <a:p>
          <a:endParaRPr lang="ru-RU"/>
        </a:p>
      </dgm:t>
    </dgm:pt>
    <dgm:pt modelId="{D1C47EC6-04C7-4A38-B52B-0E1AEDE2198B}" type="pres">
      <dgm:prSet presAssocID="{EC0E393C-F56E-42AE-A6CD-5015F0FED371}" presName="horzTwo" presStyleCnt="0"/>
      <dgm:spPr/>
      <dgm:t>
        <a:bodyPr/>
        <a:lstStyle/>
        <a:p>
          <a:endParaRPr lang="ru-RU"/>
        </a:p>
      </dgm:t>
    </dgm:pt>
    <dgm:pt modelId="{B42A4ECB-ECFC-478E-A14F-8E1FB30B34B3}" type="pres">
      <dgm:prSet presAssocID="{7E4429F7-2B5D-48C7-A936-BBB18EBB1760}" presName="vertThree" presStyleCnt="0"/>
      <dgm:spPr/>
      <dgm:t>
        <a:bodyPr/>
        <a:lstStyle/>
        <a:p>
          <a:endParaRPr lang="ru-RU"/>
        </a:p>
      </dgm:t>
    </dgm:pt>
    <dgm:pt modelId="{1D667A8E-25AE-4C13-B3BA-83245741F4A0}" type="pres">
      <dgm:prSet presAssocID="{7E4429F7-2B5D-48C7-A936-BBB18EBB1760}" presName="txThree" presStyleLbl="node3" presStyleIdx="0" presStyleCnt="1" custScaleX="65674" custScaleY="38806" custLinFactNeighborX="-31777" custLinFactNeighborY="-26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3400D5-4C7C-4177-ABE1-AF1DA54CCEA2}" type="pres">
      <dgm:prSet presAssocID="{7E4429F7-2B5D-48C7-A936-BBB18EBB1760}" presName="horzThree" presStyleCnt="0"/>
      <dgm:spPr/>
      <dgm:t>
        <a:bodyPr/>
        <a:lstStyle/>
        <a:p>
          <a:endParaRPr lang="ru-RU"/>
        </a:p>
      </dgm:t>
    </dgm:pt>
  </dgm:ptLst>
  <dgm:cxnLst>
    <dgm:cxn modelId="{E6DF998A-1D84-4119-A214-049140C1ACBA}" srcId="{E9AC5C3A-2AF3-4183-B577-E1DDF60620E5}" destId="{9671325A-947E-4726-B93C-6C71AA6C0E96}" srcOrd="0" destOrd="0" parTransId="{F75DD007-D8B5-48BB-BAAA-99FDDBD6B531}" sibTransId="{47C7D326-7D1D-426D-A346-567074B73E7E}"/>
    <dgm:cxn modelId="{7184A8CD-248F-4F20-9F78-D708C632DB27}" srcId="{EC0E393C-F56E-42AE-A6CD-5015F0FED371}" destId="{7E4429F7-2B5D-48C7-A936-BBB18EBB1760}" srcOrd="0" destOrd="0" parTransId="{F6327B00-E207-4571-8DB6-783EC91CAB35}" sibTransId="{469DB0F7-8C64-49A5-8201-23D31B68ACFF}"/>
    <dgm:cxn modelId="{EDD9BCD2-F310-489F-BC5C-7CF0E6220F1F}" type="presOf" srcId="{7E4429F7-2B5D-48C7-A936-BBB18EBB1760}" destId="{1D667A8E-25AE-4C13-B3BA-83245741F4A0}" srcOrd="0" destOrd="0" presId="urn:microsoft.com/office/officeart/2005/8/layout/hierarchy4"/>
    <dgm:cxn modelId="{39FCB452-5C34-42E2-A90E-8187500C9448}" type="presOf" srcId="{E9AC5C3A-2AF3-4183-B577-E1DDF60620E5}" destId="{C8E3DD4F-8C70-463D-98C6-701A66AF8076}" srcOrd="0" destOrd="0" presId="urn:microsoft.com/office/officeart/2005/8/layout/hierarchy4"/>
    <dgm:cxn modelId="{31402DA2-B4E7-41DF-BCC4-15CFD1EDFA14}" type="presOf" srcId="{EC0E393C-F56E-42AE-A6CD-5015F0FED371}" destId="{7F84337F-3422-4AB5-9023-44B050CD214C}" srcOrd="0" destOrd="0" presId="urn:microsoft.com/office/officeart/2005/8/layout/hierarchy4"/>
    <dgm:cxn modelId="{8981A1C4-7C8F-4E5F-B272-02B19F3E7ED2}" srcId="{E9AC5C3A-2AF3-4183-B577-E1DDF60620E5}" destId="{EC0E393C-F56E-42AE-A6CD-5015F0FED371}" srcOrd="1" destOrd="0" parTransId="{6E81AFE3-12AD-42B2-A374-A990DB4690E8}" sibTransId="{ACD21290-2C2B-41D5-985C-C70FE0E1642D}"/>
    <dgm:cxn modelId="{1FD9E24D-A7E9-4A39-89D7-1CD2A3FD5D6E}" type="presOf" srcId="{4F77F69E-9101-4CA8-936F-84C8F5C689EE}" destId="{A093BCB8-AB5E-4475-BAC3-F5B33B4B81D3}" srcOrd="0" destOrd="0" presId="urn:microsoft.com/office/officeart/2005/8/layout/hierarchy4"/>
    <dgm:cxn modelId="{85428642-FC8C-42D2-A489-C76374533730}" srcId="{4F77F69E-9101-4CA8-936F-84C8F5C689EE}" destId="{E9AC5C3A-2AF3-4183-B577-E1DDF60620E5}" srcOrd="0" destOrd="0" parTransId="{39C81729-6245-4CEF-B394-00A1BAC58E0E}" sibTransId="{C83B5B78-AA90-4C75-B68F-48CA1F13D881}"/>
    <dgm:cxn modelId="{0DF4C39F-35C7-4D7B-BC55-CE30A6CA8D27}" type="presOf" srcId="{9671325A-947E-4726-B93C-6C71AA6C0E96}" destId="{7A7CACAA-65F5-4342-8415-BF8C43A80609}" srcOrd="0" destOrd="0" presId="urn:microsoft.com/office/officeart/2005/8/layout/hierarchy4"/>
    <dgm:cxn modelId="{A10393A9-E837-4EF0-838C-56FB6F50BE6F}" type="presParOf" srcId="{A093BCB8-AB5E-4475-BAC3-F5B33B4B81D3}" destId="{3DD6FB6A-5AF6-4DEB-B372-CA2563039D7F}" srcOrd="0" destOrd="0" presId="urn:microsoft.com/office/officeart/2005/8/layout/hierarchy4"/>
    <dgm:cxn modelId="{B2FB1A7E-E6DE-40A3-95F4-743D5F6F5800}" type="presParOf" srcId="{3DD6FB6A-5AF6-4DEB-B372-CA2563039D7F}" destId="{C8E3DD4F-8C70-463D-98C6-701A66AF8076}" srcOrd="0" destOrd="0" presId="urn:microsoft.com/office/officeart/2005/8/layout/hierarchy4"/>
    <dgm:cxn modelId="{3793D50A-CFF9-4FD7-963A-F3348C9C20AA}" type="presParOf" srcId="{3DD6FB6A-5AF6-4DEB-B372-CA2563039D7F}" destId="{85A99A94-A426-4775-A3B8-F65F62C546C7}" srcOrd="1" destOrd="0" presId="urn:microsoft.com/office/officeart/2005/8/layout/hierarchy4"/>
    <dgm:cxn modelId="{74F8F7A0-7E08-446D-A6F5-6ACBE4B46E91}" type="presParOf" srcId="{3DD6FB6A-5AF6-4DEB-B372-CA2563039D7F}" destId="{59DAAC69-18AD-4C11-962D-84FDA156F524}" srcOrd="2" destOrd="0" presId="urn:microsoft.com/office/officeart/2005/8/layout/hierarchy4"/>
    <dgm:cxn modelId="{D55DE106-7684-42BA-9EB0-48CAD0BCD422}" type="presParOf" srcId="{59DAAC69-18AD-4C11-962D-84FDA156F524}" destId="{C8D60E15-BF1D-456A-815B-10A2C93155DF}" srcOrd="0" destOrd="0" presId="urn:microsoft.com/office/officeart/2005/8/layout/hierarchy4"/>
    <dgm:cxn modelId="{87EC28CD-A06D-4C2C-8F7D-414A0DDF3386}" type="presParOf" srcId="{C8D60E15-BF1D-456A-815B-10A2C93155DF}" destId="{7A7CACAA-65F5-4342-8415-BF8C43A80609}" srcOrd="0" destOrd="0" presId="urn:microsoft.com/office/officeart/2005/8/layout/hierarchy4"/>
    <dgm:cxn modelId="{35BC25B1-B094-4F14-9BB8-F156DFBB56EF}" type="presParOf" srcId="{C8D60E15-BF1D-456A-815B-10A2C93155DF}" destId="{9D8181EC-242E-42DA-8C5D-13C2A0BC1449}" srcOrd="1" destOrd="0" presId="urn:microsoft.com/office/officeart/2005/8/layout/hierarchy4"/>
    <dgm:cxn modelId="{9E0B5E8E-E7B4-4629-A7EB-FD144D7DBFCE}" type="presParOf" srcId="{59DAAC69-18AD-4C11-962D-84FDA156F524}" destId="{6B01A15E-EF90-4816-B9D1-54C9704764E3}" srcOrd="1" destOrd="0" presId="urn:microsoft.com/office/officeart/2005/8/layout/hierarchy4"/>
    <dgm:cxn modelId="{05F85649-AB75-4A75-B7EC-22FCFAD01894}" type="presParOf" srcId="{59DAAC69-18AD-4C11-962D-84FDA156F524}" destId="{12417AEC-FEDE-4AD6-B064-9A65B5D1B2D9}" srcOrd="2" destOrd="0" presId="urn:microsoft.com/office/officeart/2005/8/layout/hierarchy4"/>
    <dgm:cxn modelId="{68A160FD-58F7-4334-BCEB-9ED7C0B8E701}" type="presParOf" srcId="{12417AEC-FEDE-4AD6-B064-9A65B5D1B2D9}" destId="{7F84337F-3422-4AB5-9023-44B050CD214C}" srcOrd="0" destOrd="0" presId="urn:microsoft.com/office/officeart/2005/8/layout/hierarchy4"/>
    <dgm:cxn modelId="{E153C575-7D90-47FE-8087-D5D367D95AEC}" type="presParOf" srcId="{12417AEC-FEDE-4AD6-B064-9A65B5D1B2D9}" destId="{06F2B15D-B564-4DDE-9DBF-BAEC9E0D029E}" srcOrd="1" destOrd="0" presId="urn:microsoft.com/office/officeart/2005/8/layout/hierarchy4"/>
    <dgm:cxn modelId="{44EB0937-3B7E-455B-8C6F-BCF2A78F62BB}" type="presParOf" srcId="{12417AEC-FEDE-4AD6-B064-9A65B5D1B2D9}" destId="{D1C47EC6-04C7-4A38-B52B-0E1AEDE2198B}" srcOrd="2" destOrd="0" presId="urn:microsoft.com/office/officeart/2005/8/layout/hierarchy4"/>
    <dgm:cxn modelId="{D8EC1FA3-BD97-4D7F-A8CE-0740736D720A}" type="presParOf" srcId="{D1C47EC6-04C7-4A38-B52B-0E1AEDE2198B}" destId="{B42A4ECB-ECFC-478E-A14F-8E1FB30B34B3}" srcOrd="0" destOrd="0" presId="urn:microsoft.com/office/officeart/2005/8/layout/hierarchy4"/>
    <dgm:cxn modelId="{56325E70-3712-48EC-8719-CCB95EAA55FF}" type="presParOf" srcId="{B42A4ECB-ECFC-478E-A14F-8E1FB30B34B3}" destId="{1D667A8E-25AE-4C13-B3BA-83245741F4A0}" srcOrd="0" destOrd="0" presId="urn:microsoft.com/office/officeart/2005/8/layout/hierarchy4"/>
    <dgm:cxn modelId="{5E4DFE7D-BEC0-469F-8F2C-2116E5CB5B44}" type="presParOf" srcId="{B42A4ECB-ECFC-478E-A14F-8E1FB30B34B3}" destId="{B93400D5-4C7C-4177-ABE1-AF1DA54CCEA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C36F0B-1244-4B00-A5ED-9F77CF6D9F51}" type="doc">
      <dgm:prSet loTypeId="urn:microsoft.com/office/officeart/2005/8/layout/cycle6" loCatId="relationship" qsTypeId="urn:microsoft.com/office/officeart/2005/8/quickstyle/3d2" qsCatId="3D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26FD7F70-3D9D-4EA8-BFA2-2E299CD7AED4}">
      <dgm:prSet phldrT="[Текст]"/>
      <dgm:spPr/>
      <dgm:t>
        <a:bodyPr/>
        <a:lstStyle/>
        <a:p>
          <a:r>
            <a:rPr lang="ru-RU" b="1" dirty="0" smtClean="0"/>
            <a:t>Физкультурно-оздоровительный</a:t>
          </a:r>
          <a:endParaRPr lang="ru-RU" b="1" dirty="0"/>
        </a:p>
      </dgm:t>
    </dgm:pt>
    <dgm:pt modelId="{F563ED7F-7032-4E51-9822-0D88957F7AED}" type="parTrans" cxnId="{99A8B231-B94F-46DC-A25F-0DC0E9546E0A}">
      <dgm:prSet/>
      <dgm:spPr/>
      <dgm:t>
        <a:bodyPr/>
        <a:lstStyle/>
        <a:p>
          <a:endParaRPr lang="ru-RU"/>
        </a:p>
      </dgm:t>
    </dgm:pt>
    <dgm:pt modelId="{6E7E65FC-09CF-4F95-8209-AEE54AAD0776}" type="sibTrans" cxnId="{99A8B231-B94F-46DC-A25F-0DC0E9546E0A}">
      <dgm:prSet/>
      <dgm:spPr/>
      <dgm:t>
        <a:bodyPr/>
        <a:lstStyle/>
        <a:p>
          <a:endParaRPr lang="ru-RU"/>
        </a:p>
      </dgm:t>
    </dgm:pt>
    <dgm:pt modelId="{9A7A3366-94B4-418C-B850-D1083EC7DA8A}">
      <dgm:prSet phldrT="[Текст]"/>
      <dgm:spPr/>
      <dgm:t>
        <a:bodyPr/>
        <a:lstStyle/>
        <a:p>
          <a:r>
            <a:rPr lang="ru-RU" b="1" dirty="0" smtClean="0"/>
            <a:t>Научно-методический</a:t>
          </a:r>
          <a:endParaRPr lang="ru-RU" b="1" dirty="0"/>
        </a:p>
      </dgm:t>
    </dgm:pt>
    <dgm:pt modelId="{7A2B6F3C-199F-4839-8500-6EF50BA259AB}" type="parTrans" cxnId="{F2C45DFE-98CE-44A0-9DF3-C8ACA9A31853}">
      <dgm:prSet/>
      <dgm:spPr/>
      <dgm:t>
        <a:bodyPr/>
        <a:lstStyle/>
        <a:p>
          <a:endParaRPr lang="ru-RU"/>
        </a:p>
      </dgm:t>
    </dgm:pt>
    <dgm:pt modelId="{9A9D1D9C-322A-4232-87C1-223760E4C916}" type="sibTrans" cxnId="{F2C45DFE-98CE-44A0-9DF3-C8ACA9A31853}">
      <dgm:prSet/>
      <dgm:spPr/>
      <dgm:t>
        <a:bodyPr/>
        <a:lstStyle/>
        <a:p>
          <a:endParaRPr lang="ru-RU"/>
        </a:p>
      </dgm:t>
    </dgm:pt>
    <dgm:pt modelId="{77B95108-CA1F-4CA2-9FD6-0EA916C6EEA6}">
      <dgm:prSet phldrT="[Текст]"/>
      <dgm:spPr/>
      <dgm:t>
        <a:bodyPr/>
        <a:lstStyle/>
        <a:p>
          <a:r>
            <a:rPr lang="ru-RU" b="1" dirty="0" smtClean="0"/>
            <a:t>Психолого-педагогической коррекции</a:t>
          </a:r>
          <a:endParaRPr lang="ru-RU" b="1" dirty="0"/>
        </a:p>
      </dgm:t>
    </dgm:pt>
    <dgm:pt modelId="{C6126D6E-EE64-4A42-BA0E-08C7ED8C3C4E}" type="parTrans" cxnId="{9F87E7C6-CE51-45B3-8EEE-10788381FD7D}">
      <dgm:prSet/>
      <dgm:spPr/>
      <dgm:t>
        <a:bodyPr/>
        <a:lstStyle/>
        <a:p>
          <a:endParaRPr lang="ru-RU"/>
        </a:p>
      </dgm:t>
    </dgm:pt>
    <dgm:pt modelId="{BA75ACB5-D34B-469E-98FF-8089D65F94F1}" type="sibTrans" cxnId="{9F87E7C6-CE51-45B3-8EEE-10788381FD7D}">
      <dgm:prSet/>
      <dgm:spPr/>
      <dgm:t>
        <a:bodyPr/>
        <a:lstStyle/>
        <a:p>
          <a:endParaRPr lang="ru-RU"/>
        </a:p>
      </dgm:t>
    </dgm:pt>
    <dgm:pt modelId="{1B8483B6-3385-49F7-9862-19B0B977AC47}">
      <dgm:prSet phldrT="[Текст]"/>
      <dgm:spPr/>
      <dgm:t>
        <a:bodyPr/>
        <a:lstStyle/>
        <a:p>
          <a:r>
            <a:rPr lang="ru-RU" b="1" dirty="0" smtClean="0"/>
            <a:t>Информационно-научный</a:t>
          </a:r>
          <a:endParaRPr lang="ru-RU" b="1" dirty="0"/>
        </a:p>
      </dgm:t>
    </dgm:pt>
    <dgm:pt modelId="{04962675-5610-44DC-B035-8321488E3EC3}" type="parTrans" cxnId="{61E0C152-B892-4C8B-B78E-356A5BC017D7}">
      <dgm:prSet/>
      <dgm:spPr/>
      <dgm:t>
        <a:bodyPr/>
        <a:lstStyle/>
        <a:p>
          <a:endParaRPr lang="ru-RU"/>
        </a:p>
      </dgm:t>
    </dgm:pt>
    <dgm:pt modelId="{07271B84-6E79-470B-A647-EFF87238B886}" type="sibTrans" cxnId="{61E0C152-B892-4C8B-B78E-356A5BC017D7}">
      <dgm:prSet/>
      <dgm:spPr/>
      <dgm:t>
        <a:bodyPr/>
        <a:lstStyle/>
        <a:p>
          <a:endParaRPr lang="ru-RU"/>
        </a:p>
      </dgm:t>
    </dgm:pt>
    <dgm:pt modelId="{355A5DFF-D232-4962-873B-EEB4D0616394}">
      <dgm:prSet phldrT="[Текст]"/>
      <dgm:spPr/>
      <dgm:t>
        <a:bodyPr/>
        <a:lstStyle/>
        <a:p>
          <a:r>
            <a:rPr lang="ru-RU" b="1" dirty="0" smtClean="0"/>
            <a:t>Медико-профилактический</a:t>
          </a:r>
          <a:endParaRPr lang="ru-RU" b="1" dirty="0"/>
        </a:p>
      </dgm:t>
    </dgm:pt>
    <dgm:pt modelId="{B6047679-C18B-4743-AD3A-42E7DF5DDF5F}" type="parTrans" cxnId="{42B50F39-C980-443D-9AEB-13CF862A271E}">
      <dgm:prSet/>
      <dgm:spPr/>
      <dgm:t>
        <a:bodyPr/>
        <a:lstStyle/>
        <a:p>
          <a:endParaRPr lang="ru-RU"/>
        </a:p>
      </dgm:t>
    </dgm:pt>
    <dgm:pt modelId="{63D2CCF6-75FA-4781-9C5B-A94FA786D8D8}" type="sibTrans" cxnId="{42B50F39-C980-443D-9AEB-13CF862A271E}">
      <dgm:prSet/>
      <dgm:spPr/>
      <dgm:t>
        <a:bodyPr/>
        <a:lstStyle/>
        <a:p>
          <a:endParaRPr lang="ru-RU"/>
        </a:p>
      </dgm:t>
    </dgm:pt>
    <dgm:pt modelId="{2B472699-BD5A-45A1-AAB7-AB9C1EA95D4E}">
      <dgm:prSet/>
      <dgm:spPr/>
      <dgm:t>
        <a:bodyPr/>
        <a:lstStyle/>
        <a:p>
          <a:r>
            <a:rPr lang="ru-RU" b="1" dirty="0" smtClean="0"/>
            <a:t>Духовно-национальный</a:t>
          </a:r>
          <a:endParaRPr lang="ru-RU" b="1" dirty="0"/>
        </a:p>
      </dgm:t>
    </dgm:pt>
    <dgm:pt modelId="{58CAD9A8-5846-469C-99DF-DE5FCBAC9E62}" type="parTrans" cxnId="{E7666E3C-6A35-405A-8611-0F65BD3FC54E}">
      <dgm:prSet/>
      <dgm:spPr/>
      <dgm:t>
        <a:bodyPr/>
        <a:lstStyle/>
        <a:p>
          <a:endParaRPr lang="ru-RU"/>
        </a:p>
      </dgm:t>
    </dgm:pt>
    <dgm:pt modelId="{D7F8AF32-CE4C-40C8-9A94-38E2AB364232}" type="sibTrans" cxnId="{E7666E3C-6A35-405A-8611-0F65BD3FC54E}">
      <dgm:prSet/>
      <dgm:spPr/>
      <dgm:t>
        <a:bodyPr/>
        <a:lstStyle/>
        <a:p>
          <a:endParaRPr lang="ru-RU"/>
        </a:p>
      </dgm:t>
    </dgm:pt>
    <dgm:pt modelId="{92D29FDF-549D-42D5-9F16-233769A6B2FB}">
      <dgm:prSet/>
      <dgm:spPr/>
      <dgm:t>
        <a:bodyPr/>
        <a:lstStyle/>
        <a:p>
          <a:r>
            <a:rPr lang="ru-RU" dirty="0" smtClean="0"/>
            <a:t> </a:t>
          </a:r>
          <a:r>
            <a:rPr lang="ru-RU" b="1" dirty="0" smtClean="0"/>
            <a:t>Ландшафтно-средовой</a:t>
          </a:r>
          <a:endParaRPr lang="ru-RU" b="1" dirty="0"/>
        </a:p>
      </dgm:t>
    </dgm:pt>
    <dgm:pt modelId="{DD54B4EB-1445-42D8-9719-45F9C4AE01EA}" type="parTrans" cxnId="{70FB535E-EC5F-49D6-BC58-507E377616FD}">
      <dgm:prSet/>
      <dgm:spPr/>
      <dgm:t>
        <a:bodyPr/>
        <a:lstStyle/>
        <a:p>
          <a:endParaRPr lang="ru-RU"/>
        </a:p>
      </dgm:t>
    </dgm:pt>
    <dgm:pt modelId="{FD44A078-5B96-496D-A1A8-6AFC71B57BB6}" type="sibTrans" cxnId="{70FB535E-EC5F-49D6-BC58-507E377616FD}">
      <dgm:prSet/>
      <dgm:spPr/>
      <dgm:t>
        <a:bodyPr/>
        <a:lstStyle/>
        <a:p>
          <a:endParaRPr lang="ru-RU"/>
        </a:p>
      </dgm:t>
    </dgm:pt>
    <dgm:pt modelId="{53C29EEE-8C5E-4D6F-92A8-055706F5AB4D}">
      <dgm:prSet/>
      <dgm:spPr/>
      <dgm:t>
        <a:bodyPr/>
        <a:lstStyle/>
        <a:p>
          <a:r>
            <a:rPr lang="ru-RU" b="1" dirty="0" err="1" smtClean="0"/>
            <a:t>Реабилитационно-корригирующий</a:t>
          </a:r>
          <a:endParaRPr lang="ru-RU" b="1" dirty="0"/>
        </a:p>
      </dgm:t>
    </dgm:pt>
    <dgm:pt modelId="{4AB41A9A-2B6E-4D84-B3A7-AE3E90C64F30}" type="parTrans" cxnId="{2CC427E9-50AD-45A9-9671-C59B0B1A039E}">
      <dgm:prSet/>
      <dgm:spPr/>
      <dgm:t>
        <a:bodyPr/>
        <a:lstStyle/>
        <a:p>
          <a:endParaRPr lang="ru-RU"/>
        </a:p>
      </dgm:t>
    </dgm:pt>
    <dgm:pt modelId="{CD00286F-1089-4314-AA14-A57BD734C153}" type="sibTrans" cxnId="{2CC427E9-50AD-45A9-9671-C59B0B1A039E}">
      <dgm:prSet/>
      <dgm:spPr/>
      <dgm:t>
        <a:bodyPr/>
        <a:lstStyle/>
        <a:p>
          <a:endParaRPr lang="ru-RU"/>
        </a:p>
      </dgm:t>
    </dgm:pt>
    <dgm:pt modelId="{3291DD67-8E31-4635-A231-C761CA39B0C8}">
      <dgm:prSet/>
      <dgm:spPr/>
      <dgm:t>
        <a:bodyPr/>
        <a:lstStyle/>
        <a:p>
          <a:r>
            <a:rPr lang="ru-RU" b="1" dirty="0" smtClean="0"/>
            <a:t>Семейно-поведенческий</a:t>
          </a:r>
          <a:endParaRPr lang="ru-RU" b="1" dirty="0"/>
        </a:p>
      </dgm:t>
    </dgm:pt>
    <dgm:pt modelId="{0026A665-2A9F-42C6-AD9F-E25A56DAC425}" type="parTrans" cxnId="{1022E3C9-33E0-415D-9127-26B44B7164F3}">
      <dgm:prSet/>
      <dgm:spPr/>
      <dgm:t>
        <a:bodyPr/>
        <a:lstStyle/>
        <a:p>
          <a:endParaRPr lang="ru-RU"/>
        </a:p>
      </dgm:t>
    </dgm:pt>
    <dgm:pt modelId="{636E96A4-DE75-4C01-859B-B1D017CE8B71}" type="sibTrans" cxnId="{1022E3C9-33E0-415D-9127-26B44B7164F3}">
      <dgm:prSet/>
      <dgm:spPr/>
      <dgm:t>
        <a:bodyPr/>
        <a:lstStyle/>
        <a:p>
          <a:endParaRPr lang="ru-RU"/>
        </a:p>
      </dgm:t>
    </dgm:pt>
    <dgm:pt modelId="{CADCA123-F7FD-42D7-B7DB-7CE7DDE8747F}" type="pres">
      <dgm:prSet presAssocID="{31C36F0B-1244-4B00-A5ED-9F77CF6D9F5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B586D2-A3DC-4A51-863D-559C6C032C27}" type="pres">
      <dgm:prSet presAssocID="{26FD7F70-3D9D-4EA8-BFA2-2E299CD7AED4}" presName="node" presStyleLbl="node1" presStyleIdx="0" presStyleCnt="9" custScaleX="184040" custScaleY="157218" custRadScaleRad="97122" custRadScaleInc="-167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15740A-F5A4-430F-A64F-6AB070A7E760}" type="pres">
      <dgm:prSet presAssocID="{26FD7F70-3D9D-4EA8-BFA2-2E299CD7AED4}" presName="spNode" presStyleCnt="0"/>
      <dgm:spPr/>
      <dgm:t>
        <a:bodyPr/>
        <a:lstStyle/>
        <a:p>
          <a:endParaRPr lang="ru-RU"/>
        </a:p>
      </dgm:t>
    </dgm:pt>
    <dgm:pt modelId="{A199113B-8382-4D8C-BC18-E50CE09A7144}" type="pres">
      <dgm:prSet presAssocID="{6E7E65FC-09CF-4F95-8209-AEE54AAD0776}" presName="sibTrans" presStyleLbl="sibTrans1D1" presStyleIdx="0" presStyleCnt="9"/>
      <dgm:spPr/>
      <dgm:t>
        <a:bodyPr/>
        <a:lstStyle/>
        <a:p>
          <a:endParaRPr lang="ru-RU"/>
        </a:p>
      </dgm:t>
    </dgm:pt>
    <dgm:pt modelId="{93BCFB9E-250F-4734-AAC3-FF28A78D4F6A}" type="pres">
      <dgm:prSet presAssocID="{9A7A3366-94B4-418C-B850-D1083EC7DA8A}" presName="node" presStyleLbl="node1" presStyleIdx="1" presStyleCnt="9" custScaleX="176769" custScaleY="155765" custRadScaleRad="97441" custRadScaleInc="601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8CC525-3452-4E4E-9610-F6436BF64E56}" type="pres">
      <dgm:prSet presAssocID="{9A7A3366-94B4-418C-B850-D1083EC7DA8A}" presName="spNode" presStyleCnt="0"/>
      <dgm:spPr/>
      <dgm:t>
        <a:bodyPr/>
        <a:lstStyle/>
        <a:p>
          <a:endParaRPr lang="ru-RU"/>
        </a:p>
      </dgm:t>
    </dgm:pt>
    <dgm:pt modelId="{92F1A9F4-D428-4F90-A8AD-B8EA80DA0CA8}" type="pres">
      <dgm:prSet presAssocID="{9A9D1D9C-322A-4232-87C1-223760E4C916}" presName="sibTrans" presStyleLbl="sibTrans1D1" presStyleIdx="1" presStyleCnt="9"/>
      <dgm:spPr/>
      <dgm:t>
        <a:bodyPr/>
        <a:lstStyle/>
        <a:p>
          <a:endParaRPr lang="ru-RU"/>
        </a:p>
      </dgm:t>
    </dgm:pt>
    <dgm:pt modelId="{C0500012-B717-4CF3-AFCD-CC617FC17A19}" type="pres">
      <dgm:prSet presAssocID="{3291DD67-8E31-4635-A231-C761CA39B0C8}" presName="node" presStyleLbl="node1" presStyleIdx="2" presStyleCnt="9" custScaleX="165251" custScaleY="155642" custRadScaleRad="106871" custRadScaleInc="203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583B4A-BFA2-4620-8383-91CE1EA4EEAF}" type="pres">
      <dgm:prSet presAssocID="{3291DD67-8E31-4635-A231-C761CA39B0C8}" presName="spNode" presStyleCnt="0"/>
      <dgm:spPr/>
      <dgm:t>
        <a:bodyPr/>
        <a:lstStyle/>
        <a:p>
          <a:endParaRPr lang="ru-RU"/>
        </a:p>
      </dgm:t>
    </dgm:pt>
    <dgm:pt modelId="{6F4C5FB8-46F4-4782-BC20-B698B302A45C}" type="pres">
      <dgm:prSet presAssocID="{636E96A4-DE75-4C01-859B-B1D017CE8B71}" presName="sibTrans" presStyleLbl="sibTrans1D1" presStyleIdx="2" presStyleCnt="9"/>
      <dgm:spPr/>
      <dgm:t>
        <a:bodyPr/>
        <a:lstStyle/>
        <a:p>
          <a:endParaRPr lang="ru-RU"/>
        </a:p>
      </dgm:t>
    </dgm:pt>
    <dgm:pt modelId="{5959D168-9E10-421C-A99D-F09EDC7158F4}" type="pres">
      <dgm:prSet presAssocID="{92D29FDF-549D-42D5-9F16-233769A6B2FB}" presName="node" presStyleLbl="node1" presStyleIdx="3" presStyleCnt="9" custScaleX="168382" custScaleY="143862" custRadScaleRad="99384" custRadScaleInc="-686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094C9D-4FAE-42D3-8725-070DF838843A}" type="pres">
      <dgm:prSet presAssocID="{92D29FDF-549D-42D5-9F16-233769A6B2FB}" presName="spNode" presStyleCnt="0"/>
      <dgm:spPr/>
      <dgm:t>
        <a:bodyPr/>
        <a:lstStyle/>
        <a:p>
          <a:endParaRPr lang="ru-RU"/>
        </a:p>
      </dgm:t>
    </dgm:pt>
    <dgm:pt modelId="{A140C8AE-B77D-49BF-BCDB-6A2D5B763121}" type="pres">
      <dgm:prSet presAssocID="{FD44A078-5B96-496D-A1A8-6AFC71B57BB6}" presName="sibTrans" presStyleLbl="sibTrans1D1" presStyleIdx="3" presStyleCnt="9"/>
      <dgm:spPr/>
      <dgm:t>
        <a:bodyPr/>
        <a:lstStyle/>
        <a:p>
          <a:endParaRPr lang="ru-RU"/>
        </a:p>
      </dgm:t>
    </dgm:pt>
    <dgm:pt modelId="{B55AAA7A-2F35-47C2-8B1C-BE73569A08B9}" type="pres">
      <dgm:prSet presAssocID="{2B472699-BD5A-45A1-AAB7-AB9C1EA95D4E}" presName="node" presStyleLbl="node1" presStyleIdx="4" presStyleCnt="9" custScaleX="157286" custScaleY="153535" custRadScaleRad="82637" custRadScaleInc="-283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7E2626-86F9-445E-BB72-76674E53BE78}" type="pres">
      <dgm:prSet presAssocID="{2B472699-BD5A-45A1-AAB7-AB9C1EA95D4E}" presName="spNode" presStyleCnt="0"/>
      <dgm:spPr/>
      <dgm:t>
        <a:bodyPr/>
        <a:lstStyle/>
        <a:p>
          <a:endParaRPr lang="ru-RU"/>
        </a:p>
      </dgm:t>
    </dgm:pt>
    <dgm:pt modelId="{F2CE4CF1-3DC7-4C2C-A99A-8C3C6D8B38FC}" type="pres">
      <dgm:prSet presAssocID="{D7F8AF32-CE4C-40C8-9A94-38E2AB364232}" presName="sibTrans" presStyleLbl="sibTrans1D1" presStyleIdx="4" presStyleCnt="9"/>
      <dgm:spPr/>
      <dgm:t>
        <a:bodyPr/>
        <a:lstStyle/>
        <a:p>
          <a:endParaRPr lang="ru-RU"/>
        </a:p>
      </dgm:t>
    </dgm:pt>
    <dgm:pt modelId="{E3D87CE0-57D8-4B7E-9C06-BD55E24D80FA}" type="pres">
      <dgm:prSet presAssocID="{77B95108-CA1F-4CA2-9FD6-0EA916C6EEA6}" presName="node" presStyleLbl="node1" presStyleIdx="5" presStyleCnt="9" custScaleX="161431" custScaleY="148879" custRadScaleRad="82638" custRadScaleInc="359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436209-EEC8-4EFD-94EB-DC51B37DF75E}" type="pres">
      <dgm:prSet presAssocID="{77B95108-CA1F-4CA2-9FD6-0EA916C6EEA6}" presName="spNode" presStyleCnt="0"/>
      <dgm:spPr/>
      <dgm:t>
        <a:bodyPr/>
        <a:lstStyle/>
        <a:p>
          <a:endParaRPr lang="ru-RU"/>
        </a:p>
      </dgm:t>
    </dgm:pt>
    <dgm:pt modelId="{23CC8D21-C4FB-42B3-B699-6355719A2CF8}" type="pres">
      <dgm:prSet presAssocID="{BA75ACB5-D34B-469E-98FF-8089D65F94F1}" presName="sibTrans" presStyleLbl="sibTrans1D1" presStyleIdx="5" presStyleCnt="9"/>
      <dgm:spPr/>
      <dgm:t>
        <a:bodyPr/>
        <a:lstStyle/>
        <a:p>
          <a:endParaRPr lang="ru-RU"/>
        </a:p>
      </dgm:t>
    </dgm:pt>
    <dgm:pt modelId="{26A5FD1F-96DF-45ED-A9D8-F33829297710}" type="pres">
      <dgm:prSet presAssocID="{1B8483B6-3385-49F7-9862-19B0B977AC47}" presName="node" presStyleLbl="node1" presStyleIdx="6" presStyleCnt="9" custScaleX="164690" custScaleY="149395" custRadScaleRad="99553" custRadScaleInc="761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020B47-EBB7-4820-8300-26BDA1350EE0}" type="pres">
      <dgm:prSet presAssocID="{1B8483B6-3385-49F7-9862-19B0B977AC47}" presName="spNode" presStyleCnt="0"/>
      <dgm:spPr/>
      <dgm:t>
        <a:bodyPr/>
        <a:lstStyle/>
        <a:p>
          <a:endParaRPr lang="ru-RU"/>
        </a:p>
      </dgm:t>
    </dgm:pt>
    <dgm:pt modelId="{6D12DEA5-5510-4D9D-8769-46C260AD3EC5}" type="pres">
      <dgm:prSet presAssocID="{07271B84-6E79-470B-A647-EFF87238B886}" presName="sibTrans" presStyleLbl="sibTrans1D1" presStyleIdx="6" presStyleCnt="9"/>
      <dgm:spPr/>
      <dgm:t>
        <a:bodyPr/>
        <a:lstStyle/>
        <a:p>
          <a:endParaRPr lang="ru-RU"/>
        </a:p>
      </dgm:t>
    </dgm:pt>
    <dgm:pt modelId="{C1FED140-D12F-4935-991E-22AEF1E0DA9E}" type="pres">
      <dgm:prSet presAssocID="{53C29EEE-8C5E-4D6F-92A8-055706F5AB4D}" presName="node" presStyleLbl="node1" presStyleIdx="7" presStyleCnt="9" custScaleX="166166" custScaleY="154690" custRadScaleRad="108288" custRadScaleInc="-114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1F2237-D839-4DAE-9295-0D79F1B2C028}" type="pres">
      <dgm:prSet presAssocID="{53C29EEE-8C5E-4D6F-92A8-055706F5AB4D}" presName="spNode" presStyleCnt="0"/>
      <dgm:spPr/>
      <dgm:t>
        <a:bodyPr/>
        <a:lstStyle/>
        <a:p>
          <a:endParaRPr lang="ru-RU"/>
        </a:p>
      </dgm:t>
    </dgm:pt>
    <dgm:pt modelId="{9284AFA9-C375-421A-A679-95E485B22E25}" type="pres">
      <dgm:prSet presAssocID="{CD00286F-1089-4314-AA14-A57BD734C153}" presName="sibTrans" presStyleLbl="sibTrans1D1" presStyleIdx="7" presStyleCnt="9"/>
      <dgm:spPr/>
      <dgm:t>
        <a:bodyPr/>
        <a:lstStyle/>
        <a:p>
          <a:endParaRPr lang="ru-RU"/>
        </a:p>
      </dgm:t>
    </dgm:pt>
    <dgm:pt modelId="{182496E0-EB08-4B19-A4FE-71A3C4EEAAF8}" type="pres">
      <dgm:prSet presAssocID="{355A5DFF-D232-4962-873B-EEB4D0616394}" presName="node" presStyleLbl="node1" presStyleIdx="8" presStyleCnt="9" custScaleX="167813" custScaleY="152944" custRadScaleRad="101611" custRadScaleInc="-736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CA307C-DA35-47BD-BC34-B886E007F719}" type="pres">
      <dgm:prSet presAssocID="{355A5DFF-D232-4962-873B-EEB4D0616394}" presName="spNode" presStyleCnt="0"/>
      <dgm:spPr/>
      <dgm:t>
        <a:bodyPr/>
        <a:lstStyle/>
        <a:p>
          <a:endParaRPr lang="ru-RU"/>
        </a:p>
      </dgm:t>
    </dgm:pt>
    <dgm:pt modelId="{C1A367C4-B418-4068-A00E-5E7BE67AD10A}" type="pres">
      <dgm:prSet presAssocID="{63D2CCF6-75FA-4781-9C5B-A94FA786D8D8}" presName="sibTrans" presStyleLbl="sibTrans1D1" presStyleIdx="8" presStyleCnt="9"/>
      <dgm:spPr/>
      <dgm:t>
        <a:bodyPr/>
        <a:lstStyle/>
        <a:p>
          <a:endParaRPr lang="ru-RU"/>
        </a:p>
      </dgm:t>
    </dgm:pt>
  </dgm:ptLst>
  <dgm:cxnLst>
    <dgm:cxn modelId="{3E34C6E8-E40F-462D-85F3-9B3E215B8235}" type="presOf" srcId="{CD00286F-1089-4314-AA14-A57BD734C153}" destId="{9284AFA9-C375-421A-A679-95E485B22E25}" srcOrd="0" destOrd="0" presId="urn:microsoft.com/office/officeart/2005/8/layout/cycle6"/>
    <dgm:cxn modelId="{D392DED9-1AB9-4746-85CD-342668B38314}" type="presOf" srcId="{FD44A078-5B96-496D-A1A8-6AFC71B57BB6}" destId="{A140C8AE-B77D-49BF-BCDB-6A2D5B763121}" srcOrd="0" destOrd="0" presId="urn:microsoft.com/office/officeart/2005/8/layout/cycle6"/>
    <dgm:cxn modelId="{E8A877A8-5E2B-4CDD-8647-17E0BFF088F8}" type="presOf" srcId="{BA75ACB5-D34B-469E-98FF-8089D65F94F1}" destId="{23CC8D21-C4FB-42B3-B699-6355719A2CF8}" srcOrd="0" destOrd="0" presId="urn:microsoft.com/office/officeart/2005/8/layout/cycle6"/>
    <dgm:cxn modelId="{C928AD1E-3184-4546-9960-EC163645EF9E}" type="presOf" srcId="{92D29FDF-549D-42D5-9F16-233769A6B2FB}" destId="{5959D168-9E10-421C-A99D-F09EDC7158F4}" srcOrd="0" destOrd="0" presId="urn:microsoft.com/office/officeart/2005/8/layout/cycle6"/>
    <dgm:cxn modelId="{2CC427E9-50AD-45A9-9671-C59B0B1A039E}" srcId="{31C36F0B-1244-4B00-A5ED-9F77CF6D9F51}" destId="{53C29EEE-8C5E-4D6F-92A8-055706F5AB4D}" srcOrd="7" destOrd="0" parTransId="{4AB41A9A-2B6E-4D84-B3A7-AE3E90C64F30}" sibTransId="{CD00286F-1089-4314-AA14-A57BD734C153}"/>
    <dgm:cxn modelId="{9E819373-B180-4F87-83CC-23F8B58BC3E7}" type="presOf" srcId="{9A7A3366-94B4-418C-B850-D1083EC7DA8A}" destId="{93BCFB9E-250F-4734-AAC3-FF28A78D4F6A}" srcOrd="0" destOrd="0" presId="urn:microsoft.com/office/officeart/2005/8/layout/cycle6"/>
    <dgm:cxn modelId="{9F87E7C6-CE51-45B3-8EEE-10788381FD7D}" srcId="{31C36F0B-1244-4B00-A5ED-9F77CF6D9F51}" destId="{77B95108-CA1F-4CA2-9FD6-0EA916C6EEA6}" srcOrd="5" destOrd="0" parTransId="{C6126D6E-EE64-4A42-BA0E-08C7ED8C3C4E}" sibTransId="{BA75ACB5-D34B-469E-98FF-8089D65F94F1}"/>
    <dgm:cxn modelId="{32E76E0D-3227-4ACC-B5C7-665EE2849EAE}" type="presOf" srcId="{2B472699-BD5A-45A1-AAB7-AB9C1EA95D4E}" destId="{B55AAA7A-2F35-47C2-8B1C-BE73569A08B9}" srcOrd="0" destOrd="0" presId="urn:microsoft.com/office/officeart/2005/8/layout/cycle6"/>
    <dgm:cxn modelId="{0C0CCC6E-23BC-4E9B-9060-B904FCE59DD2}" type="presOf" srcId="{31C36F0B-1244-4B00-A5ED-9F77CF6D9F51}" destId="{CADCA123-F7FD-42D7-B7DB-7CE7DDE8747F}" srcOrd="0" destOrd="0" presId="urn:microsoft.com/office/officeart/2005/8/layout/cycle6"/>
    <dgm:cxn modelId="{98D1B846-38C6-4B6E-B087-ED2CE695B4C9}" type="presOf" srcId="{D7F8AF32-CE4C-40C8-9A94-38E2AB364232}" destId="{F2CE4CF1-3DC7-4C2C-A99A-8C3C6D8B38FC}" srcOrd="0" destOrd="0" presId="urn:microsoft.com/office/officeart/2005/8/layout/cycle6"/>
    <dgm:cxn modelId="{42B50F39-C980-443D-9AEB-13CF862A271E}" srcId="{31C36F0B-1244-4B00-A5ED-9F77CF6D9F51}" destId="{355A5DFF-D232-4962-873B-EEB4D0616394}" srcOrd="8" destOrd="0" parTransId="{B6047679-C18B-4743-AD3A-42E7DF5DDF5F}" sibTransId="{63D2CCF6-75FA-4781-9C5B-A94FA786D8D8}"/>
    <dgm:cxn modelId="{BB67EABC-1567-41C4-9B0D-11B8FE8B4B2E}" type="presOf" srcId="{355A5DFF-D232-4962-873B-EEB4D0616394}" destId="{182496E0-EB08-4B19-A4FE-71A3C4EEAAF8}" srcOrd="0" destOrd="0" presId="urn:microsoft.com/office/officeart/2005/8/layout/cycle6"/>
    <dgm:cxn modelId="{E7666E3C-6A35-405A-8611-0F65BD3FC54E}" srcId="{31C36F0B-1244-4B00-A5ED-9F77CF6D9F51}" destId="{2B472699-BD5A-45A1-AAB7-AB9C1EA95D4E}" srcOrd="4" destOrd="0" parTransId="{58CAD9A8-5846-469C-99DF-DE5FCBAC9E62}" sibTransId="{D7F8AF32-CE4C-40C8-9A94-38E2AB364232}"/>
    <dgm:cxn modelId="{7E6AB7EA-B7B2-44B0-8FF1-48141E443FC7}" type="presOf" srcId="{6E7E65FC-09CF-4F95-8209-AEE54AAD0776}" destId="{A199113B-8382-4D8C-BC18-E50CE09A7144}" srcOrd="0" destOrd="0" presId="urn:microsoft.com/office/officeart/2005/8/layout/cycle6"/>
    <dgm:cxn modelId="{99A8B231-B94F-46DC-A25F-0DC0E9546E0A}" srcId="{31C36F0B-1244-4B00-A5ED-9F77CF6D9F51}" destId="{26FD7F70-3D9D-4EA8-BFA2-2E299CD7AED4}" srcOrd="0" destOrd="0" parTransId="{F563ED7F-7032-4E51-9822-0D88957F7AED}" sibTransId="{6E7E65FC-09CF-4F95-8209-AEE54AAD0776}"/>
    <dgm:cxn modelId="{4EC3F485-64A8-4E14-82BB-0845B9853CC4}" type="presOf" srcId="{77B95108-CA1F-4CA2-9FD6-0EA916C6EEA6}" destId="{E3D87CE0-57D8-4B7E-9C06-BD55E24D80FA}" srcOrd="0" destOrd="0" presId="urn:microsoft.com/office/officeart/2005/8/layout/cycle6"/>
    <dgm:cxn modelId="{87368261-5D03-4845-B161-D1B52C23F1CC}" type="presOf" srcId="{1B8483B6-3385-49F7-9862-19B0B977AC47}" destId="{26A5FD1F-96DF-45ED-A9D8-F33829297710}" srcOrd="0" destOrd="0" presId="urn:microsoft.com/office/officeart/2005/8/layout/cycle6"/>
    <dgm:cxn modelId="{518A8A06-93C3-403A-96B4-5E3A8E20ACD8}" type="presOf" srcId="{63D2CCF6-75FA-4781-9C5B-A94FA786D8D8}" destId="{C1A367C4-B418-4068-A00E-5E7BE67AD10A}" srcOrd="0" destOrd="0" presId="urn:microsoft.com/office/officeart/2005/8/layout/cycle6"/>
    <dgm:cxn modelId="{F2072E82-B03B-422B-AD19-F2D3545B1AB8}" type="presOf" srcId="{636E96A4-DE75-4C01-859B-B1D017CE8B71}" destId="{6F4C5FB8-46F4-4782-BC20-B698B302A45C}" srcOrd="0" destOrd="0" presId="urn:microsoft.com/office/officeart/2005/8/layout/cycle6"/>
    <dgm:cxn modelId="{70FB535E-EC5F-49D6-BC58-507E377616FD}" srcId="{31C36F0B-1244-4B00-A5ED-9F77CF6D9F51}" destId="{92D29FDF-549D-42D5-9F16-233769A6B2FB}" srcOrd="3" destOrd="0" parTransId="{DD54B4EB-1445-42D8-9719-45F9C4AE01EA}" sibTransId="{FD44A078-5B96-496D-A1A8-6AFC71B57BB6}"/>
    <dgm:cxn modelId="{2F167CA2-4FD7-43D8-8328-E6623FB70CB8}" type="presOf" srcId="{07271B84-6E79-470B-A647-EFF87238B886}" destId="{6D12DEA5-5510-4D9D-8769-46C260AD3EC5}" srcOrd="0" destOrd="0" presId="urn:microsoft.com/office/officeart/2005/8/layout/cycle6"/>
    <dgm:cxn modelId="{46BD0641-27F7-4AAA-AB04-BA4E77B14435}" type="presOf" srcId="{53C29EEE-8C5E-4D6F-92A8-055706F5AB4D}" destId="{C1FED140-D12F-4935-991E-22AEF1E0DA9E}" srcOrd="0" destOrd="0" presId="urn:microsoft.com/office/officeart/2005/8/layout/cycle6"/>
    <dgm:cxn modelId="{5F439169-032F-4DA3-8B21-A6B647C7EC94}" type="presOf" srcId="{3291DD67-8E31-4635-A231-C761CA39B0C8}" destId="{C0500012-B717-4CF3-AFCD-CC617FC17A19}" srcOrd="0" destOrd="0" presId="urn:microsoft.com/office/officeart/2005/8/layout/cycle6"/>
    <dgm:cxn modelId="{61E0C152-B892-4C8B-B78E-356A5BC017D7}" srcId="{31C36F0B-1244-4B00-A5ED-9F77CF6D9F51}" destId="{1B8483B6-3385-49F7-9862-19B0B977AC47}" srcOrd="6" destOrd="0" parTransId="{04962675-5610-44DC-B035-8321488E3EC3}" sibTransId="{07271B84-6E79-470B-A647-EFF87238B886}"/>
    <dgm:cxn modelId="{1022E3C9-33E0-415D-9127-26B44B7164F3}" srcId="{31C36F0B-1244-4B00-A5ED-9F77CF6D9F51}" destId="{3291DD67-8E31-4635-A231-C761CA39B0C8}" srcOrd="2" destOrd="0" parTransId="{0026A665-2A9F-42C6-AD9F-E25A56DAC425}" sibTransId="{636E96A4-DE75-4C01-859B-B1D017CE8B71}"/>
    <dgm:cxn modelId="{F2C45DFE-98CE-44A0-9DF3-C8ACA9A31853}" srcId="{31C36F0B-1244-4B00-A5ED-9F77CF6D9F51}" destId="{9A7A3366-94B4-418C-B850-D1083EC7DA8A}" srcOrd="1" destOrd="0" parTransId="{7A2B6F3C-199F-4839-8500-6EF50BA259AB}" sibTransId="{9A9D1D9C-322A-4232-87C1-223760E4C916}"/>
    <dgm:cxn modelId="{4FE4F3FF-47E3-48CE-9E02-AF70AE0D5F43}" type="presOf" srcId="{26FD7F70-3D9D-4EA8-BFA2-2E299CD7AED4}" destId="{45B586D2-A3DC-4A51-863D-559C6C032C27}" srcOrd="0" destOrd="0" presId="urn:microsoft.com/office/officeart/2005/8/layout/cycle6"/>
    <dgm:cxn modelId="{A318E596-98B8-4FAA-BFA2-386B7AB80125}" type="presOf" srcId="{9A9D1D9C-322A-4232-87C1-223760E4C916}" destId="{92F1A9F4-D428-4F90-A8AD-B8EA80DA0CA8}" srcOrd="0" destOrd="0" presId="urn:microsoft.com/office/officeart/2005/8/layout/cycle6"/>
    <dgm:cxn modelId="{BDCBD2E5-FDF6-45C9-BBE4-93745B64A13D}" type="presParOf" srcId="{CADCA123-F7FD-42D7-B7DB-7CE7DDE8747F}" destId="{45B586D2-A3DC-4A51-863D-559C6C032C27}" srcOrd="0" destOrd="0" presId="urn:microsoft.com/office/officeart/2005/8/layout/cycle6"/>
    <dgm:cxn modelId="{7C2C2E14-3555-44ED-83CB-BAD69063233A}" type="presParOf" srcId="{CADCA123-F7FD-42D7-B7DB-7CE7DDE8747F}" destId="{CA15740A-F5A4-430F-A64F-6AB070A7E760}" srcOrd="1" destOrd="0" presId="urn:microsoft.com/office/officeart/2005/8/layout/cycle6"/>
    <dgm:cxn modelId="{D7491BB9-6241-485F-A985-D02F0A9C778F}" type="presParOf" srcId="{CADCA123-F7FD-42D7-B7DB-7CE7DDE8747F}" destId="{A199113B-8382-4D8C-BC18-E50CE09A7144}" srcOrd="2" destOrd="0" presId="urn:microsoft.com/office/officeart/2005/8/layout/cycle6"/>
    <dgm:cxn modelId="{5EF66F14-FC78-471B-8F0C-91E835A6DB64}" type="presParOf" srcId="{CADCA123-F7FD-42D7-B7DB-7CE7DDE8747F}" destId="{93BCFB9E-250F-4734-AAC3-FF28A78D4F6A}" srcOrd="3" destOrd="0" presId="urn:microsoft.com/office/officeart/2005/8/layout/cycle6"/>
    <dgm:cxn modelId="{7D82F614-398C-42A0-9094-5B392D18B730}" type="presParOf" srcId="{CADCA123-F7FD-42D7-B7DB-7CE7DDE8747F}" destId="{268CC525-3452-4E4E-9610-F6436BF64E56}" srcOrd="4" destOrd="0" presId="urn:microsoft.com/office/officeart/2005/8/layout/cycle6"/>
    <dgm:cxn modelId="{B71E80E8-B1E2-438A-9970-73A82C730E59}" type="presParOf" srcId="{CADCA123-F7FD-42D7-B7DB-7CE7DDE8747F}" destId="{92F1A9F4-D428-4F90-A8AD-B8EA80DA0CA8}" srcOrd="5" destOrd="0" presId="urn:microsoft.com/office/officeart/2005/8/layout/cycle6"/>
    <dgm:cxn modelId="{8B9BF57E-84EF-4167-991C-0BBB6136C524}" type="presParOf" srcId="{CADCA123-F7FD-42D7-B7DB-7CE7DDE8747F}" destId="{C0500012-B717-4CF3-AFCD-CC617FC17A19}" srcOrd="6" destOrd="0" presId="urn:microsoft.com/office/officeart/2005/8/layout/cycle6"/>
    <dgm:cxn modelId="{8F5D3612-F21A-4814-9902-F427B4025D66}" type="presParOf" srcId="{CADCA123-F7FD-42D7-B7DB-7CE7DDE8747F}" destId="{1F583B4A-BFA2-4620-8383-91CE1EA4EEAF}" srcOrd="7" destOrd="0" presId="urn:microsoft.com/office/officeart/2005/8/layout/cycle6"/>
    <dgm:cxn modelId="{FD158412-6553-4B66-B2BE-9B1F28F25DA0}" type="presParOf" srcId="{CADCA123-F7FD-42D7-B7DB-7CE7DDE8747F}" destId="{6F4C5FB8-46F4-4782-BC20-B698B302A45C}" srcOrd="8" destOrd="0" presId="urn:microsoft.com/office/officeart/2005/8/layout/cycle6"/>
    <dgm:cxn modelId="{7C44681D-3BD3-43F3-8F57-E66E2F3B4DAD}" type="presParOf" srcId="{CADCA123-F7FD-42D7-B7DB-7CE7DDE8747F}" destId="{5959D168-9E10-421C-A99D-F09EDC7158F4}" srcOrd="9" destOrd="0" presId="urn:microsoft.com/office/officeart/2005/8/layout/cycle6"/>
    <dgm:cxn modelId="{4958F9C3-E88E-4D4A-94D8-5BC0C4E9A9FF}" type="presParOf" srcId="{CADCA123-F7FD-42D7-B7DB-7CE7DDE8747F}" destId="{2A094C9D-4FAE-42D3-8725-070DF838843A}" srcOrd="10" destOrd="0" presId="urn:microsoft.com/office/officeart/2005/8/layout/cycle6"/>
    <dgm:cxn modelId="{DE833EBE-6FBE-469D-BFEB-F0F2B3227542}" type="presParOf" srcId="{CADCA123-F7FD-42D7-B7DB-7CE7DDE8747F}" destId="{A140C8AE-B77D-49BF-BCDB-6A2D5B763121}" srcOrd="11" destOrd="0" presId="urn:microsoft.com/office/officeart/2005/8/layout/cycle6"/>
    <dgm:cxn modelId="{91F786B1-73C5-451F-83D8-23EE520A2CB2}" type="presParOf" srcId="{CADCA123-F7FD-42D7-B7DB-7CE7DDE8747F}" destId="{B55AAA7A-2F35-47C2-8B1C-BE73569A08B9}" srcOrd="12" destOrd="0" presId="urn:microsoft.com/office/officeart/2005/8/layout/cycle6"/>
    <dgm:cxn modelId="{344A6F60-2B19-4BD9-B052-1532D81D1F45}" type="presParOf" srcId="{CADCA123-F7FD-42D7-B7DB-7CE7DDE8747F}" destId="{CD7E2626-86F9-445E-BB72-76674E53BE78}" srcOrd="13" destOrd="0" presId="urn:microsoft.com/office/officeart/2005/8/layout/cycle6"/>
    <dgm:cxn modelId="{39DAAA7A-344D-45FF-B032-E50319377D6E}" type="presParOf" srcId="{CADCA123-F7FD-42D7-B7DB-7CE7DDE8747F}" destId="{F2CE4CF1-3DC7-4C2C-A99A-8C3C6D8B38FC}" srcOrd="14" destOrd="0" presId="urn:microsoft.com/office/officeart/2005/8/layout/cycle6"/>
    <dgm:cxn modelId="{DE631BF5-2C50-4C63-B4EB-3F08AE07BDB7}" type="presParOf" srcId="{CADCA123-F7FD-42D7-B7DB-7CE7DDE8747F}" destId="{E3D87CE0-57D8-4B7E-9C06-BD55E24D80FA}" srcOrd="15" destOrd="0" presId="urn:microsoft.com/office/officeart/2005/8/layout/cycle6"/>
    <dgm:cxn modelId="{98627341-76B5-4D78-824B-A48ABC9E7C94}" type="presParOf" srcId="{CADCA123-F7FD-42D7-B7DB-7CE7DDE8747F}" destId="{E1436209-EEC8-4EFD-94EB-DC51B37DF75E}" srcOrd="16" destOrd="0" presId="urn:microsoft.com/office/officeart/2005/8/layout/cycle6"/>
    <dgm:cxn modelId="{D7A51B37-10A6-4B0F-8911-43AC60E09266}" type="presParOf" srcId="{CADCA123-F7FD-42D7-B7DB-7CE7DDE8747F}" destId="{23CC8D21-C4FB-42B3-B699-6355719A2CF8}" srcOrd="17" destOrd="0" presId="urn:microsoft.com/office/officeart/2005/8/layout/cycle6"/>
    <dgm:cxn modelId="{8B79C3B0-86F6-4AA8-848C-932DF6F7D0C3}" type="presParOf" srcId="{CADCA123-F7FD-42D7-B7DB-7CE7DDE8747F}" destId="{26A5FD1F-96DF-45ED-A9D8-F33829297710}" srcOrd="18" destOrd="0" presId="urn:microsoft.com/office/officeart/2005/8/layout/cycle6"/>
    <dgm:cxn modelId="{44CC9646-1BD4-4C5F-8F1C-D281E67405C0}" type="presParOf" srcId="{CADCA123-F7FD-42D7-B7DB-7CE7DDE8747F}" destId="{13020B47-EBB7-4820-8300-26BDA1350EE0}" srcOrd="19" destOrd="0" presId="urn:microsoft.com/office/officeart/2005/8/layout/cycle6"/>
    <dgm:cxn modelId="{E1076C17-5A9E-4281-816B-F7AD8BBC22F2}" type="presParOf" srcId="{CADCA123-F7FD-42D7-B7DB-7CE7DDE8747F}" destId="{6D12DEA5-5510-4D9D-8769-46C260AD3EC5}" srcOrd="20" destOrd="0" presId="urn:microsoft.com/office/officeart/2005/8/layout/cycle6"/>
    <dgm:cxn modelId="{DF6403AE-269D-41A2-80E8-26BF5EE4FFA3}" type="presParOf" srcId="{CADCA123-F7FD-42D7-B7DB-7CE7DDE8747F}" destId="{C1FED140-D12F-4935-991E-22AEF1E0DA9E}" srcOrd="21" destOrd="0" presId="urn:microsoft.com/office/officeart/2005/8/layout/cycle6"/>
    <dgm:cxn modelId="{0E718B2C-3C85-426F-86B8-AE171CEA8BB5}" type="presParOf" srcId="{CADCA123-F7FD-42D7-B7DB-7CE7DDE8747F}" destId="{A01F2237-D839-4DAE-9295-0D79F1B2C028}" srcOrd="22" destOrd="0" presId="urn:microsoft.com/office/officeart/2005/8/layout/cycle6"/>
    <dgm:cxn modelId="{78C15C3B-42A0-441A-84AD-03929C1C33DB}" type="presParOf" srcId="{CADCA123-F7FD-42D7-B7DB-7CE7DDE8747F}" destId="{9284AFA9-C375-421A-A679-95E485B22E25}" srcOrd="23" destOrd="0" presId="urn:microsoft.com/office/officeart/2005/8/layout/cycle6"/>
    <dgm:cxn modelId="{9D791F43-570A-4052-9A94-07E194909B65}" type="presParOf" srcId="{CADCA123-F7FD-42D7-B7DB-7CE7DDE8747F}" destId="{182496E0-EB08-4B19-A4FE-71A3C4EEAAF8}" srcOrd="24" destOrd="0" presId="urn:microsoft.com/office/officeart/2005/8/layout/cycle6"/>
    <dgm:cxn modelId="{CAE584EC-2442-4DCC-812B-A0C59A00F970}" type="presParOf" srcId="{CADCA123-F7FD-42D7-B7DB-7CE7DDE8747F}" destId="{36CA307C-DA35-47BD-BC34-B886E007F719}" srcOrd="25" destOrd="0" presId="urn:microsoft.com/office/officeart/2005/8/layout/cycle6"/>
    <dgm:cxn modelId="{B58B8D0E-18F7-4254-9B70-705AB1425413}" type="presParOf" srcId="{CADCA123-F7FD-42D7-B7DB-7CE7DDE8747F}" destId="{C1A367C4-B418-4068-A00E-5E7BE67AD10A}" srcOrd="26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06183C-B2DA-494D-908E-6A6C3FE51CE0}" type="doc">
      <dgm:prSet loTypeId="urn:microsoft.com/office/officeart/2005/8/layout/vList3#1" loCatId="list" qsTypeId="urn:microsoft.com/office/officeart/2005/8/quickstyle/3d1" qsCatId="3D" csTypeId="urn:microsoft.com/office/officeart/2005/8/colors/accent5_2" csCatId="accent5" phldr="1"/>
      <dgm:spPr/>
    </dgm:pt>
    <dgm:pt modelId="{93B413E6-A8AB-4ED7-AA1A-E78C543F154D}">
      <dgm:prSet phldrT="[Текст]"/>
      <dgm:spPr/>
      <dgm:t>
        <a:bodyPr/>
        <a:lstStyle/>
        <a:p>
          <a:r>
            <a:rPr lang="ru-RU" b="1" dirty="0" smtClean="0"/>
            <a:t>Технология управления физкультурно-оздоровительной деятельностью</a:t>
          </a:r>
        </a:p>
        <a:p>
          <a:r>
            <a:rPr lang="ru-RU" b="1" dirty="0" smtClean="0"/>
            <a:t>(МДОУ № 64, № 69 г.Белгород, № 69 Ст.Оскол)</a:t>
          </a:r>
        </a:p>
      </dgm:t>
    </dgm:pt>
    <dgm:pt modelId="{3795C412-B2B5-40F9-A34F-976F71BAE2C7}" type="parTrans" cxnId="{19A799E8-09F5-43CE-81D7-8BCF02393E85}">
      <dgm:prSet/>
      <dgm:spPr/>
      <dgm:t>
        <a:bodyPr/>
        <a:lstStyle/>
        <a:p>
          <a:endParaRPr lang="ru-RU"/>
        </a:p>
      </dgm:t>
    </dgm:pt>
    <dgm:pt modelId="{8DC5CB5A-6D6B-45A1-9F3D-14A1180EA4EC}" type="sibTrans" cxnId="{19A799E8-09F5-43CE-81D7-8BCF02393E85}">
      <dgm:prSet/>
      <dgm:spPr/>
      <dgm:t>
        <a:bodyPr/>
        <a:lstStyle/>
        <a:p>
          <a:endParaRPr lang="ru-RU"/>
        </a:p>
      </dgm:t>
    </dgm:pt>
    <dgm:pt modelId="{CB09B44C-2B87-4EE4-8577-1E1DD00414D0}">
      <dgm:prSet phldrT="[Текст]"/>
      <dgm:spPr/>
      <dgm:t>
        <a:bodyPr/>
        <a:lstStyle/>
        <a:p>
          <a:r>
            <a:rPr lang="ru-RU" b="1" dirty="0" smtClean="0"/>
            <a:t>Физическая подготовка детей к школе, развитие адаптационного потенциала ребенка </a:t>
          </a:r>
        </a:p>
        <a:p>
          <a:r>
            <a:rPr lang="ru-RU" b="1" dirty="0" smtClean="0"/>
            <a:t>(МДОУ № 79, № 88)</a:t>
          </a:r>
          <a:endParaRPr lang="ru-RU" b="1" dirty="0"/>
        </a:p>
      </dgm:t>
    </dgm:pt>
    <dgm:pt modelId="{AB016AE5-7A14-4172-8D96-CE40819DA6E6}" type="parTrans" cxnId="{56F4F5C7-B785-498F-8731-C1139060CAA2}">
      <dgm:prSet/>
      <dgm:spPr/>
      <dgm:t>
        <a:bodyPr/>
        <a:lstStyle/>
        <a:p>
          <a:endParaRPr lang="ru-RU"/>
        </a:p>
      </dgm:t>
    </dgm:pt>
    <dgm:pt modelId="{00F4D164-CB41-418D-A8FF-D2D453B1B661}" type="sibTrans" cxnId="{56F4F5C7-B785-498F-8731-C1139060CAA2}">
      <dgm:prSet/>
      <dgm:spPr/>
      <dgm:t>
        <a:bodyPr/>
        <a:lstStyle/>
        <a:p>
          <a:endParaRPr lang="ru-RU"/>
        </a:p>
      </dgm:t>
    </dgm:pt>
    <dgm:pt modelId="{DC3953D7-31C8-433C-9326-1A4495B0A348}">
      <dgm:prSet phldrT="[Текст]"/>
      <dgm:spPr/>
      <dgm:t>
        <a:bodyPr/>
        <a:lstStyle/>
        <a:p>
          <a:r>
            <a:rPr lang="ru-RU" b="1" dirty="0" smtClean="0"/>
            <a:t>Формирование компетентности субъектов образовательного процесса в физкультурно-оздоровительной деятельности </a:t>
          </a:r>
        </a:p>
        <a:p>
          <a:r>
            <a:rPr lang="ru-RU" b="1" dirty="0" smtClean="0"/>
            <a:t>(МДОУ № 8 п.Дубовое, </a:t>
          </a:r>
          <a:r>
            <a:rPr lang="ru-RU" b="1" dirty="0" err="1" smtClean="0"/>
            <a:t>Красненский</a:t>
          </a:r>
          <a:r>
            <a:rPr lang="ru-RU" b="1" dirty="0" smtClean="0"/>
            <a:t> дет. сад).</a:t>
          </a:r>
          <a:endParaRPr lang="ru-RU" b="1" dirty="0"/>
        </a:p>
      </dgm:t>
    </dgm:pt>
    <dgm:pt modelId="{89BF9B5D-DFCB-4B64-8D6A-0323F2E91AF9}" type="parTrans" cxnId="{CB8AD22C-054D-454B-8B82-5D578B32C196}">
      <dgm:prSet/>
      <dgm:spPr/>
      <dgm:t>
        <a:bodyPr/>
        <a:lstStyle/>
        <a:p>
          <a:endParaRPr lang="ru-RU"/>
        </a:p>
      </dgm:t>
    </dgm:pt>
    <dgm:pt modelId="{7C97E947-CA2F-43A0-8ACF-E99A386C1BCB}" type="sibTrans" cxnId="{CB8AD22C-054D-454B-8B82-5D578B32C196}">
      <dgm:prSet/>
      <dgm:spPr/>
      <dgm:t>
        <a:bodyPr/>
        <a:lstStyle/>
        <a:p>
          <a:endParaRPr lang="ru-RU"/>
        </a:p>
      </dgm:t>
    </dgm:pt>
    <dgm:pt modelId="{95D29C28-CB88-4D30-AE49-C2CD510C9419}">
      <dgm:prSet/>
      <dgm:spPr/>
      <dgm:t>
        <a:bodyPr/>
        <a:lstStyle/>
        <a:p>
          <a:r>
            <a:rPr lang="ru-RU" b="1" dirty="0" smtClean="0"/>
            <a:t>Эмоциональное  благополучие, игровые программы и технологии физического воспитания, взаимодействие с семьёй</a:t>
          </a:r>
        </a:p>
        <a:p>
          <a:r>
            <a:rPr lang="ru-RU" b="1" dirty="0" smtClean="0"/>
            <a:t> (МДОУ № 34, № 51, № 57)</a:t>
          </a:r>
          <a:endParaRPr lang="ru-RU" b="1" dirty="0"/>
        </a:p>
      </dgm:t>
    </dgm:pt>
    <dgm:pt modelId="{CBBA6B02-CAD6-42E4-9799-FC9F94736FE6}" type="parTrans" cxnId="{2BFBA62A-C9B0-470D-9152-5BDCFD25B43C}">
      <dgm:prSet/>
      <dgm:spPr/>
      <dgm:t>
        <a:bodyPr/>
        <a:lstStyle/>
        <a:p>
          <a:endParaRPr lang="ru-RU"/>
        </a:p>
      </dgm:t>
    </dgm:pt>
    <dgm:pt modelId="{8CA882FD-F208-4C82-8C36-10D1DD2FEF31}" type="sibTrans" cxnId="{2BFBA62A-C9B0-470D-9152-5BDCFD25B43C}">
      <dgm:prSet/>
      <dgm:spPr/>
      <dgm:t>
        <a:bodyPr/>
        <a:lstStyle/>
        <a:p>
          <a:endParaRPr lang="ru-RU"/>
        </a:p>
      </dgm:t>
    </dgm:pt>
    <dgm:pt modelId="{8EE24E9B-1898-438D-9BF5-B3C2231B76E3}" type="pres">
      <dgm:prSet presAssocID="{DE06183C-B2DA-494D-908E-6A6C3FE51CE0}" presName="linearFlow" presStyleCnt="0">
        <dgm:presLayoutVars>
          <dgm:dir/>
          <dgm:resizeHandles val="exact"/>
        </dgm:presLayoutVars>
      </dgm:prSet>
      <dgm:spPr/>
    </dgm:pt>
    <dgm:pt modelId="{62968A61-6AAC-4ADE-9E83-8FCBE7353628}" type="pres">
      <dgm:prSet presAssocID="{93B413E6-A8AB-4ED7-AA1A-E78C543F154D}" presName="composite" presStyleCnt="0"/>
      <dgm:spPr/>
    </dgm:pt>
    <dgm:pt modelId="{6EDBBC35-7F09-4305-8F64-A31659B4A069}" type="pres">
      <dgm:prSet presAssocID="{93B413E6-A8AB-4ED7-AA1A-E78C543F154D}" presName="imgShp" presStyleLbl="fgImgPlace1" presStyleIdx="0" presStyleCnt="4" custFlipHor="1" custScaleX="20467" custScaleY="7254" custLinFactY="200000" custLinFactNeighborX="-38513" custLinFactNeighborY="209836"/>
      <dgm:spPr/>
    </dgm:pt>
    <dgm:pt modelId="{44C4FFC1-6510-41A8-8F8B-E644FA19E2E4}" type="pres">
      <dgm:prSet presAssocID="{93B413E6-A8AB-4ED7-AA1A-E78C543F154D}" presName="txShp" presStyleLbl="node1" presStyleIdx="0" presStyleCnt="4" custScaleX="1339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320FAC-D639-4A0F-ADDD-517551852ABF}" type="pres">
      <dgm:prSet presAssocID="{8DC5CB5A-6D6B-45A1-9F3D-14A1180EA4EC}" presName="spacing" presStyleCnt="0"/>
      <dgm:spPr/>
    </dgm:pt>
    <dgm:pt modelId="{EE669BCB-6AC3-495F-A37E-B991B628E64C}" type="pres">
      <dgm:prSet presAssocID="{CB09B44C-2B87-4EE4-8577-1E1DD00414D0}" presName="composite" presStyleCnt="0"/>
      <dgm:spPr/>
    </dgm:pt>
    <dgm:pt modelId="{46ABFBD4-B298-478B-81A0-B09C46B1A304}" type="pres">
      <dgm:prSet presAssocID="{CB09B44C-2B87-4EE4-8577-1E1DD00414D0}" presName="imgShp" presStyleLbl="fgImgPlace1" presStyleIdx="1" presStyleCnt="4" custFlipVert="1" custFlipHor="0" custScaleX="23325" custScaleY="24529" custLinFactY="100000" custLinFactNeighborX="-50509" custLinFactNeighborY="168486"/>
      <dgm:spPr/>
    </dgm:pt>
    <dgm:pt modelId="{E53D58E7-882C-4B7F-B6F3-150B4EF972E9}" type="pres">
      <dgm:prSet presAssocID="{CB09B44C-2B87-4EE4-8577-1E1DD00414D0}" presName="txShp" presStyleLbl="node1" presStyleIdx="1" presStyleCnt="4" custScaleX="1346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DA5080-CD3A-4E5B-8355-798B4979DA90}" type="pres">
      <dgm:prSet presAssocID="{00F4D164-CB41-418D-A8FF-D2D453B1B661}" presName="spacing" presStyleCnt="0"/>
      <dgm:spPr/>
    </dgm:pt>
    <dgm:pt modelId="{A0262855-B490-48EC-9D09-4E003AD11F76}" type="pres">
      <dgm:prSet presAssocID="{DC3953D7-31C8-433C-9326-1A4495B0A348}" presName="composite" presStyleCnt="0"/>
      <dgm:spPr/>
    </dgm:pt>
    <dgm:pt modelId="{2EA6CCC5-F861-4F3A-9491-8D42525ACD69}" type="pres">
      <dgm:prSet presAssocID="{DC3953D7-31C8-433C-9326-1A4495B0A348}" presName="imgShp" presStyleLbl="fgImgPlace1" presStyleIdx="2" presStyleCnt="4" custFlipVert="0" custFlipHor="1" custScaleX="4262" custScaleY="42593" custLinFactY="40955" custLinFactNeighborX="-53328" custLinFactNeighborY="100000"/>
      <dgm:spPr/>
    </dgm:pt>
    <dgm:pt modelId="{A83BFA6F-C922-4512-9C4A-B4516ECF52B0}" type="pres">
      <dgm:prSet presAssocID="{DC3953D7-31C8-433C-9326-1A4495B0A348}" presName="txShp" presStyleLbl="node1" presStyleIdx="2" presStyleCnt="4" custScaleX="1373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E1EB3-7F16-494C-93EB-BD50FF611C1E}" type="pres">
      <dgm:prSet presAssocID="{7C97E947-CA2F-43A0-8ACF-E99A386C1BCB}" presName="spacing" presStyleCnt="0"/>
      <dgm:spPr/>
    </dgm:pt>
    <dgm:pt modelId="{7BD7ECBE-0775-4406-9919-12DADE93C726}" type="pres">
      <dgm:prSet presAssocID="{95D29C28-CB88-4D30-AE49-C2CD510C9419}" presName="composite" presStyleCnt="0"/>
      <dgm:spPr/>
    </dgm:pt>
    <dgm:pt modelId="{F3CD6061-FFCF-485A-B645-3F11FDDCE256}" type="pres">
      <dgm:prSet presAssocID="{95D29C28-CB88-4D30-AE49-C2CD510C9419}" presName="imgShp" presStyleLbl="fgImgPlace1" presStyleIdx="3" presStyleCnt="4" custFlipHor="1" custScaleX="6030" custScaleY="7394" custLinFactY="33778" custLinFactNeighborX="-59156" custLinFactNeighborY="100000"/>
      <dgm:spPr/>
    </dgm:pt>
    <dgm:pt modelId="{D605F572-B9BA-4C8A-A4FF-8CB8D5E7803B}" type="pres">
      <dgm:prSet presAssocID="{95D29C28-CB88-4D30-AE49-C2CD510C9419}" presName="txShp" presStyleLbl="node1" presStyleIdx="3" presStyleCnt="4" custScaleX="1365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C07892-E313-48AD-98CE-88CC313BCE2C}" type="presOf" srcId="{93B413E6-A8AB-4ED7-AA1A-E78C543F154D}" destId="{44C4FFC1-6510-41A8-8F8B-E644FA19E2E4}" srcOrd="0" destOrd="0" presId="urn:microsoft.com/office/officeart/2005/8/layout/vList3#1"/>
    <dgm:cxn modelId="{56F4F5C7-B785-498F-8731-C1139060CAA2}" srcId="{DE06183C-B2DA-494D-908E-6A6C3FE51CE0}" destId="{CB09B44C-2B87-4EE4-8577-1E1DD00414D0}" srcOrd="1" destOrd="0" parTransId="{AB016AE5-7A14-4172-8D96-CE40819DA6E6}" sibTransId="{00F4D164-CB41-418D-A8FF-D2D453B1B661}"/>
    <dgm:cxn modelId="{DB201FDA-A166-4168-B137-42EA416DA629}" type="presOf" srcId="{DC3953D7-31C8-433C-9326-1A4495B0A348}" destId="{A83BFA6F-C922-4512-9C4A-B4516ECF52B0}" srcOrd="0" destOrd="0" presId="urn:microsoft.com/office/officeart/2005/8/layout/vList3#1"/>
    <dgm:cxn modelId="{0727B3C7-65DF-4E14-B198-1DD7680475D2}" type="presOf" srcId="{95D29C28-CB88-4D30-AE49-C2CD510C9419}" destId="{D605F572-B9BA-4C8A-A4FF-8CB8D5E7803B}" srcOrd="0" destOrd="0" presId="urn:microsoft.com/office/officeart/2005/8/layout/vList3#1"/>
    <dgm:cxn modelId="{19A799E8-09F5-43CE-81D7-8BCF02393E85}" srcId="{DE06183C-B2DA-494D-908E-6A6C3FE51CE0}" destId="{93B413E6-A8AB-4ED7-AA1A-E78C543F154D}" srcOrd="0" destOrd="0" parTransId="{3795C412-B2B5-40F9-A34F-976F71BAE2C7}" sibTransId="{8DC5CB5A-6D6B-45A1-9F3D-14A1180EA4EC}"/>
    <dgm:cxn modelId="{2BFBA62A-C9B0-470D-9152-5BDCFD25B43C}" srcId="{DE06183C-B2DA-494D-908E-6A6C3FE51CE0}" destId="{95D29C28-CB88-4D30-AE49-C2CD510C9419}" srcOrd="3" destOrd="0" parTransId="{CBBA6B02-CAD6-42E4-9799-FC9F94736FE6}" sibTransId="{8CA882FD-F208-4C82-8C36-10D1DD2FEF31}"/>
    <dgm:cxn modelId="{56BF744E-38DC-4A6F-A3B7-740209D3C51A}" type="presOf" srcId="{DE06183C-B2DA-494D-908E-6A6C3FE51CE0}" destId="{8EE24E9B-1898-438D-9BF5-B3C2231B76E3}" srcOrd="0" destOrd="0" presId="urn:microsoft.com/office/officeart/2005/8/layout/vList3#1"/>
    <dgm:cxn modelId="{CB8AD22C-054D-454B-8B82-5D578B32C196}" srcId="{DE06183C-B2DA-494D-908E-6A6C3FE51CE0}" destId="{DC3953D7-31C8-433C-9326-1A4495B0A348}" srcOrd="2" destOrd="0" parTransId="{89BF9B5D-DFCB-4B64-8D6A-0323F2E91AF9}" sibTransId="{7C97E947-CA2F-43A0-8ACF-E99A386C1BCB}"/>
    <dgm:cxn modelId="{4C23CA06-C303-4448-8599-F021C944027A}" type="presOf" srcId="{CB09B44C-2B87-4EE4-8577-1E1DD00414D0}" destId="{E53D58E7-882C-4B7F-B6F3-150B4EF972E9}" srcOrd="0" destOrd="0" presId="urn:microsoft.com/office/officeart/2005/8/layout/vList3#1"/>
    <dgm:cxn modelId="{8E44F952-4BE9-4E97-A80D-91F53FE6D281}" type="presParOf" srcId="{8EE24E9B-1898-438D-9BF5-B3C2231B76E3}" destId="{62968A61-6AAC-4ADE-9E83-8FCBE7353628}" srcOrd="0" destOrd="0" presId="urn:microsoft.com/office/officeart/2005/8/layout/vList3#1"/>
    <dgm:cxn modelId="{43EBED2D-F38B-49A2-9DA5-F153CB10C2E8}" type="presParOf" srcId="{62968A61-6AAC-4ADE-9E83-8FCBE7353628}" destId="{6EDBBC35-7F09-4305-8F64-A31659B4A069}" srcOrd="0" destOrd="0" presId="urn:microsoft.com/office/officeart/2005/8/layout/vList3#1"/>
    <dgm:cxn modelId="{6502FB64-EDB1-4B46-86D2-6B1A64158FAA}" type="presParOf" srcId="{62968A61-6AAC-4ADE-9E83-8FCBE7353628}" destId="{44C4FFC1-6510-41A8-8F8B-E644FA19E2E4}" srcOrd="1" destOrd="0" presId="urn:microsoft.com/office/officeart/2005/8/layout/vList3#1"/>
    <dgm:cxn modelId="{51DA3F42-947A-4A7C-8F73-C265A5519661}" type="presParOf" srcId="{8EE24E9B-1898-438D-9BF5-B3C2231B76E3}" destId="{54320FAC-D639-4A0F-ADDD-517551852ABF}" srcOrd="1" destOrd="0" presId="urn:microsoft.com/office/officeart/2005/8/layout/vList3#1"/>
    <dgm:cxn modelId="{BCA3BEB6-8BCC-430E-A6E6-64772C9CD6F9}" type="presParOf" srcId="{8EE24E9B-1898-438D-9BF5-B3C2231B76E3}" destId="{EE669BCB-6AC3-495F-A37E-B991B628E64C}" srcOrd="2" destOrd="0" presId="urn:microsoft.com/office/officeart/2005/8/layout/vList3#1"/>
    <dgm:cxn modelId="{D1D607F0-D490-472C-B8A8-D23A6E5E35BF}" type="presParOf" srcId="{EE669BCB-6AC3-495F-A37E-B991B628E64C}" destId="{46ABFBD4-B298-478B-81A0-B09C46B1A304}" srcOrd="0" destOrd="0" presId="urn:microsoft.com/office/officeart/2005/8/layout/vList3#1"/>
    <dgm:cxn modelId="{CEBA559D-E095-4A1E-AC20-9FC914871B98}" type="presParOf" srcId="{EE669BCB-6AC3-495F-A37E-B991B628E64C}" destId="{E53D58E7-882C-4B7F-B6F3-150B4EF972E9}" srcOrd="1" destOrd="0" presId="urn:microsoft.com/office/officeart/2005/8/layout/vList3#1"/>
    <dgm:cxn modelId="{E01CC770-D066-442E-BB5E-EC7F20EB5A67}" type="presParOf" srcId="{8EE24E9B-1898-438D-9BF5-B3C2231B76E3}" destId="{74DA5080-CD3A-4E5B-8355-798B4979DA90}" srcOrd="3" destOrd="0" presId="urn:microsoft.com/office/officeart/2005/8/layout/vList3#1"/>
    <dgm:cxn modelId="{FF6E889E-AB90-445D-BCE3-16012B4D8100}" type="presParOf" srcId="{8EE24E9B-1898-438D-9BF5-B3C2231B76E3}" destId="{A0262855-B490-48EC-9D09-4E003AD11F76}" srcOrd="4" destOrd="0" presId="urn:microsoft.com/office/officeart/2005/8/layout/vList3#1"/>
    <dgm:cxn modelId="{D03B5D72-34C4-4F21-8281-3E567322BCE3}" type="presParOf" srcId="{A0262855-B490-48EC-9D09-4E003AD11F76}" destId="{2EA6CCC5-F861-4F3A-9491-8D42525ACD69}" srcOrd="0" destOrd="0" presId="urn:microsoft.com/office/officeart/2005/8/layout/vList3#1"/>
    <dgm:cxn modelId="{9C5DF42E-E52C-4745-9640-905DD885F5B4}" type="presParOf" srcId="{A0262855-B490-48EC-9D09-4E003AD11F76}" destId="{A83BFA6F-C922-4512-9C4A-B4516ECF52B0}" srcOrd="1" destOrd="0" presId="urn:microsoft.com/office/officeart/2005/8/layout/vList3#1"/>
    <dgm:cxn modelId="{826F8122-9616-4511-98F4-3FF8B676AF46}" type="presParOf" srcId="{8EE24E9B-1898-438D-9BF5-B3C2231B76E3}" destId="{0A3E1EB3-7F16-494C-93EB-BD50FF611C1E}" srcOrd="5" destOrd="0" presId="urn:microsoft.com/office/officeart/2005/8/layout/vList3#1"/>
    <dgm:cxn modelId="{32744786-8177-4DC8-8FA2-61D5C201D3C1}" type="presParOf" srcId="{8EE24E9B-1898-438D-9BF5-B3C2231B76E3}" destId="{7BD7ECBE-0775-4406-9919-12DADE93C726}" srcOrd="6" destOrd="0" presId="urn:microsoft.com/office/officeart/2005/8/layout/vList3#1"/>
    <dgm:cxn modelId="{670C3B81-4808-44E8-8789-7BF806554DD9}" type="presParOf" srcId="{7BD7ECBE-0775-4406-9919-12DADE93C726}" destId="{F3CD6061-FFCF-485A-B645-3F11FDDCE256}" srcOrd="0" destOrd="0" presId="urn:microsoft.com/office/officeart/2005/8/layout/vList3#1"/>
    <dgm:cxn modelId="{4EF0570E-314B-440E-91BA-ABD428656B3D}" type="presParOf" srcId="{7BD7ECBE-0775-4406-9919-12DADE93C726}" destId="{D605F572-B9BA-4C8A-A4FF-8CB8D5E7803B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3DD4F-8C70-463D-98C6-701A66AF8076}">
      <dsp:nvSpPr>
        <dsp:cNvPr id="0" name=""/>
        <dsp:cNvSpPr/>
      </dsp:nvSpPr>
      <dsp:spPr>
        <a:xfrm>
          <a:off x="714535" y="1183"/>
          <a:ext cx="7283896" cy="15181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4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4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Развитие инновационного потенциала дошкольного </a:t>
          </a:r>
          <a:r>
            <a:rPr lang="ru-RU" sz="3100" kern="1200" dirty="0" smtClean="0"/>
            <a:t>учреждения:</a:t>
          </a:r>
          <a:endParaRPr lang="ru-RU" sz="3100" kern="1200" dirty="0"/>
        </a:p>
      </dsp:txBody>
      <dsp:txXfrm>
        <a:off x="759001" y="45649"/>
        <a:ext cx="7194964" cy="1429233"/>
      </dsp:txXfrm>
    </dsp:sp>
    <dsp:sp modelId="{7A7CACAA-65F5-4342-8415-BF8C43A80609}">
      <dsp:nvSpPr>
        <dsp:cNvPr id="0" name=""/>
        <dsp:cNvSpPr/>
      </dsp:nvSpPr>
      <dsp:spPr>
        <a:xfrm>
          <a:off x="61831" y="1808173"/>
          <a:ext cx="3857629" cy="16459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4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4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как открытой воспитательной </a:t>
          </a:r>
          <a:r>
            <a:rPr lang="ru-RU" sz="3000" kern="1200" dirty="0" smtClean="0"/>
            <a:t>системы; </a:t>
          </a:r>
          <a:endParaRPr lang="ru-RU" sz="3000" kern="1200" dirty="0"/>
        </a:p>
      </dsp:txBody>
      <dsp:txXfrm>
        <a:off x="110040" y="1856382"/>
        <a:ext cx="3761211" cy="1549567"/>
      </dsp:txXfrm>
    </dsp:sp>
    <dsp:sp modelId="{7F84337F-3422-4AB5-9023-44B050CD214C}">
      <dsp:nvSpPr>
        <dsp:cNvPr id="0" name=""/>
        <dsp:cNvSpPr/>
      </dsp:nvSpPr>
      <dsp:spPr>
        <a:xfrm>
          <a:off x="4850103" y="1820246"/>
          <a:ext cx="3862864" cy="15950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4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4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как ресурсного </a:t>
          </a:r>
          <a:r>
            <a:rPr lang="ru-RU" sz="3000" kern="1200" dirty="0" smtClean="0"/>
            <a:t>центра «Здоровый дошкольник</a:t>
          </a:r>
          <a:r>
            <a:rPr lang="ru-RU" sz="3000" kern="1200" dirty="0" smtClean="0"/>
            <a:t>»;  </a:t>
          </a:r>
          <a:endParaRPr lang="ru-RU" sz="3000" kern="1200" dirty="0"/>
        </a:p>
      </dsp:txBody>
      <dsp:txXfrm>
        <a:off x="4896819" y="1866962"/>
        <a:ext cx="3769432" cy="1501574"/>
      </dsp:txXfrm>
    </dsp:sp>
    <dsp:sp modelId="{1D667A8E-25AE-4C13-B3BA-83245741F4A0}">
      <dsp:nvSpPr>
        <dsp:cNvPr id="0" name=""/>
        <dsp:cNvSpPr/>
      </dsp:nvSpPr>
      <dsp:spPr>
        <a:xfrm>
          <a:off x="2332268" y="3710141"/>
          <a:ext cx="4297203" cy="1448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4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4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как экспериментальной </a:t>
          </a:r>
          <a:r>
            <a:rPr lang="ru-RU" sz="3200" kern="1200" dirty="0" smtClean="0"/>
            <a:t>площадки РАО</a:t>
          </a:r>
          <a:endParaRPr lang="ru-RU" sz="3200" kern="1200" dirty="0"/>
        </a:p>
      </dsp:txBody>
      <dsp:txXfrm>
        <a:off x="2374685" y="3752558"/>
        <a:ext cx="4212369" cy="13633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B586D2-A3DC-4A51-863D-559C6C032C27}">
      <dsp:nvSpPr>
        <dsp:cNvPr id="0" name=""/>
        <dsp:cNvSpPr/>
      </dsp:nvSpPr>
      <dsp:spPr>
        <a:xfrm>
          <a:off x="3219416" y="-129874"/>
          <a:ext cx="2295898" cy="127484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Физкультурно-оздоровительный</a:t>
          </a:r>
          <a:endParaRPr lang="ru-RU" sz="1500" b="1" kern="1200" dirty="0"/>
        </a:p>
      </dsp:txBody>
      <dsp:txXfrm>
        <a:off x="3281649" y="-67641"/>
        <a:ext cx="2171432" cy="1150374"/>
      </dsp:txXfrm>
    </dsp:sp>
    <dsp:sp modelId="{A199113B-8382-4D8C-BC18-E50CE09A7144}">
      <dsp:nvSpPr>
        <dsp:cNvPr id="0" name=""/>
        <dsp:cNvSpPr/>
      </dsp:nvSpPr>
      <dsp:spPr>
        <a:xfrm>
          <a:off x="1396275" y="519742"/>
          <a:ext cx="6229555" cy="6229555"/>
        </a:xfrm>
        <a:custGeom>
          <a:avLst/>
          <a:gdLst/>
          <a:ahLst/>
          <a:cxnLst/>
          <a:rect l="0" t="0" r="0" b="0"/>
          <a:pathLst>
            <a:path>
              <a:moveTo>
                <a:pt x="4123441" y="167840"/>
              </a:moveTo>
              <a:arcTo wR="3114777" hR="3114777" stAng="17333688" swAng="503662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BCFB9E-250F-4734-AAC3-FF28A78D4F6A}">
      <dsp:nvSpPr>
        <dsp:cNvPr id="0" name=""/>
        <dsp:cNvSpPr/>
      </dsp:nvSpPr>
      <dsp:spPr>
        <a:xfrm>
          <a:off x="5638485" y="868540"/>
          <a:ext cx="2205192" cy="126305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Научно-методический</a:t>
          </a:r>
          <a:endParaRPr lang="ru-RU" sz="1500" b="1" kern="1200" dirty="0"/>
        </a:p>
      </dsp:txBody>
      <dsp:txXfrm>
        <a:off x="5700142" y="930197"/>
        <a:ext cx="2081878" cy="1139744"/>
      </dsp:txXfrm>
    </dsp:sp>
    <dsp:sp modelId="{92F1A9F4-D428-4F90-A8AD-B8EA80DA0CA8}">
      <dsp:nvSpPr>
        <dsp:cNvPr id="0" name=""/>
        <dsp:cNvSpPr/>
      </dsp:nvSpPr>
      <dsp:spPr>
        <a:xfrm>
          <a:off x="2443811" y="1677151"/>
          <a:ext cx="6229555" cy="6229555"/>
        </a:xfrm>
        <a:custGeom>
          <a:avLst/>
          <a:gdLst/>
          <a:ahLst/>
          <a:cxnLst/>
          <a:rect l="0" t="0" r="0" b="0"/>
          <a:pathLst>
            <a:path>
              <a:moveTo>
                <a:pt x="4739746" y="457463"/>
              </a:moveTo>
              <a:arcTo wR="3114777" hR="3114777" stAng="18086767" swAng="627074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500012-B717-4CF3-AFCD-CC617FC17A19}">
      <dsp:nvSpPr>
        <dsp:cNvPr id="0" name=""/>
        <dsp:cNvSpPr/>
      </dsp:nvSpPr>
      <dsp:spPr>
        <a:xfrm>
          <a:off x="6756279" y="2477338"/>
          <a:ext cx="2061505" cy="126206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Семейно-поведенческий</a:t>
          </a:r>
          <a:endParaRPr lang="ru-RU" sz="1500" b="1" kern="1200" dirty="0"/>
        </a:p>
      </dsp:txBody>
      <dsp:txXfrm>
        <a:off x="6817888" y="2538947"/>
        <a:ext cx="1938287" cy="1138843"/>
      </dsp:txXfrm>
    </dsp:sp>
    <dsp:sp modelId="{6F4C5FB8-46F4-4782-BC20-B698B302A45C}">
      <dsp:nvSpPr>
        <dsp:cNvPr id="0" name=""/>
        <dsp:cNvSpPr/>
      </dsp:nvSpPr>
      <dsp:spPr>
        <a:xfrm>
          <a:off x="2216493" y="-1265087"/>
          <a:ext cx="6229555" cy="6229555"/>
        </a:xfrm>
        <a:custGeom>
          <a:avLst/>
          <a:gdLst/>
          <a:ahLst/>
          <a:cxnLst/>
          <a:rect l="0" t="0" r="0" b="0"/>
          <a:pathLst>
            <a:path>
              <a:moveTo>
                <a:pt x="5588334" y="5007753"/>
              </a:moveTo>
              <a:arcTo wR="3114777" hR="3114777" stAng="2245577" swAng="444904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59D168-9E10-421C-A99D-F09EDC7158F4}">
      <dsp:nvSpPr>
        <dsp:cNvPr id="0" name=""/>
        <dsp:cNvSpPr/>
      </dsp:nvSpPr>
      <dsp:spPr>
        <a:xfrm>
          <a:off x="6327666" y="4048975"/>
          <a:ext cx="2100564" cy="116654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 </a:t>
          </a:r>
          <a:r>
            <a:rPr lang="ru-RU" sz="1500" b="1" kern="1200" dirty="0" smtClean="0"/>
            <a:t>Ландшафтно-средовой</a:t>
          </a:r>
          <a:endParaRPr lang="ru-RU" sz="1500" b="1" kern="1200" dirty="0"/>
        </a:p>
      </dsp:txBody>
      <dsp:txXfrm>
        <a:off x="6384612" y="4105921"/>
        <a:ext cx="1986672" cy="1052648"/>
      </dsp:txXfrm>
    </dsp:sp>
    <dsp:sp modelId="{A140C8AE-B77D-49BF-BCDB-6A2D5B763121}">
      <dsp:nvSpPr>
        <dsp:cNvPr id="0" name=""/>
        <dsp:cNvSpPr/>
      </dsp:nvSpPr>
      <dsp:spPr>
        <a:xfrm>
          <a:off x="3406990" y="-963273"/>
          <a:ext cx="6229555" cy="6229555"/>
        </a:xfrm>
        <a:custGeom>
          <a:avLst/>
          <a:gdLst/>
          <a:ahLst/>
          <a:cxnLst/>
          <a:rect l="0" t="0" r="0" b="0"/>
          <a:pathLst>
            <a:path>
              <a:moveTo>
                <a:pt x="3667999" y="6180032"/>
              </a:moveTo>
              <a:arcTo wR="3114777" hR="3114777" stAng="4786158" swAng="753610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5AAA7A-2F35-47C2-8B1C-BE73569A08B9}">
      <dsp:nvSpPr>
        <dsp:cNvPr id="0" name=""/>
        <dsp:cNvSpPr/>
      </dsp:nvSpPr>
      <dsp:spPr>
        <a:xfrm>
          <a:off x="4541716" y="5263417"/>
          <a:ext cx="1962142" cy="124497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Духовно-национальный</a:t>
          </a:r>
          <a:endParaRPr lang="ru-RU" sz="1500" b="1" kern="1200" dirty="0"/>
        </a:p>
      </dsp:txBody>
      <dsp:txXfrm>
        <a:off x="4602491" y="5324192"/>
        <a:ext cx="1840592" cy="1123426"/>
      </dsp:txXfrm>
    </dsp:sp>
    <dsp:sp modelId="{F2CE4CF1-3DC7-4C2C-A99A-8C3C6D8B38FC}">
      <dsp:nvSpPr>
        <dsp:cNvPr id="0" name=""/>
        <dsp:cNvSpPr/>
      </dsp:nvSpPr>
      <dsp:spPr>
        <a:xfrm>
          <a:off x="1371256" y="-125333"/>
          <a:ext cx="6229555" cy="6229555"/>
        </a:xfrm>
        <a:custGeom>
          <a:avLst/>
          <a:gdLst/>
          <a:ahLst/>
          <a:cxnLst/>
          <a:rect l="0" t="0" r="0" b="0"/>
          <a:pathLst>
            <a:path>
              <a:moveTo>
                <a:pt x="3169166" y="6229080"/>
              </a:moveTo>
              <a:arcTo wR="3114777" hR="3114777" stAng="5339968" swAng="139850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D87CE0-57D8-4B7E-9C06-BD55E24D80FA}">
      <dsp:nvSpPr>
        <dsp:cNvPr id="0" name=""/>
        <dsp:cNvSpPr/>
      </dsp:nvSpPr>
      <dsp:spPr>
        <a:xfrm>
          <a:off x="2398577" y="5263419"/>
          <a:ext cx="2013850" cy="120722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Психолого-педагогической коррекции</a:t>
          </a:r>
          <a:endParaRPr lang="ru-RU" sz="1500" b="1" kern="1200" dirty="0"/>
        </a:p>
      </dsp:txBody>
      <dsp:txXfrm>
        <a:off x="2457509" y="5322351"/>
        <a:ext cx="1895986" cy="1089358"/>
      </dsp:txXfrm>
    </dsp:sp>
    <dsp:sp modelId="{23CC8D21-C4FB-42B3-B699-6355719A2CF8}">
      <dsp:nvSpPr>
        <dsp:cNvPr id="0" name=""/>
        <dsp:cNvSpPr/>
      </dsp:nvSpPr>
      <dsp:spPr>
        <a:xfrm>
          <a:off x="-571544" y="-965894"/>
          <a:ext cx="6229555" cy="6229555"/>
        </a:xfrm>
        <a:custGeom>
          <a:avLst/>
          <a:gdLst/>
          <a:ahLst/>
          <a:cxnLst/>
          <a:rect l="0" t="0" r="0" b="0"/>
          <a:pathLst>
            <a:path>
              <a:moveTo>
                <a:pt x="3146273" y="6229396"/>
              </a:moveTo>
              <a:arcTo wR="3114777" hR="3114777" stAng="5365238" swAng="781324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A5FD1F-96DF-45ED-A9D8-F33829297710}">
      <dsp:nvSpPr>
        <dsp:cNvPr id="0" name=""/>
        <dsp:cNvSpPr/>
      </dsp:nvSpPr>
      <dsp:spPr>
        <a:xfrm>
          <a:off x="541200" y="3977533"/>
          <a:ext cx="2054507" cy="121140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Информационно-научный</a:t>
          </a:r>
          <a:endParaRPr lang="ru-RU" sz="1500" b="1" kern="1200" dirty="0"/>
        </a:p>
      </dsp:txBody>
      <dsp:txXfrm>
        <a:off x="600336" y="4036669"/>
        <a:ext cx="1936235" cy="1093134"/>
      </dsp:txXfrm>
    </dsp:sp>
    <dsp:sp modelId="{6D12DEA5-5510-4D9D-8769-46C260AD3EC5}">
      <dsp:nvSpPr>
        <dsp:cNvPr id="0" name=""/>
        <dsp:cNvSpPr/>
      </dsp:nvSpPr>
      <dsp:spPr>
        <a:xfrm>
          <a:off x="401527" y="-1437961"/>
          <a:ext cx="6229555" cy="6229555"/>
        </a:xfrm>
        <a:custGeom>
          <a:avLst/>
          <a:gdLst/>
          <a:ahLst/>
          <a:cxnLst/>
          <a:rect l="0" t="0" r="0" b="0"/>
          <a:pathLst>
            <a:path>
              <a:moveTo>
                <a:pt x="1011891" y="5412539"/>
              </a:moveTo>
              <a:arcTo wR="3114777" hR="3114777" stAng="7947865" swAng="474176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FED140-D12F-4935-991E-22AEF1E0DA9E}">
      <dsp:nvSpPr>
        <dsp:cNvPr id="0" name=""/>
        <dsp:cNvSpPr/>
      </dsp:nvSpPr>
      <dsp:spPr>
        <a:xfrm>
          <a:off x="112571" y="2405900"/>
          <a:ext cx="2072920" cy="125434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err="1" smtClean="0"/>
            <a:t>Реабилитационно-корригирующий</a:t>
          </a:r>
          <a:endParaRPr lang="ru-RU" sz="1500" b="1" kern="1200" dirty="0"/>
        </a:p>
      </dsp:txBody>
      <dsp:txXfrm>
        <a:off x="173803" y="2467132"/>
        <a:ext cx="1950456" cy="1131878"/>
      </dsp:txXfrm>
    </dsp:sp>
    <dsp:sp modelId="{9284AFA9-C375-421A-A679-95E485B22E25}">
      <dsp:nvSpPr>
        <dsp:cNvPr id="0" name=""/>
        <dsp:cNvSpPr/>
      </dsp:nvSpPr>
      <dsp:spPr>
        <a:xfrm>
          <a:off x="369425" y="1516765"/>
          <a:ext cx="6229555" cy="6229555"/>
        </a:xfrm>
        <a:custGeom>
          <a:avLst/>
          <a:gdLst/>
          <a:ahLst/>
          <a:cxnLst/>
          <a:rect l="0" t="0" r="0" b="0"/>
          <a:pathLst>
            <a:path>
              <a:moveTo>
                <a:pt x="939001" y="885913"/>
              </a:moveTo>
              <a:arcTo wR="3114777" hR="3114777" stAng="13541432" swAng="498981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2496E0-EB08-4B19-A4FE-71A3C4EEAAF8}">
      <dsp:nvSpPr>
        <dsp:cNvPr id="0" name=""/>
        <dsp:cNvSpPr/>
      </dsp:nvSpPr>
      <dsp:spPr>
        <a:xfrm>
          <a:off x="1020075" y="868525"/>
          <a:ext cx="2093466" cy="124018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Медико-профилактический</a:t>
          </a:r>
          <a:endParaRPr lang="ru-RU" sz="1500" b="1" kern="1200" dirty="0"/>
        </a:p>
      </dsp:txBody>
      <dsp:txXfrm>
        <a:off x="1080616" y="929066"/>
        <a:ext cx="1972384" cy="1119102"/>
      </dsp:txXfrm>
    </dsp:sp>
    <dsp:sp modelId="{C1A367C4-B418-4068-A00E-5E7BE67AD10A}">
      <dsp:nvSpPr>
        <dsp:cNvPr id="0" name=""/>
        <dsp:cNvSpPr/>
      </dsp:nvSpPr>
      <dsp:spPr>
        <a:xfrm>
          <a:off x="467477" y="761549"/>
          <a:ext cx="6229555" cy="6229555"/>
        </a:xfrm>
        <a:custGeom>
          <a:avLst/>
          <a:gdLst/>
          <a:ahLst/>
          <a:cxnLst/>
          <a:rect l="0" t="0" r="0" b="0"/>
          <a:pathLst>
            <a:path>
              <a:moveTo>
                <a:pt x="2309867" y="105797"/>
              </a:moveTo>
              <a:arcTo wR="3114777" hR="3114777" stAng="15301433" swAng="492178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C4FFC1-6510-41A8-8F8B-E644FA19E2E4}">
      <dsp:nvSpPr>
        <dsp:cNvPr id="0" name=""/>
        <dsp:cNvSpPr/>
      </dsp:nvSpPr>
      <dsp:spPr>
        <a:xfrm rot="10800000">
          <a:off x="451887" y="3312"/>
          <a:ext cx="7377145" cy="1145945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5330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Технология управления физкультурно-оздоровительной деятельностью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(МДОУ № 64, № 69 г.Белгород, № 69 Ст.Оскол)</a:t>
          </a:r>
        </a:p>
      </dsp:txBody>
      <dsp:txXfrm rot="10800000">
        <a:off x="738373" y="3312"/>
        <a:ext cx="7090659" cy="1145945"/>
      </dsp:txXfrm>
    </dsp:sp>
    <dsp:sp modelId="{6EDBBC35-7F09-4305-8F64-A31659B4A069}">
      <dsp:nvSpPr>
        <dsp:cNvPr id="0" name=""/>
        <dsp:cNvSpPr/>
      </dsp:nvSpPr>
      <dsp:spPr>
        <a:xfrm flipH="1">
          <a:off x="828445" y="5231216"/>
          <a:ext cx="234540" cy="83126"/>
        </a:xfrm>
        <a:prstGeom prst="ellipse">
          <a:avLst/>
        </a:prstGeom>
        <a:gradFill rotWithShape="0">
          <a:gsLst>
            <a:gs pos="0">
              <a:schemeClr val="accent5">
                <a:tint val="5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tint val="50000"/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tint val="50000"/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53D58E7-882C-4B7F-B6F3-150B4EF972E9}">
      <dsp:nvSpPr>
        <dsp:cNvPr id="0" name=""/>
        <dsp:cNvSpPr/>
      </dsp:nvSpPr>
      <dsp:spPr>
        <a:xfrm rot="10800000">
          <a:off x="432035" y="1491330"/>
          <a:ext cx="7416849" cy="1145945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5330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Физическая подготовка детей к школе, развитие адаптационного потенциала ребенка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(МДОУ № 79, № 88)</a:t>
          </a:r>
          <a:endParaRPr lang="ru-RU" sz="1600" b="1" kern="1200" dirty="0"/>
        </a:p>
      </dsp:txBody>
      <dsp:txXfrm rot="10800000">
        <a:off x="718521" y="1491330"/>
        <a:ext cx="7130363" cy="1145945"/>
      </dsp:txXfrm>
    </dsp:sp>
    <dsp:sp modelId="{46ABFBD4-B298-478B-81A0-B09C46B1A304}">
      <dsp:nvSpPr>
        <dsp:cNvPr id="0" name=""/>
        <dsp:cNvSpPr/>
      </dsp:nvSpPr>
      <dsp:spPr>
        <a:xfrm flipV="1">
          <a:off x="674602" y="5000460"/>
          <a:ext cx="267291" cy="281088"/>
        </a:xfrm>
        <a:prstGeom prst="ellipse">
          <a:avLst/>
        </a:prstGeom>
        <a:gradFill rotWithShape="0">
          <a:gsLst>
            <a:gs pos="0">
              <a:schemeClr val="accent5">
                <a:tint val="5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tint val="50000"/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tint val="50000"/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83BFA6F-C922-4512-9C4A-B4516ECF52B0}">
      <dsp:nvSpPr>
        <dsp:cNvPr id="0" name=""/>
        <dsp:cNvSpPr/>
      </dsp:nvSpPr>
      <dsp:spPr>
        <a:xfrm rot="10800000">
          <a:off x="360033" y="2979348"/>
          <a:ext cx="7560852" cy="1145945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5330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Формирование компетентности субъектов образовательного процесса в физкультурно-оздоровительной деятельности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(МДОУ № 8 п.Дубовое, </a:t>
          </a:r>
          <a:r>
            <a:rPr lang="ru-RU" sz="1600" b="1" kern="1200" dirty="0" err="1" smtClean="0"/>
            <a:t>Красненский</a:t>
          </a:r>
          <a:r>
            <a:rPr lang="ru-RU" sz="1600" b="1" kern="1200" dirty="0" smtClean="0"/>
            <a:t> дет. сад).</a:t>
          </a:r>
          <a:endParaRPr lang="ru-RU" sz="1600" b="1" kern="1200" dirty="0"/>
        </a:p>
      </dsp:txBody>
      <dsp:txXfrm rot="10800000">
        <a:off x="646519" y="2979348"/>
        <a:ext cx="7274366" cy="1145945"/>
      </dsp:txXfrm>
    </dsp:sp>
    <dsp:sp modelId="{2EA6CCC5-F861-4F3A-9491-8D42525ACD69}">
      <dsp:nvSpPr>
        <dsp:cNvPr id="0" name=""/>
        <dsp:cNvSpPr/>
      </dsp:nvSpPr>
      <dsp:spPr>
        <a:xfrm flipH="1">
          <a:off x="751524" y="4923541"/>
          <a:ext cx="48840" cy="488092"/>
        </a:xfrm>
        <a:prstGeom prst="ellipse">
          <a:avLst/>
        </a:prstGeom>
        <a:gradFill rotWithShape="0">
          <a:gsLst>
            <a:gs pos="0">
              <a:schemeClr val="accent5">
                <a:tint val="5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tint val="50000"/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tint val="50000"/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605F572-B9BA-4C8A-A4FF-8CB8D5E7803B}">
      <dsp:nvSpPr>
        <dsp:cNvPr id="0" name=""/>
        <dsp:cNvSpPr/>
      </dsp:nvSpPr>
      <dsp:spPr>
        <a:xfrm rot="10800000">
          <a:off x="379858" y="4467366"/>
          <a:ext cx="7521203" cy="1145945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5330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Эмоциональное  благополучие, игровые программы и технологии физического воспитания, взаимодействие с семьёй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 (МДОУ № 34, № 51, № 57)</a:t>
          </a:r>
          <a:endParaRPr lang="ru-RU" sz="1600" b="1" kern="1200" dirty="0"/>
        </a:p>
      </dsp:txBody>
      <dsp:txXfrm rot="10800000">
        <a:off x="666344" y="4467366"/>
        <a:ext cx="7234717" cy="1145945"/>
      </dsp:txXfrm>
    </dsp:sp>
    <dsp:sp modelId="{F3CD6061-FFCF-485A-B645-3F11FDDCE256}">
      <dsp:nvSpPr>
        <dsp:cNvPr id="0" name=""/>
        <dsp:cNvSpPr/>
      </dsp:nvSpPr>
      <dsp:spPr>
        <a:xfrm flipH="1">
          <a:off x="674608" y="5531892"/>
          <a:ext cx="69100" cy="84731"/>
        </a:xfrm>
        <a:prstGeom prst="ellipse">
          <a:avLst/>
        </a:prstGeom>
        <a:gradFill rotWithShape="0">
          <a:gsLst>
            <a:gs pos="0">
              <a:schemeClr val="accent5">
                <a:tint val="50000"/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tint val="50000"/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tint val="50000"/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8AFCE0C-422B-49C7-87C3-E9F72DBE7B9B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C876BF1-C988-4B0C-AB24-B0F19CF2B5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9634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3DE62-B4C6-42F9-9FC0-FA309A3592A3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E16E1-C13D-4D6B-9C7E-0DC436EEBF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9415C-D97E-4279-A2AE-11B4ECD86971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A6725-A7E7-4DEF-B5C0-A1FD28D9B1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FB5EF-BAA3-44E0-90F7-05B852668A87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B4347-94D5-4DF1-9078-7A2972B070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B7924-ED80-488C-B1EE-AA257A65BAC9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21C07-FBF5-4251-B33F-5E9555F283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7E73A-586C-4924-A6D5-37ADA1DEAA6F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FAFDA-E631-4C81-B382-DCDBE9DB46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B537C-8FA4-4D85-9193-628B7ADF5735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CABBF-2A11-468E-ADC5-B7C7EA7081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E8BBD-2B59-41E8-BFDE-0BB0FF52B597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00F5F-5BFA-414C-B4A2-5D74FC19B3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0A307-5AB2-46A6-810A-E90FDFC3803C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D8832-5689-4900-9D2E-04455191DC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FD853-5F6D-474D-8C2C-A8A49C28B319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710CC-5175-4681-8C85-DBB68210BF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5C1F7-DB0B-4F76-B173-04F214564BCB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F43FA-C782-420B-AC05-4639FEFA5B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23A3F-4383-4F9F-90F7-86D361C5DCA4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39CC2-C8D7-4989-A873-3F4E9D8A2A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052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E3D17E-BA31-4BA4-84E1-FF6C2D40B3A8}" type="datetimeFigureOut">
              <a:rPr lang="ru-RU"/>
              <a:pPr>
                <a:defRPr/>
              </a:pPr>
              <a:t>10.04.2018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76711FF-C53D-4E73-859D-19FA4E0690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057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55" r:id="rId2"/>
    <p:sldLayoutId id="2147483964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5" r:id="rId9"/>
    <p:sldLayoutId id="2147483961" r:id="rId10"/>
    <p:sldLayoutId id="214748396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00ADDC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6" descr="DSC_0326"/>
          <p:cNvPicPr>
            <a:picLocks noChangeAspect="1" noChangeArrowheads="1"/>
          </p:cNvPicPr>
          <p:nvPr/>
        </p:nvPicPr>
        <p:blipFill>
          <a:blip r:embed="rId2" cstate="print"/>
          <a:srcRect l="12491" t="5788" r="18890" b="22260"/>
          <a:stretch>
            <a:fillRect/>
          </a:stretch>
        </p:blipFill>
        <p:spPr bwMode="auto">
          <a:xfrm>
            <a:off x="1" y="10532"/>
            <a:ext cx="3563888" cy="2483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48771" y="2349455"/>
            <a:ext cx="8892480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 smtClean="0"/>
              <a:t>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Современные подходы к управлению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физкультурно-оздоровительной деятельностью </a:t>
            </a:r>
          </a:p>
          <a:p>
            <a:pPr lvl="0"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дошкольных образовательных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учреждениях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/>
          </a:p>
          <a:p>
            <a:pPr lvl="0" algn="ctr"/>
            <a:endParaRPr lang="ru-RU" sz="2000" b="1" dirty="0" smtClean="0"/>
          </a:p>
          <a:p>
            <a:pPr lvl="0"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</a:t>
            </a:r>
          </a:p>
          <a:p>
            <a:pPr lvl="0" algn="ctr"/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pPr lvl="0" algn="ctr"/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МАДОУ д/с № 69  </a:t>
            </a:r>
          </a:p>
          <a:p>
            <a:pPr lvl="0"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«Центр развития ребёнка «СКАЗКА»</a:t>
            </a:r>
          </a:p>
          <a:p>
            <a:pPr lvl="0"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  г. Белгорода</a:t>
            </a:r>
          </a:p>
          <a:p>
            <a:pPr lvl="0"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  заведующий КОКУНЬКО Л.Я.         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38AC8">
                    <a:lumMod val="20000"/>
                    <a:lumOff val="80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b="1" u="none" strike="noStrike" normalizeH="0" baseline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6381328"/>
            <a:ext cx="2638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ru-RU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a typeface="Times New Roman" pitchFamily="18" charset="0"/>
                <a:cs typeface="Times New Roman" pitchFamily="18" charset="0"/>
              </a:rPr>
              <a:t>20 апреля 2018 г.</a:t>
            </a:r>
            <a:endParaRPr lang="ru-RU" sz="4400" b="1" i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988840"/>
            <a:ext cx="2214578" cy="3257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42362">
            <a:off x="1215441" y="969087"/>
            <a:ext cx="2008003" cy="2810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45630">
            <a:off x="5671528" y="1010679"/>
            <a:ext cx="2079815" cy="2852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78358">
            <a:off x="715481" y="3577135"/>
            <a:ext cx="1786564" cy="2529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369011">
            <a:off x="6515137" y="3545498"/>
            <a:ext cx="1875041" cy="2662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285852" y="0"/>
            <a:ext cx="67866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</a:rPr>
              <a:t>   </a:t>
            </a:r>
            <a:r>
              <a:rPr kumimoji="0" lang="ru-RU" sz="2400" b="0" i="0" u="none" strike="noStrike" kern="0" cap="all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</a:rPr>
              <a:t>Разработаны  и  Реализованы  проекты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kern="0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</a:rPr>
              <a:t>       Оздоровительной   направленности</a:t>
            </a:r>
            <a:endParaRPr kumimoji="0" lang="ru-RU" sz="1100" b="0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1538" y="6088559"/>
            <a:ext cx="671517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865" lvl="0" indent="-342865" algn="ctr" fontAlgn="auto">
              <a:spcBef>
                <a:spcPts val="0"/>
              </a:spcBef>
              <a:spcAft>
                <a:spcPts val="0"/>
              </a:spcAft>
              <a:buClr>
                <a:srgbClr val="F0A22E"/>
              </a:buClr>
              <a:buSzPct val="70000"/>
            </a:pPr>
            <a:r>
              <a:rPr lang="ru-RU" sz="2000" b="1" i="1" dirty="0" smtClean="0">
                <a:ln w="10541" cmpd="sng">
                  <a:solidFill>
                    <a:srgbClr val="FFFFFF"/>
                  </a:solidFill>
                  <a:prstDash val="solid"/>
                </a:ln>
                <a:latin typeface="+mn-lt"/>
              </a:rPr>
              <a:t>Проведен региональный конкурс</a:t>
            </a:r>
          </a:p>
          <a:p>
            <a:pPr marL="342865" lvl="0" indent="-342865" algn="ctr" fontAlgn="auto">
              <a:spcBef>
                <a:spcPts val="0"/>
              </a:spcBef>
              <a:spcAft>
                <a:spcPts val="0"/>
              </a:spcAft>
              <a:buClr>
                <a:srgbClr val="F0A22E"/>
              </a:buClr>
              <a:buSzPct val="70000"/>
            </a:pPr>
            <a:r>
              <a:rPr lang="ru-RU" sz="2400" b="1" dirty="0" smtClean="0">
                <a:ln w="10541" cmpd="sng">
                  <a:solidFill>
                    <a:srgbClr val="FFFFFF"/>
                  </a:solidFill>
                  <a:prstDash val="solid"/>
                </a:ln>
                <a:latin typeface="Arial Black" pitchFamily="34" charset="0"/>
              </a:rPr>
              <a:t>«Если хочешь быть здоров»</a:t>
            </a:r>
            <a:endParaRPr lang="ru-RU" sz="2400" b="1" dirty="0">
              <a:ln w="10541" cmpd="sng">
                <a:solidFill>
                  <a:srgbClr val="FFFFFF"/>
                </a:solidFill>
                <a:prstDash val="solid"/>
              </a:ln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59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Администратор\Desktop\Дипло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26046">
            <a:off x="3455597" y="2128000"/>
            <a:ext cx="5204775" cy="33492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2" descr="C:\Users\Администратор\Downloads\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99193">
            <a:off x="723958" y="905407"/>
            <a:ext cx="3725021" cy="54546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SC_5856"/>
          <p:cNvPicPr>
            <a:picLocks noChangeAspect="1" noChangeArrowheads="1"/>
          </p:cNvPicPr>
          <p:nvPr/>
        </p:nvPicPr>
        <p:blipFill>
          <a:blip r:embed="rId2" cstate="print"/>
          <a:srcRect l="12247"/>
          <a:stretch>
            <a:fillRect/>
          </a:stretch>
        </p:blipFill>
        <p:spPr bwMode="auto">
          <a:xfrm rot="21053192">
            <a:off x="96588" y="4003030"/>
            <a:ext cx="2992135" cy="2273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DSC_5923.jpg"/>
          <p:cNvPicPr>
            <a:picLocks noChangeAspect="1"/>
          </p:cNvPicPr>
          <p:nvPr/>
        </p:nvPicPr>
        <p:blipFill>
          <a:blip r:embed="rId3" cstate="print"/>
          <a:srcRect l="4499" r="7354"/>
          <a:stretch>
            <a:fillRect/>
          </a:stretch>
        </p:blipFill>
        <p:spPr>
          <a:xfrm rot="668090">
            <a:off x="6007389" y="4198885"/>
            <a:ext cx="3076609" cy="2326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DSC_6192.jpg"/>
          <p:cNvPicPr>
            <a:picLocks noChangeAspect="1"/>
          </p:cNvPicPr>
          <p:nvPr/>
        </p:nvPicPr>
        <p:blipFill>
          <a:blip r:embed="rId4" cstate="print"/>
          <a:srcRect l="6451"/>
          <a:stretch>
            <a:fillRect/>
          </a:stretch>
        </p:blipFill>
        <p:spPr>
          <a:xfrm rot="21328324">
            <a:off x="0" y="1000108"/>
            <a:ext cx="3214678" cy="2290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DSC_5910"/>
          <p:cNvPicPr>
            <a:picLocks noChangeAspect="1" noChangeArrowheads="1"/>
          </p:cNvPicPr>
          <p:nvPr/>
        </p:nvPicPr>
        <p:blipFill>
          <a:blip r:embed="rId5" cstate="print"/>
          <a:srcRect r="12247"/>
          <a:stretch>
            <a:fillRect/>
          </a:stretch>
        </p:blipFill>
        <p:spPr>
          <a:xfrm rot="525065">
            <a:off x="5942358" y="1133995"/>
            <a:ext cx="3143240" cy="2388197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7" name="Picture 4" descr="Изображение 022"/>
          <p:cNvPicPr>
            <a:picLocks noChangeAspect="1" noChangeArrowheads="1"/>
          </p:cNvPicPr>
          <p:nvPr/>
        </p:nvPicPr>
        <p:blipFill rotWithShape="1">
          <a:blip r:embed="rId6" cstate="print"/>
          <a:srcRect b="16601"/>
          <a:stretch/>
        </p:blipFill>
        <p:spPr bwMode="auto">
          <a:xfrm>
            <a:off x="3138903" y="4934039"/>
            <a:ext cx="2924392" cy="1923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9" descr="G:\Изображение 39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69875" y="2207651"/>
            <a:ext cx="2336219" cy="17523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056784" y="5743028"/>
            <a:ext cx="3337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ru-RU" sz="1400" dirty="0" smtClean="0">
                <a:solidFill>
                  <a:prstClr val="white"/>
                </a:solidFill>
              </a:rPr>
              <a:t> 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142908" y="0"/>
            <a:ext cx="91440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800" indent="-323850" algn="ctr">
              <a:buClr>
                <a:srgbClr val="0E594D"/>
              </a:buClr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Материально-технические условия</a:t>
            </a:r>
          </a:p>
          <a:p>
            <a:pPr marL="431800" indent="-323850" algn="ctr">
              <a:buClr>
                <a:srgbClr val="0E594D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МАДОУ </a:t>
            </a:r>
            <a:r>
              <a:rPr lang="ru-RU" sz="24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д</a:t>
            </a:r>
            <a:r>
              <a:rPr lang="ru-RU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/с </a:t>
            </a:r>
            <a:r>
              <a:rPr lang="en-US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№ 69</a:t>
            </a:r>
            <a:r>
              <a:rPr lang="ru-RU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 «</a:t>
            </a:r>
            <a:r>
              <a:rPr lang="en-US" sz="24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Центр</a:t>
            </a:r>
            <a:r>
              <a:rPr lang="en-US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 </a:t>
            </a:r>
            <a:r>
              <a:rPr lang="en-US" sz="24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развития</a:t>
            </a:r>
            <a:r>
              <a:rPr lang="en-US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 </a:t>
            </a:r>
            <a:r>
              <a:rPr lang="en-US" sz="24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ребенка</a:t>
            </a:r>
            <a:r>
              <a:rPr lang="en-US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«</a:t>
            </a:r>
            <a:r>
              <a:rPr lang="en-US" sz="24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Сказка</a:t>
            </a:r>
            <a:r>
              <a:rPr lang="ru-RU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» </a:t>
            </a:r>
          </a:p>
          <a:p>
            <a:pPr marL="431800" indent="-323850" algn="ctr">
              <a:buClr>
                <a:srgbClr val="0E594D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г. </a:t>
            </a:r>
            <a:r>
              <a:rPr lang="en-US" sz="2400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Белгорода</a:t>
            </a:r>
            <a:r>
              <a:rPr lang="ru-RU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</a:p>
          <a:p>
            <a:pPr marL="431800" indent="-323850" algn="ctr">
              <a:buClr>
                <a:srgbClr val="0E594D"/>
              </a:buClr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ru-RU" b="1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5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56784" y="5743028"/>
            <a:ext cx="3337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ru-RU" sz="1400" dirty="0" smtClean="0">
                <a:solidFill>
                  <a:prstClr val="white"/>
                </a:solidFill>
              </a:rPr>
              <a:t> 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2340" y="44624"/>
            <a:ext cx="9144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800" indent="-323850" algn="ctr">
              <a:buClr>
                <a:srgbClr val="0E594D"/>
              </a:buClr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Ледовый класс с синтетическим покрытием</a:t>
            </a:r>
          </a:p>
          <a:p>
            <a:pPr marL="431800" indent="-323850" algn="ctr">
              <a:buClr>
                <a:srgbClr val="0E594D"/>
              </a:buClr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ru-RU" b="1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7" name="Picture 3" descr="C:\Users\Администратор\Desktop\лёд-5.jpg"/>
          <p:cNvPicPr>
            <a:picLocks noChangeAspect="1" noChangeArrowheads="1"/>
          </p:cNvPicPr>
          <p:nvPr/>
        </p:nvPicPr>
        <p:blipFill>
          <a:blip r:embed="rId2" cstate="print"/>
          <a:srcRect t="5937"/>
          <a:stretch>
            <a:fillRect/>
          </a:stretch>
        </p:blipFill>
        <p:spPr bwMode="auto">
          <a:xfrm>
            <a:off x="0" y="741883"/>
            <a:ext cx="9141660" cy="6094413"/>
          </a:xfrm>
          <a:prstGeom prst="rect">
            <a:avLst/>
          </a:prstGeom>
          <a:noFill/>
        </p:spPr>
      </p:pic>
      <p:pic>
        <p:nvPicPr>
          <p:cNvPr id="1028" name="Picture 4" descr="F:\Фотоаппарат\101D5100\Ксюша на льду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 rot="470129">
            <a:off x="5165890" y="3749853"/>
            <a:ext cx="3590746" cy="2620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F:\Рабочий стол\Раб.стол 14.12.14\Банер-РАО\хоккеисты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97286">
            <a:off x="406592" y="3742320"/>
            <a:ext cx="3579607" cy="2613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85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nd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862" r="1724"/>
          <a:stretch>
            <a:fillRect/>
          </a:stretch>
        </p:blipFill>
        <p:spPr bwMode="auto">
          <a:xfrm>
            <a:off x="357158" y="642424"/>
            <a:ext cx="8501122" cy="6215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-1030885" y="0"/>
            <a:ext cx="1046066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kern="0" cap="all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</a:rPr>
              <a:t>         </a:t>
            </a:r>
            <a:r>
              <a:rPr lang="ru-RU" sz="2800" b="1" kern="0" cap="all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</a:rPr>
              <a:t>Матричная  структура  управления</a:t>
            </a:r>
            <a:endParaRPr lang="ru-RU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3016" b="1782"/>
          <a:stretch/>
        </p:blipFill>
        <p:spPr bwMode="auto">
          <a:xfrm>
            <a:off x="2483768" y="332656"/>
            <a:ext cx="4653946" cy="6408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/>
          </p:cNvSpPr>
          <p:nvPr>
            <p:ph type="body" idx="4294967295"/>
          </p:nvPr>
        </p:nvSpPr>
        <p:spPr>
          <a:xfrm>
            <a:off x="0" y="0"/>
            <a:ext cx="9144000" cy="6308725"/>
          </a:xfrm>
        </p:spPr>
        <p:txBody>
          <a:bodyPr/>
          <a:lstStyle/>
          <a:p>
            <a:pPr algn="ctr">
              <a:buFont typeface="Wingdings 2" pitchFamily="18" charset="2"/>
              <a:buNone/>
              <a:defRPr/>
            </a:pPr>
            <a:r>
              <a:rPr lang="ru-RU" sz="2400" b="1" dirty="0" smtClean="0">
                <a:ln w="635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Ресурсный центр «Здоровый дошкольник»</a:t>
            </a:r>
          </a:p>
          <a:p>
            <a:pPr algn="ctr">
              <a:buFont typeface="Wingdings 2" pitchFamily="18" charset="2"/>
              <a:buNone/>
              <a:defRPr/>
            </a:pPr>
            <a:r>
              <a:rPr lang="ru-RU" sz="2000" b="1" dirty="0" smtClean="0">
                <a:ln w="635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</a:rPr>
              <a:t>Цель: </a:t>
            </a:r>
          </a:p>
          <a:p>
            <a:pPr algn="ctr">
              <a:lnSpc>
                <a:spcPts val="2300"/>
              </a:lnSpc>
              <a:buNone/>
              <a:defRPr/>
            </a:pPr>
            <a:r>
              <a:rPr lang="ru-RU" sz="2000" b="1" dirty="0" smtClean="0">
                <a:ln w="635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информационная научно-методическая поддержка    процессов развития </a:t>
            </a:r>
            <a:r>
              <a:rPr lang="ru-RU" sz="2000" b="1" dirty="0" err="1" smtClean="0">
                <a:ln w="635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здоровьесберегающего</a:t>
            </a:r>
            <a:r>
              <a:rPr lang="ru-RU" sz="2000" b="1" dirty="0" smtClean="0">
                <a:ln w="635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образовательного пространства ДОУ региона</a:t>
            </a:r>
            <a:endParaRPr lang="ru-RU" sz="2000" b="1" dirty="0">
              <a:ln w="635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0034" y="3643314"/>
            <a:ext cx="3857652" cy="142876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Организация сетевого взаимодействия дошкольных учреждений региона</a:t>
            </a:r>
          </a:p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786050" y="5286388"/>
            <a:ext cx="3857652" cy="142876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Создание Центров игровой поддержки для детей, не посещающих ДОУ</a:t>
            </a:r>
          </a:p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929190" y="3643314"/>
            <a:ext cx="3857652" cy="142876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 sz="1600" dirty="0" smtClean="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Разработка и реализация модульных программ для родителей и педагогов</a:t>
            </a:r>
          </a:p>
          <a:p>
            <a:pPr algn="ctr"/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29190" y="2000240"/>
            <a:ext cx="3857652" cy="1428760"/>
          </a:xfrm>
          <a:prstGeom prst="round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Обоснование содержания регионального компонента образовательной программы </a:t>
            </a:r>
          </a:p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8596" y="2000240"/>
            <a:ext cx="3857652" cy="142876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Разработка, апробация, внедрение инновационных технологий физического 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    воспитания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/>
          </p:cNvSpPr>
          <p:nvPr>
            <p:ph type="body" idx="4294967295"/>
          </p:nvPr>
        </p:nvSpPr>
        <p:spPr>
          <a:xfrm>
            <a:off x="500063" y="115888"/>
            <a:ext cx="8229600" cy="4702175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ru-RU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Основные направления деятельности</a:t>
            </a:r>
            <a:br>
              <a:rPr lang="ru-RU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ru-RU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ресурсного центра «Здоровый дошкольник»</a:t>
            </a:r>
            <a:endParaRPr lang="ru-RU" sz="20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539552" y="1052736"/>
          <a:ext cx="828092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DSCN1712"/>
          <p:cNvPicPr>
            <a:picLocks noChangeAspect="1" noChangeArrowheads="1"/>
          </p:cNvPicPr>
          <p:nvPr/>
        </p:nvPicPr>
        <p:blipFill>
          <a:blip r:embed="rId2" cstate="print"/>
          <a:srcRect t="16251" r="11605"/>
          <a:stretch>
            <a:fillRect/>
          </a:stretch>
        </p:blipFill>
        <p:spPr bwMode="auto">
          <a:xfrm>
            <a:off x="0" y="0"/>
            <a:ext cx="7000892" cy="4973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7" name="Picture 5" descr="DSCN1715"/>
          <p:cNvPicPr>
            <a:picLocks noChangeAspect="1" noChangeArrowheads="1"/>
          </p:cNvPicPr>
          <p:nvPr/>
        </p:nvPicPr>
        <p:blipFill>
          <a:blip r:embed="rId3" cstate="print"/>
          <a:srcRect l="7671" t="3011" r="13802"/>
          <a:stretch>
            <a:fillRect/>
          </a:stretch>
        </p:blipFill>
        <p:spPr bwMode="auto">
          <a:xfrm>
            <a:off x="5500694" y="3483535"/>
            <a:ext cx="3643306" cy="3374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071538" y="5500702"/>
            <a:ext cx="3643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Занятия клуба      «Здоровый педагог»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PC210526"/>
          <p:cNvPicPr>
            <a:picLocks noChangeAspect="1" noChangeArrowheads="1"/>
          </p:cNvPicPr>
          <p:nvPr/>
        </p:nvPicPr>
        <p:blipFill rotWithShape="1">
          <a:blip r:embed="rId2" cstate="print"/>
          <a:srcRect t="5637" r="6883" b="22733"/>
          <a:stretch/>
        </p:blipFill>
        <p:spPr bwMode="auto">
          <a:xfrm>
            <a:off x="2646275" y="3129161"/>
            <a:ext cx="6461841" cy="3728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1" name="Picture 5" descr="PC210521"/>
          <p:cNvPicPr>
            <a:picLocks noChangeAspect="1" noChangeArrowheads="1"/>
          </p:cNvPicPr>
          <p:nvPr/>
        </p:nvPicPr>
        <p:blipFill>
          <a:blip r:embed="rId3" cstate="print"/>
          <a:srcRect l="10831" t="7275" b="24713"/>
          <a:stretch>
            <a:fillRect/>
          </a:stretch>
        </p:blipFill>
        <p:spPr bwMode="auto">
          <a:xfrm>
            <a:off x="0" y="0"/>
            <a:ext cx="6588224" cy="3765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-396552" y="4644578"/>
            <a:ext cx="32146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Занятия</a:t>
            </a:r>
          </a:p>
          <a:p>
            <a:pPr algn="ctr"/>
            <a:r>
              <a:rPr lang="ru-RU" sz="2000" b="1" i="1" dirty="0" smtClean="0"/>
              <a:t> </a:t>
            </a:r>
            <a:r>
              <a:rPr lang="ru-RU" sz="2000" b="1" i="1" dirty="0" smtClean="0"/>
              <a:t>клуба </a:t>
            </a:r>
            <a:endParaRPr lang="ru-RU" sz="2000" b="1" i="1" dirty="0" smtClean="0"/>
          </a:p>
          <a:p>
            <a:pPr algn="ctr"/>
            <a:r>
              <a:rPr lang="ru-RU" sz="2000" b="1" i="1" dirty="0" smtClean="0"/>
              <a:t>«</a:t>
            </a:r>
            <a:r>
              <a:rPr lang="ru-RU" sz="2000" b="1" i="1" dirty="0" smtClean="0"/>
              <a:t>Здоровый </a:t>
            </a:r>
            <a:endParaRPr lang="ru-RU" sz="2000" b="1" i="1" dirty="0" smtClean="0"/>
          </a:p>
          <a:p>
            <a:pPr algn="ctr"/>
            <a:r>
              <a:rPr lang="ru-RU" sz="2000" b="1" i="1" dirty="0" smtClean="0"/>
              <a:t>педагог</a:t>
            </a:r>
            <a:r>
              <a:rPr lang="ru-RU" sz="2000" b="1" i="1" dirty="0" smtClean="0"/>
              <a:t>»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003600341"/>
              </p:ext>
            </p:extLst>
          </p:nvPr>
        </p:nvGraphicFramePr>
        <p:xfrm>
          <a:off x="179512" y="1484784"/>
          <a:ext cx="8712968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1357290" y="428604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31550" cmpd="sng">
                  <a:solidFill>
                    <a:schemeClr val="tx2">
                      <a:lumMod val="2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Цель </a:t>
            </a:r>
            <a:r>
              <a:rPr lang="ru-RU" sz="4800" b="1" dirty="0" smtClean="0">
                <a:ln w="31550" cmpd="sng">
                  <a:solidFill>
                    <a:schemeClr val="tx2">
                      <a:lumMod val="2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программы:</a:t>
            </a:r>
            <a:endParaRPr lang="ru-RU" sz="4800" b="1" dirty="0">
              <a:ln w="31550" cmpd="sng">
                <a:solidFill>
                  <a:schemeClr val="tx2">
                    <a:lumMod val="25000"/>
                  </a:schemeClr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Администратор\Desktop\ФОТО-2012\103_PANA\Родители.jpg"/>
          <p:cNvPicPr>
            <a:picLocks noChangeAspect="1" noChangeArrowheads="1"/>
          </p:cNvPicPr>
          <p:nvPr/>
        </p:nvPicPr>
        <p:blipFill rotWithShape="1">
          <a:blip r:embed="rId2" cstate="print"/>
          <a:srcRect t="16527" r="9567" b="6394"/>
          <a:stretch/>
        </p:blipFill>
        <p:spPr bwMode="auto">
          <a:xfrm>
            <a:off x="0" y="-31173"/>
            <a:ext cx="5786836" cy="3964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1" t="20064" r="9243" b="3695"/>
          <a:stretch/>
        </p:blipFill>
        <p:spPr bwMode="auto">
          <a:xfrm>
            <a:off x="3131840" y="3206320"/>
            <a:ext cx="6012160" cy="36516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900608" y="502061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/>
              <a:t>Спортивный</a:t>
            </a:r>
          </a:p>
          <a:p>
            <a:pPr algn="ctr"/>
            <a:r>
              <a:rPr lang="ru-RU" b="1" i="1" dirty="0" smtClean="0"/>
              <a:t> праздник</a:t>
            </a:r>
            <a:endParaRPr lang="ru-RU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64088" y="1268760"/>
            <a:ext cx="40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«День здоровья» </a:t>
            </a:r>
          </a:p>
          <a:p>
            <a:pPr algn="ctr"/>
            <a:r>
              <a:rPr lang="ru-RU" b="1" i="1" dirty="0" smtClean="0"/>
              <a:t>с родителями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404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678308"/>
              </p:ext>
            </p:extLst>
          </p:nvPr>
        </p:nvGraphicFramePr>
        <p:xfrm>
          <a:off x="-32" y="1428736"/>
          <a:ext cx="9144032" cy="5117810"/>
        </p:xfrm>
        <a:graphic>
          <a:graphicData uri="http://schemas.openxmlformats.org/drawingml/2006/table">
            <a:tbl>
              <a:tblPr/>
              <a:tblGrid>
                <a:gridCol w="4143372"/>
                <a:gridCol w="2660876"/>
                <a:gridCol w="2339784"/>
              </a:tblGrid>
              <a:tr h="160814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показателей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Показатели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по МАДОУ № 69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Средние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показатели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по городу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11064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Функционирование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        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(в %)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81,0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77,5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121444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Пропуски по болезни одним ребенком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        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(в днях)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8,2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9,5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1068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Заболеваемость детей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на 1000 населения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     ( в случаях)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988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215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46104" name="Rectangle 24"/>
          <p:cNvSpPr>
            <a:spLocks noChangeArrowheads="1"/>
          </p:cNvSpPr>
          <p:nvPr/>
        </p:nvSpPr>
        <p:spPr bwMode="auto">
          <a:xfrm>
            <a:off x="0" y="4432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46105" name="Text Box 85"/>
          <p:cNvSpPr txBox="1">
            <a:spLocks noChangeArrowheads="1"/>
          </p:cNvSpPr>
          <p:nvPr/>
        </p:nvSpPr>
        <p:spPr bwMode="auto">
          <a:xfrm>
            <a:off x="214282" y="285728"/>
            <a:ext cx="87154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Показатели посещаемости и заболеваемости детей</a:t>
            </a:r>
            <a:br>
              <a:rPr lang="ru-RU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ru-RU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  </a:t>
            </a:r>
            <a:r>
              <a:rPr lang="ru-RU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за 2017 год</a:t>
            </a:r>
            <a:endParaRPr lang="ru-RU" sz="2400" b="1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5"/>
          <p:cNvSpPr>
            <a:spLocks noChangeArrowheads="1"/>
          </p:cNvSpPr>
          <p:nvPr/>
        </p:nvSpPr>
        <p:spPr bwMode="auto">
          <a:xfrm>
            <a:off x="725416" y="1773991"/>
            <a:ext cx="2203450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БЕЛГОРОДСКИЙ ГОСУДАРСТВЕННЫЙ АКАДЕМИЧЕСКИЙ ТЕАТР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</a:rPr>
              <a:t>им. Щепкина</a:t>
            </a:r>
          </a:p>
          <a:p>
            <a:endParaRPr lang="ru-RU" dirty="0"/>
          </a:p>
        </p:txBody>
      </p:sp>
      <p:sp>
        <p:nvSpPr>
          <p:cNvPr id="48131" name="AutoShape 6"/>
          <p:cNvSpPr>
            <a:spLocks noChangeArrowheads="1"/>
          </p:cNvSpPr>
          <p:nvPr/>
        </p:nvSpPr>
        <p:spPr bwMode="auto">
          <a:xfrm>
            <a:off x="725416" y="2971800"/>
            <a:ext cx="2139950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БЕЛГОРОДСКИЙ ГОСУДАРСТВЕННЫЙ ТЕАТР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</a:rPr>
              <a:t> КУКОЛ</a:t>
            </a:r>
          </a:p>
          <a:p>
            <a:endParaRPr lang="ru-RU" dirty="0"/>
          </a:p>
        </p:txBody>
      </p:sp>
      <p:sp>
        <p:nvSpPr>
          <p:cNvPr id="48132" name="AutoShape 7"/>
          <p:cNvSpPr>
            <a:spLocks noChangeArrowheads="1"/>
          </p:cNvSpPr>
          <p:nvPr/>
        </p:nvSpPr>
        <p:spPr bwMode="auto">
          <a:xfrm>
            <a:off x="714348" y="4214818"/>
            <a:ext cx="2143140" cy="928694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sz="11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ТСЖ                         «ВАТУТИНСКОЕ»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48133" name="AutoShape 8"/>
          <p:cNvSpPr>
            <a:spLocks noChangeArrowheads="1"/>
          </p:cNvSpPr>
          <p:nvPr/>
        </p:nvSpPr>
        <p:spPr bwMode="auto">
          <a:xfrm>
            <a:off x="714348" y="5500702"/>
            <a:ext cx="2139950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100" dirty="0">
                <a:solidFill>
                  <a:schemeClr val="bg1"/>
                </a:solidFill>
              </a:rPr>
              <a:t> </a:t>
            </a:r>
            <a:r>
              <a:rPr lang="ru-RU" sz="1100" b="1" dirty="0">
                <a:solidFill>
                  <a:schemeClr val="bg1"/>
                </a:solidFill>
              </a:rPr>
              <a:t>ДЕТСКАЯ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</a:rPr>
              <a:t> ГОРОДСКАЯ ПОЛИКЛИНИКА  № 4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8134" name="AutoShape 9"/>
          <p:cNvSpPr>
            <a:spLocks noChangeArrowheads="1"/>
          </p:cNvSpPr>
          <p:nvPr/>
        </p:nvSpPr>
        <p:spPr bwMode="auto">
          <a:xfrm>
            <a:off x="6572264" y="3071810"/>
            <a:ext cx="2171700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sz="1100" dirty="0">
              <a:latin typeface="Times New Roman" pitchFamily="18" charset="0"/>
            </a:endParaRPr>
          </a:p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ГОРОДСКАЯ </a:t>
            </a:r>
            <a:r>
              <a:rPr lang="ru-RU" sz="1100" b="1" dirty="0">
                <a:solidFill>
                  <a:schemeClr val="bg1"/>
                </a:solidFill>
              </a:rPr>
              <a:t>ДЕТСКАЯ 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</a:rPr>
              <a:t>БИБЛИОТЕКА № 15</a:t>
            </a:r>
          </a:p>
          <a:p>
            <a:endParaRPr lang="ru-RU" dirty="0"/>
          </a:p>
        </p:txBody>
      </p:sp>
      <p:sp>
        <p:nvSpPr>
          <p:cNvPr id="48135" name="AutoShape 10"/>
          <p:cNvSpPr>
            <a:spLocks noChangeArrowheads="1"/>
          </p:cNvSpPr>
          <p:nvPr/>
        </p:nvSpPr>
        <p:spPr bwMode="auto">
          <a:xfrm>
            <a:off x="3646883" y="5867211"/>
            <a:ext cx="2222500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spcAft>
                <a:spcPts val="1000"/>
              </a:spcAft>
            </a:pPr>
            <a:endParaRPr lang="ru-RU" sz="1100" dirty="0">
              <a:latin typeface="Times New Roman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ru-RU" sz="1100" b="1" dirty="0" smtClean="0">
                <a:solidFill>
                  <a:schemeClr val="bg1"/>
                </a:solidFill>
              </a:rPr>
              <a:t>ШУХОВСКИЙ ЛИЦЕЙ  </a:t>
            </a:r>
            <a:r>
              <a:rPr lang="ru-RU" sz="1100" b="1" dirty="0">
                <a:solidFill>
                  <a:schemeClr val="bg1"/>
                </a:solidFill>
              </a:rPr>
              <a:t>№ 38</a:t>
            </a:r>
          </a:p>
          <a:p>
            <a:pPr algn="ctr">
              <a:spcAft>
                <a:spcPts val="1000"/>
              </a:spcAft>
            </a:pPr>
            <a:endParaRPr lang="ru-RU" sz="1100" dirty="0">
              <a:latin typeface="Times New Roman" pitchFamily="18" charset="0"/>
            </a:endParaRPr>
          </a:p>
          <a:p>
            <a:endParaRPr lang="ru-RU" dirty="0"/>
          </a:p>
        </p:txBody>
      </p:sp>
      <p:sp>
        <p:nvSpPr>
          <p:cNvPr id="48136" name="AutoShape 11"/>
          <p:cNvSpPr>
            <a:spLocks noChangeArrowheads="1"/>
          </p:cNvSpPr>
          <p:nvPr/>
        </p:nvSpPr>
        <p:spPr bwMode="auto">
          <a:xfrm>
            <a:off x="2411760" y="651795"/>
            <a:ext cx="2214578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НИУ</a:t>
            </a:r>
          </a:p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 «БЕЛГОРОДСКИЙ ГОСУДАРСТВЕННЫЙ УНИВЕРСИТЕТ»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8137" name="AutoShape 12"/>
          <p:cNvSpPr>
            <a:spLocks noChangeArrowheads="1"/>
          </p:cNvSpPr>
          <p:nvPr/>
        </p:nvSpPr>
        <p:spPr bwMode="auto">
          <a:xfrm>
            <a:off x="4932040" y="633743"/>
            <a:ext cx="2214578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ОГАОУ  </a:t>
            </a:r>
            <a:r>
              <a:rPr lang="ru-RU" sz="1100" b="1" dirty="0">
                <a:solidFill>
                  <a:schemeClr val="bg1"/>
                </a:solidFill>
              </a:rPr>
              <a:t>ДПО БЕЛГОРОДСКИЙ РЕГИОНАЛЬНЫЙ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</a:rPr>
              <a:t>ИНСТИТУТ  ПК и ППС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8138" name="AutoShape 13"/>
          <p:cNvSpPr>
            <a:spLocks noChangeArrowheads="1"/>
          </p:cNvSpPr>
          <p:nvPr/>
        </p:nvSpPr>
        <p:spPr bwMode="auto">
          <a:xfrm>
            <a:off x="6572264" y="1785926"/>
            <a:ext cx="2065338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sz="1100" dirty="0">
              <a:latin typeface="Times New Roman" pitchFamily="18" charset="0"/>
            </a:endParaRPr>
          </a:p>
          <a:p>
            <a:pPr algn="ctr"/>
            <a:r>
              <a:rPr lang="ru-RU" sz="1100" b="1" dirty="0">
                <a:solidFill>
                  <a:schemeClr val="bg1"/>
                </a:solidFill>
              </a:rPr>
              <a:t>БЕЛГОРОДСКЙЙ ПЕДАГОГИЧЕСКИЙ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</a:rPr>
              <a:t>КОЛЛЕДЖ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8139" name="AutoShape 14"/>
          <p:cNvSpPr>
            <a:spLocks noChangeArrowheads="1"/>
          </p:cNvSpPr>
          <p:nvPr/>
        </p:nvSpPr>
        <p:spPr bwMode="auto">
          <a:xfrm>
            <a:off x="6500826" y="5572140"/>
            <a:ext cx="2222500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spcAft>
                <a:spcPts val="1000"/>
              </a:spcAft>
            </a:pPr>
            <a:endParaRPr lang="ru-RU" sz="1100" b="1" dirty="0">
              <a:latin typeface="Times New Roman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ru-RU" sz="1100" b="1" dirty="0">
                <a:solidFill>
                  <a:schemeClr val="bg1"/>
                </a:solidFill>
              </a:rPr>
              <a:t>МБОУ СОШ  № 39</a:t>
            </a:r>
          </a:p>
          <a:p>
            <a:endParaRPr lang="ru-RU" dirty="0"/>
          </a:p>
        </p:txBody>
      </p:sp>
      <p:sp>
        <p:nvSpPr>
          <p:cNvPr id="48140" name="Line 15"/>
          <p:cNvSpPr>
            <a:spLocks noChangeShapeType="1"/>
          </p:cNvSpPr>
          <p:nvPr/>
        </p:nvSpPr>
        <p:spPr bwMode="auto">
          <a:xfrm flipV="1">
            <a:off x="2946719" y="3435350"/>
            <a:ext cx="911225" cy="63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/>
          <a:lstStyle/>
          <a:p>
            <a:endParaRPr lang="ru-RU"/>
          </a:p>
        </p:txBody>
      </p:sp>
      <p:sp>
        <p:nvSpPr>
          <p:cNvPr id="48141" name="Line 16"/>
          <p:cNvSpPr>
            <a:spLocks noChangeShapeType="1"/>
          </p:cNvSpPr>
          <p:nvPr/>
        </p:nvSpPr>
        <p:spPr bwMode="auto">
          <a:xfrm>
            <a:off x="5650070" y="3429000"/>
            <a:ext cx="874713" cy="63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/>
          <a:lstStyle/>
          <a:p>
            <a:endParaRPr lang="ru-RU"/>
          </a:p>
        </p:txBody>
      </p:sp>
      <p:sp>
        <p:nvSpPr>
          <p:cNvPr id="48142" name="Line 17"/>
          <p:cNvSpPr>
            <a:spLocks noChangeShapeType="1"/>
          </p:cNvSpPr>
          <p:nvPr/>
        </p:nvSpPr>
        <p:spPr bwMode="auto">
          <a:xfrm flipH="1" flipV="1">
            <a:off x="3071813" y="2143125"/>
            <a:ext cx="684212" cy="3810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/>
          <a:lstStyle/>
          <a:p>
            <a:endParaRPr lang="ru-RU"/>
          </a:p>
        </p:txBody>
      </p:sp>
      <p:sp>
        <p:nvSpPr>
          <p:cNvPr id="48143" name="Line 18"/>
          <p:cNvSpPr>
            <a:spLocks noChangeShapeType="1"/>
          </p:cNvSpPr>
          <p:nvPr/>
        </p:nvSpPr>
        <p:spPr bwMode="auto">
          <a:xfrm flipV="1">
            <a:off x="5742391" y="2078743"/>
            <a:ext cx="768350" cy="44926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/>
          <a:lstStyle/>
          <a:p>
            <a:endParaRPr lang="ru-RU"/>
          </a:p>
        </p:txBody>
      </p:sp>
      <p:sp>
        <p:nvSpPr>
          <p:cNvPr id="48144" name="Line 19"/>
          <p:cNvSpPr>
            <a:spLocks noChangeShapeType="1"/>
          </p:cNvSpPr>
          <p:nvPr/>
        </p:nvSpPr>
        <p:spPr bwMode="auto">
          <a:xfrm flipV="1">
            <a:off x="4139952" y="1600188"/>
            <a:ext cx="0" cy="64293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/>
          <a:lstStyle/>
          <a:p>
            <a:endParaRPr lang="ru-RU"/>
          </a:p>
        </p:txBody>
      </p:sp>
      <p:sp>
        <p:nvSpPr>
          <p:cNvPr id="48145" name="Line 20"/>
          <p:cNvSpPr>
            <a:spLocks noChangeShapeType="1"/>
          </p:cNvSpPr>
          <p:nvPr/>
        </p:nvSpPr>
        <p:spPr bwMode="auto">
          <a:xfrm flipH="1">
            <a:off x="2967760" y="4201759"/>
            <a:ext cx="763587" cy="5969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/>
          <a:lstStyle/>
          <a:p>
            <a:endParaRPr lang="ru-RU"/>
          </a:p>
        </p:txBody>
      </p:sp>
      <p:sp>
        <p:nvSpPr>
          <p:cNvPr id="48146" name="Line 21"/>
          <p:cNvSpPr>
            <a:spLocks noChangeShapeType="1"/>
          </p:cNvSpPr>
          <p:nvPr/>
        </p:nvSpPr>
        <p:spPr bwMode="auto">
          <a:xfrm>
            <a:off x="5818591" y="4198937"/>
            <a:ext cx="692150" cy="4349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/>
          <a:lstStyle/>
          <a:p>
            <a:endParaRPr lang="ru-RU"/>
          </a:p>
        </p:txBody>
      </p:sp>
      <p:sp>
        <p:nvSpPr>
          <p:cNvPr id="48147" name="Line 22"/>
          <p:cNvSpPr>
            <a:spLocks noChangeShapeType="1"/>
          </p:cNvSpPr>
          <p:nvPr/>
        </p:nvSpPr>
        <p:spPr bwMode="auto">
          <a:xfrm>
            <a:off x="4733925" y="4302125"/>
            <a:ext cx="0" cy="2286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/>
          <a:lstStyle/>
          <a:p>
            <a:endParaRPr lang="ru-RU"/>
          </a:p>
        </p:txBody>
      </p:sp>
      <p:sp>
        <p:nvSpPr>
          <p:cNvPr id="48148" name="Line 23"/>
          <p:cNvSpPr>
            <a:spLocks noChangeShapeType="1"/>
          </p:cNvSpPr>
          <p:nvPr/>
        </p:nvSpPr>
        <p:spPr bwMode="auto">
          <a:xfrm flipH="1">
            <a:off x="3141667" y="4530725"/>
            <a:ext cx="642938" cy="131603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/>
          <a:lstStyle/>
          <a:p>
            <a:endParaRPr lang="ru-RU"/>
          </a:p>
        </p:txBody>
      </p:sp>
      <p:sp>
        <p:nvSpPr>
          <p:cNvPr id="48149" name="AutoShape 24"/>
          <p:cNvSpPr>
            <a:spLocks noChangeArrowheads="1"/>
          </p:cNvSpPr>
          <p:nvPr/>
        </p:nvSpPr>
        <p:spPr bwMode="auto">
          <a:xfrm>
            <a:off x="3678633" y="4757364"/>
            <a:ext cx="2159000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ЛЕДОВЫЙ ДВОРЕЦ «ОРАНЖЕВЫЙ ЛЕД», СПОРТИВНЫЕ</a:t>
            </a:r>
          </a:p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  ШКОЛЫ </a:t>
            </a:r>
          </a:p>
          <a:p>
            <a:endParaRPr lang="ru-RU" dirty="0"/>
          </a:p>
        </p:txBody>
      </p:sp>
      <p:sp>
        <p:nvSpPr>
          <p:cNvPr id="48150" name="Line 25"/>
          <p:cNvSpPr>
            <a:spLocks noChangeShapeType="1"/>
          </p:cNvSpPr>
          <p:nvPr/>
        </p:nvSpPr>
        <p:spPr bwMode="auto">
          <a:xfrm>
            <a:off x="4792733" y="5692212"/>
            <a:ext cx="0" cy="2286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/>
          <a:lstStyle/>
          <a:p>
            <a:endParaRPr lang="ru-RU"/>
          </a:p>
        </p:txBody>
      </p:sp>
      <p:sp>
        <p:nvSpPr>
          <p:cNvPr id="48152" name="AutoShape 27"/>
          <p:cNvSpPr>
            <a:spLocks noChangeArrowheads="1"/>
          </p:cNvSpPr>
          <p:nvPr/>
        </p:nvSpPr>
        <p:spPr bwMode="auto">
          <a:xfrm>
            <a:off x="6572264" y="4302125"/>
            <a:ext cx="2159000" cy="9144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228600" indent="-228600" algn="ctr">
              <a:spcAft>
                <a:spcPts val="0"/>
              </a:spcAft>
            </a:pPr>
            <a:endParaRPr lang="ru-RU" sz="1100" dirty="0">
              <a:latin typeface="Times New Roman" pitchFamily="18" charset="0"/>
            </a:endParaRPr>
          </a:p>
          <a:p>
            <a:pPr marL="228600" indent="-228600" algn="ctr">
              <a:spcAft>
                <a:spcPts val="0"/>
              </a:spcAft>
            </a:pPr>
            <a:r>
              <a:rPr lang="ru-RU" sz="1100" b="1" dirty="0" smtClean="0">
                <a:solidFill>
                  <a:schemeClr val="bg1"/>
                </a:solidFill>
              </a:rPr>
              <a:t>ОГИГБДД УМВД РОССИИ</a:t>
            </a:r>
          </a:p>
          <a:p>
            <a:pPr marL="228600" indent="-228600" algn="ctr">
              <a:spcAft>
                <a:spcPts val="0"/>
              </a:spcAft>
            </a:pPr>
            <a:r>
              <a:rPr lang="ru-RU" sz="1100" b="1" dirty="0" smtClean="0">
                <a:solidFill>
                  <a:schemeClr val="bg1"/>
                </a:solidFill>
              </a:rPr>
              <a:t>ПО БЕЛГОРОДСКОЙ</a:t>
            </a:r>
            <a:br>
              <a:rPr lang="ru-RU" sz="1100" b="1" dirty="0" smtClean="0">
                <a:solidFill>
                  <a:schemeClr val="bg1"/>
                </a:solidFill>
              </a:rPr>
            </a:br>
            <a:r>
              <a:rPr lang="ru-RU" sz="1100" b="1" dirty="0" smtClean="0">
                <a:solidFill>
                  <a:schemeClr val="bg1"/>
                </a:solidFill>
              </a:rPr>
              <a:t>ОБЛАСТИ</a:t>
            </a:r>
            <a:endParaRPr lang="ru-RU" sz="1100" b="1" dirty="0">
              <a:solidFill>
                <a:schemeClr val="bg1"/>
              </a:solidFill>
            </a:endParaRP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endParaRPr lang="ru-RU" dirty="0"/>
          </a:p>
        </p:txBody>
      </p:sp>
      <p:sp>
        <p:nvSpPr>
          <p:cNvPr id="48153" name="Line 28"/>
          <p:cNvSpPr>
            <a:spLocks noChangeShapeType="1"/>
          </p:cNvSpPr>
          <p:nvPr/>
        </p:nvSpPr>
        <p:spPr bwMode="auto">
          <a:xfrm>
            <a:off x="5818591" y="4612932"/>
            <a:ext cx="668338" cy="9874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/>
          <a:lstStyle/>
          <a:p>
            <a:endParaRPr lang="ru-RU"/>
          </a:p>
        </p:txBody>
      </p:sp>
      <p:sp>
        <p:nvSpPr>
          <p:cNvPr id="48154" name="Line 29"/>
          <p:cNvSpPr>
            <a:spLocks noChangeShapeType="1"/>
          </p:cNvSpPr>
          <p:nvPr/>
        </p:nvSpPr>
        <p:spPr bwMode="auto">
          <a:xfrm flipV="1">
            <a:off x="5364088" y="1600188"/>
            <a:ext cx="0" cy="64293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/>
          <a:lstStyle/>
          <a:p>
            <a:endParaRPr lang="ru-RU"/>
          </a:p>
        </p:txBody>
      </p:sp>
      <p:sp>
        <p:nvSpPr>
          <p:cNvPr id="48155" name="Line 30"/>
          <p:cNvSpPr>
            <a:spLocks noChangeShapeType="1"/>
          </p:cNvSpPr>
          <p:nvPr/>
        </p:nvSpPr>
        <p:spPr bwMode="auto">
          <a:xfrm flipV="1">
            <a:off x="4792733" y="4600575"/>
            <a:ext cx="0" cy="2286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/>
          <a:lstStyle/>
          <a:p>
            <a:endParaRPr lang="ru-RU"/>
          </a:p>
        </p:txBody>
      </p:sp>
      <p:sp>
        <p:nvSpPr>
          <p:cNvPr id="48156" name="TextBox 29"/>
          <p:cNvSpPr txBox="1">
            <a:spLocks noChangeArrowheads="1"/>
          </p:cNvSpPr>
          <p:nvPr/>
        </p:nvSpPr>
        <p:spPr bwMode="auto">
          <a:xfrm>
            <a:off x="214282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/>
              <a:t> </a:t>
            </a:r>
            <a:r>
              <a:rPr lang="ru-RU" b="1" dirty="0" smtClean="0"/>
              <a:t> </a:t>
            </a:r>
            <a:r>
              <a:rPr lang="ru-RU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Взаимодействие </a:t>
            </a:r>
            <a:r>
              <a:rPr lang="ru-RU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с социальными институтами детства</a:t>
            </a:r>
            <a:endParaRPr lang="ru-RU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8151" name="Picture 26"/>
          <p:cNvPicPr>
            <a:picLocks noChangeAspect="1" noChangeArrowheads="1"/>
          </p:cNvPicPr>
          <p:nvPr/>
        </p:nvPicPr>
        <p:blipFill>
          <a:blip r:embed="rId2" cstate="print"/>
          <a:srcRect l="7666" t="5762" r="7699" b="10684"/>
          <a:stretch>
            <a:fillRect/>
          </a:stretch>
        </p:blipFill>
        <p:spPr bwMode="auto">
          <a:xfrm>
            <a:off x="3635896" y="1700808"/>
            <a:ext cx="2206498" cy="2898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986" r="21041" b="10889"/>
          <a:stretch/>
        </p:blipFill>
        <p:spPr>
          <a:xfrm>
            <a:off x="6421625" y="141405"/>
            <a:ext cx="2748880" cy="3369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894"/>
          <a:stretch/>
        </p:blipFill>
        <p:spPr>
          <a:xfrm>
            <a:off x="-43478" y="141211"/>
            <a:ext cx="2489512" cy="3121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12"/>
          <a:stretch>
            <a:fillRect/>
          </a:stretch>
        </p:blipFill>
        <p:spPr>
          <a:xfrm>
            <a:off x="2068830" y="0"/>
            <a:ext cx="4514553" cy="41490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t="7978" r="2641" b="20075"/>
          <a:stretch/>
        </p:blipFill>
        <p:spPr>
          <a:xfrm rot="459735">
            <a:off x="4997840" y="4025331"/>
            <a:ext cx="3865778" cy="2541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" t="-4231" r="29917" b="41707"/>
          <a:stretch/>
        </p:blipFill>
        <p:spPr>
          <a:xfrm rot="21171292">
            <a:off x="157954" y="3895999"/>
            <a:ext cx="3946280" cy="2780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531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ChangeArrowheads="1"/>
          </p:cNvSpPr>
          <p:nvPr/>
        </p:nvSpPr>
        <p:spPr bwMode="auto">
          <a:xfrm>
            <a:off x="2123728" y="5976074"/>
            <a:ext cx="53278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sz="3600" dirty="0" smtClean="0">
                <a:solidFill>
                  <a:prstClr val="white"/>
                </a:solidFill>
              </a:rPr>
              <a:t>www.mdou69bel</a:t>
            </a:r>
            <a:r>
              <a:rPr lang="en-US" sz="3600" dirty="0" err="1" smtClean="0">
                <a:solidFill>
                  <a:prstClr val="white"/>
                </a:solidFill>
              </a:rPr>
              <a:t>uo</a:t>
            </a:r>
            <a:r>
              <a:rPr lang="ru-RU" sz="3600" dirty="0" smtClean="0">
                <a:solidFill>
                  <a:prstClr val="white"/>
                </a:solidFill>
              </a:rPr>
              <a:t>31.ru</a:t>
            </a:r>
          </a:p>
        </p:txBody>
      </p:sp>
      <p:sp>
        <p:nvSpPr>
          <p:cNvPr id="51205" name="Rectangle 4"/>
          <p:cNvSpPr>
            <a:spLocks noChangeArrowheads="1"/>
          </p:cNvSpPr>
          <p:nvPr/>
        </p:nvSpPr>
        <p:spPr bwMode="auto">
          <a:xfrm>
            <a:off x="287338" y="106625"/>
            <a:ext cx="885666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EB80A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ADDC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DDC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DDC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DDC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DDC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</a:rPr>
              <a:t>     </a:t>
            </a:r>
            <a:r>
              <a:rPr lang="ru-RU" sz="3200" dirty="0" smtClean="0">
                <a:solidFill>
                  <a:prstClr val="white"/>
                </a:solidFill>
                <a:latin typeface="Arial" panose="020B0604020202020204" pitchFamily="34" charset="0"/>
              </a:rPr>
              <a:t>Спасибо за внимание!</a:t>
            </a:r>
            <a:endParaRPr lang="ru-RU" sz="1100" dirty="0" smtClean="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sz="1400" dirty="0" smtClean="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sz="1800" b="1" i="1" dirty="0" smtClean="0">
                <a:solidFill>
                  <a:prstClr val="white"/>
                </a:solidFill>
                <a:latin typeface="Arial" panose="020B0604020202020204" pitchFamily="34" charset="0"/>
              </a:rPr>
              <a:t>Будем </a:t>
            </a:r>
            <a:r>
              <a:rPr lang="ru-RU" sz="1800" b="1" i="1" dirty="0">
                <a:solidFill>
                  <a:prstClr val="white"/>
                </a:solidFill>
                <a:latin typeface="Arial" panose="020B0604020202020204" pitchFamily="34" charset="0"/>
              </a:rPr>
              <a:t>рады ответить на Ваши вопросы и предложения по адресу:</a:t>
            </a:r>
            <a:r>
              <a:rPr lang="ru-RU" sz="1800" b="1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ru-RU" sz="1800" b="1" i="1" dirty="0" smtClean="0">
                <a:solidFill>
                  <a:prstClr val="white"/>
                </a:solidFill>
                <a:latin typeface="Arial" panose="020B0604020202020204" pitchFamily="34" charset="0"/>
              </a:rPr>
              <a:t>308033 </a:t>
            </a:r>
            <a:r>
              <a:rPr lang="ru-RU" sz="1800" b="1" i="1" dirty="0">
                <a:solidFill>
                  <a:prstClr val="white"/>
                </a:solidFill>
                <a:latin typeface="Arial" panose="020B0604020202020204" pitchFamily="34" charset="0"/>
              </a:rPr>
              <a:t>г.  Белгород  ул. Королева 18-а,  тел.: 52-49-43; 52-54-02</a:t>
            </a: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3275856" y="6453336"/>
            <a:ext cx="2520950" cy="338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e – mail: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prstClr val="white"/>
                </a:solidFill>
              </a:rPr>
              <a:t>Lara69@list.ru</a:t>
            </a:r>
            <a:endParaRPr lang="ru-RU" sz="1600" dirty="0" smtClean="0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9067" t="7007" r="9639" b="22918"/>
          <a:stretch>
            <a:fillRect/>
          </a:stretch>
        </p:blipFill>
        <p:spPr bwMode="auto">
          <a:xfrm>
            <a:off x="3972" y="1628800"/>
            <a:ext cx="9144001" cy="443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220512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 idx="4294967295"/>
          </p:nvPr>
        </p:nvSpPr>
        <p:spPr>
          <a:xfrm>
            <a:off x="684213" y="908050"/>
            <a:ext cx="8064500" cy="287338"/>
          </a:xfrm>
          <a:gradFill rotWithShape="1">
            <a:gsLst>
              <a:gs pos="0">
                <a:srgbClr val="FFFFFF"/>
              </a:gs>
              <a:gs pos="50000">
                <a:srgbClr val="A0D6FA"/>
              </a:gs>
              <a:gs pos="100000">
                <a:srgbClr val="FFFFFF"/>
              </a:gs>
            </a:gsLst>
            <a:lin ang="2700000" scaled="1"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charset="0"/>
              </a:rPr>
              <a:t>Цель: социальный заказ государства, общества, семьи – здоровый ребенок</a:t>
            </a: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323850" y="1916113"/>
            <a:ext cx="1655763" cy="244951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rgbClr val="A0D6FA"/>
              </a:gs>
              <a:gs pos="100000">
                <a:schemeClr val="tx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Мониторинг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количественных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и качественных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параметров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физического,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эмоционального,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психического,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социального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здоровья</a:t>
            </a:r>
            <a:r>
              <a:rPr lang="ru-RU" sz="1400" b="1" dirty="0"/>
              <a:t> </a:t>
            </a:r>
            <a:br>
              <a:rPr lang="ru-RU" sz="1400" b="1" dirty="0"/>
            </a:br>
            <a:r>
              <a:rPr lang="ru-RU" sz="1400" b="1" dirty="0">
                <a:solidFill>
                  <a:schemeClr val="bg1"/>
                </a:solidFill>
              </a:rPr>
              <a:t>ребенка</a:t>
            </a:r>
          </a:p>
          <a:p>
            <a:pPr algn="ctr">
              <a:defRPr/>
            </a:pP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323850" y="4652963"/>
            <a:ext cx="1655763" cy="2205037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A0D6FA"/>
              </a:gs>
              <a:gs pos="100000">
                <a:srgbClr val="FFFF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Разработка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индивидуальных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карт-прогнозов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укрепления 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и развития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здоровья</a:t>
            </a:r>
          </a:p>
        </p:txBody>
      </p:sp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7308850" y="1989138"/>
            <a:ext cx="1655763" cy="23050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A0D6FA"/>
              </a:gs>
              <a:gs pos="100000">
                <a:srgbClr val="FFFF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Создание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системы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взаимодействия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в учреждениях </a:t>
            </a:r>
          </a:p>
          <a:p>
            <a:pPr algn="ctr"/>
            <a:r>
              <a:rPr lang="ru-RU" sz="1400" b="1" dirty="0" err="1">
                <a:solidFill>
                  <a:schemeClr val="bg1"/>
                </a:solidFill>
              </a:rPr>
              <a:t>социокультурной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сферы</a:t>
            </a:r>
          </a:p>
        </p:txBody>
      </p:sp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7308850" y="4581525"/>
            <a:ext cx="1655763" cy="22764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A0D6FA"/>
              </a:gs>
              <a:gs pos="100000">
                <a:srgbClr val="FFFF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Развитие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клубных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 объединений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самодеятельных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 организаций,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обеспечивающих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ЗОЖ их 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участников</a:t>
            </a:r>
          </a:p>
        </p:txBody>
      </p:sp>
      <p:sp>
        <p:nvSpPr>
          <p:cNvPr id="7175" name="Rectangle 8"/>
          <p:cNvSpPr>
            <a:spLocks noChangeArrowheads="1"/>
          </p:cNvSpPr>
          <p:nvPr/>
        </p:nvSpPr>
        <p:spPr bwMode="auto">
          <a:xfrm rot="-5400000">
            <a:off x="4476750" y="4891088"/>
            <a:ext cx="333375" cy="36004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A0D6FA"/>
              </a:gs>
              <a:gs pos="100000">
                <a:srgbClr val="FFFF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eaVert" wrap="none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Ожидаемые результаты</a:t>
            </a:r>
          </a:p>
        </p:txBody>
      </p:sp>
      <p:sp>
        <p:nvSpPr>
          <p:cNvPr id="7176" name="AutoShape 9"/>
          <p:cNvSpPr>
            <a:spLocks noChangeArrowheads="1"/>
          </p:cNvSpPr>
          <p:nvPr/>
        </p:nvSpPr>
        <p:spPr bwMode="auto">
          <a:xfrm>
            <a:off x="1979613" y="2636838"/>
            <a:ext cx="2736850" cy="1873250"/>
          </a:xfrm>
          <a:prstGeom prst="hexagon">
            <a:avLst>
              <a:gd name="adj" fmla="val 36525"/>
              <a:gd name="vf" fmla="val 115470"/>
            </a:avLst>
          </a:prstGeom>
          <a:gradFill rotWithShape="1">
            <a:gsLst>
              <a:gs pos="0">
                <a:srgbClr val="FFFFFF"/>
              </a:gs>
              <a:gs pos="50000">
                <a:srgbClr val="A0D6FA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rgbClr val="99CC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Организация </a:t>
            </a:r>
          </a:p>
          <a:p>
            <a:pPr algn="ctr"/>
            <a:r>
              <a:rPr lang="ru-RU" sz="1400" b="1" dirty="0" err="1">
                <a:solidFill>
                  <a:schemeClr val="bg1"/>
                </a:solidFill>
              </a:rPr>
              <a:t>психолого</a:t>
            </a:r>
            <a:r>
              <a:rPr lang="ru-RU" sz="1400" b="1" dirty="0">
                <a:solidFill>
                  <a:schemeClr val="bg1"/>
                </a:solidFill>
              </a:rPr>
              <a:t>-</a:t>
            </a:r>
          </a:p>
          <a:p>
            <a:pPr algn="ctr"/>
            <a:r>
              <a:rPr lang="ru-RU" sz="1400" b="1" dirty="0" err="1">
                <a:solidFill>
                  <a:schemeClr val="bg1"/>
                </a:solidFill>
              </a:rPr>
              <a:t>медико</a:t>
            </a:r>
            <a:r>
              <a:rPr lang="ru-RU" sz="1400" b="1" dirty="0">
                <a:solidFill>
                  <a:schemeClr val="bg1"/>
                </a:solidFill>
              </a:rPr>
              <a:t>-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педагогического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сопровождения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ребенка в ДОУ,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семье</a:t>
            </a:r>
          </a:p>
        </p:txBody>
      </p:sp>
      <p:sp>
        <p:nvSpPr>
          <p:cNvPr id="7177" name="AutoShape 10"/>
          <p:cNvSpPr>
            <a:spLocks noChangeArrowheads="1"/>
          </p:cNvSpPr>
          <p:nvPr/>
        </p:nvSpPr>
        <p:spPr bwMode="auto">
          <a:xfrm>
            <a:off x="1979613" y="4508500"/>
            <a:ext cx="2735262" cy="1800225"/>
          </a:xfrm>
          <a:prstGeom prst="hexagon">
            <a:avLst>
              <a:gd name="adj" fmla="val 37985"/>
              <a:gd name="vf" fmla="val 115470"/>
            </a:avLst>
          </a:prstGeom>
          <a:gradFill rotWithShape="1">
            <a:gsLst>
              <a:gs pos="0">
                <a:srgbClr val="FFFFFF"/>
              </a:gs>
              <a:gs pos="50000">
                <a:srgbClr val="A0D6FA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rgbClr val="99CC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Создание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условий 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для здоровье­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сбережения в </a:t>
            </a:r>
          </a:p>
          <a:p>
            <a:pPr algn="ctr"/>
            <a:r>
              <a:rPr lang="ru-RU" sz="1400" b="1" dirty="0" err="1">
                <a:solidFill>
                  <a:schemeClr val="bg1"/>
                </a:solidFill>
              </a:rPr>
              <a:t>микросоциуме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ru-RU" sz="1400" dirty="0"/>
          </a:p>
        </p:txBody>
      </p:sp>
      <p:sp>
        <p:nvSpPr>
          <p:cNvPr id="7178" name="AutoShape 11"/>
          <p:cNvSpPr>
            <a:spLocks noChangeArrowheads="1"/>
          </p:cNvSpPr>
          <p:nvPr/>
        </p:nvSpPr>
        <p:spPr bwMode="auto">
          <a:xfrm>
            <a:off x="4714876" y="2643182"/>
            <a:ext cx="2592387" cy="1871662"/>
          </a:xfrm>
          <a:prstGeom prst="hexagon">
            <a:avLst>
              <a:gd name="adj" fmla="val 34627"/>
              <a:gd name="vf" fmla="val 115470"/>
            </a:avLst>
          </a:prstGeom>
          <a:gradFill rotWithShape="1">
            <a:gsLst>
              <a:gs pos="0">
                <a:srgbClr val="FFFFFF"/>
              </a:gs>
              <a:gs pos="50000">
                <a:srgbClr val="A0D6FA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rgbClr val="99CC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Создание 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и развитие 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условий 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для здоровье­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сбережения 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в ДОУ</a:t>
            </a:r>
          </a:p>
        </p:txBody>
      </p:sp>
      <p:sp>
        <p:nvSpPr>
          <p:cNvPr id="7179" name="AutoShape 12"/>
          <p:cNvSpPr>
            <a:spLocks noChangeArrowheads="1"/>
          </p:cNvSpPr>
          <p:nvPr/>
        </p:nvSpPr>
        <p:spPr bwMode="auto">
          <a:xfrm>
            <a:off x="4716463" y="4508500"/>
            <a:ext cx="2592387" cy="1800225"/>
          </a:xfrm>
          <a:prstGeom prst="hexagon">
            <a:avLst>
              <a:gd name="adj" fmla="val 36001"/>
              <a:gd name="vf" fmla="val 115470"/>
            </a:avLst>
          </a:prstGeom>
          <a:gradFill rotWithShape="1">
            <a:gsLst>
              <a:gs pos="0">
                <a:srgbClr val="FFFFFF"/>
              </a:gs>
              <a:gs pos="50000">
                <a:srgbClr val="A0D6FA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rgbClr val="99CC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/>
            <a:r>
              <a:rPr lang="ru-RU" sz="1400" b="1">
                <a:solidFill>
                  <a:schemeClr val="bg1"/>
                </a:solidFill>
              </a:rPr>
              <a:t>Оказание </a:t>
            </a:r>
          </a:p>
          <a:p>
            <a:pPr algn="ctr"/>
            <a:r>
              <a:rPr lang="ru-RU" sz="1400" b="1">
                <a:solidFill>
                  <a:schemeClr val="bg1"/>
                </a:solidFill>
              </a:rPr>
              <a:t>консультативной </a:t>
            </a:r>
          </a:p>
          <a:p>
            <a:pPr algn="ctr"/>
            <a:r>
              <a:rPr lang="ru-RU" sz="1400" b="1">
                <a:solidFill>
                  <a:schemeClr val="bg1"/>
                </a:solidFill>
              </a:rPr>
              <a:t>психолого-</a:t>
            </a:r>
          </a:p>
          <a:p>
            <a:pPr algn="ctr"/>
            <a:r>
              <a:rPr lang="ru-RU" sz="1400" b="1">
                <a:solidFill>
                  <a:schemeClr val="bg1"/>
                </a:solidFill>
              </a:rPr>
              <a:t>педагогической</a:t>
            </a:r>
          </a:p>
          <a:p>
            <a:pPr algn="ctr"/>
            <a:r>
              <a:rPr lang="ru-RU" sz="1400" b="1">
                <a:solidFill>
                  <a:schemeClr val="bg1"/>
                </a:solidFill>
              </a:rPr>
              <a:t>и медицинской </a:t>
            </a:r>
          </a:p>
          <a:p>
            <a:pPr algn="ctr"/>
            <a:r>
              <a:rPr lang="ru-RU" sz="1400" b="1">
                <a:solidFill>
                  <a:schemeClr val="bg1"/>
                </a:solidFill>
              </a:rPr>
              <a:t>помощи семье.</a:t>
            </a:r>
            <a:r>
              <a:rPr lang="ru-RU"/>
              <a:t> </a:t>
            </a:r>
          </a:p>
        </p:txBody>
      </p:sp>
      <p:sp>
        <p:nvSpPr>
          <p:cNvPr id="7180" name="AutoShape 13"/>
          <p:cNvSpPr>
            <a:spLocks noChangeArrowheads="1"/>
          </p:cNvSpPr>
          <p:nvPr/>
        </p:nvSpPr>
        <p:spPr bwMode="auto">
          <a:xfrm>
            <a:off x="2195513" y="1557338"/>
            <a:ext cx="4968875" cy="898525"/>
          </a:xfrm>
          <a:prstGeom prst="flowChartOffpageConnector">
            <a:avLst/>
          </a:prstGeom>
          <a:gradFill rotWithShape="1">
            <a:gsLst>
              <a:gs pos="0">
                <a:srgbClr val="FFFFFF"/>
              </a:gs>
              <a:gs pos="50000">
                <a:srgbClr val="A0D6FA"/>
              </a:gs>
              <a:gs pos="100000">
                <a:srgbClr val="FFFF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Разработка адаптационных, образовательных,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корригирующих,  профилактических и др.</a:t>
            </a:r>
          </a:p>
          <a:p>
            <a:pPr algn="ctr"/>
            <a:r>
              <a:rPr lang="ru-RU" sz="1600" b="1" dirty="0" err="1">
                <a:solidFill>
                  <a:schemeClr val="bg1"/>
                </a:solidFill>
              </a:rPr>
              <a:t>здоровьесберегающих</a:t>
            </a:r>
            <a:r>
              <a:rPr lang="ru-RU" sz="1600" b="1" dirty="0">
                <a:solidFill>
                  <a:schemeClr val="bg1"/>
                </a:solidFill>
              </a:rPr>
              <a:t> программ </a:t>
            </a:r>
          </a:p>
        </p:txBody>
      </p:sp>
      <p:sp>
        <p:nvSpPr>
          <p:cNvPr id="7181" name="Rectangle 14"/>
          <p:cNvSpPr>
            <a:spLocks/>
          </p:cNvSpPr>
          <p:nvPr/>
        </p:nvSpPr>
        <p:spPr bwMode="auto">
          <a:xfrm>
            <a:off x="900113" y="404813"/>
            <a:ext cx="755967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 eaLnBrk="0" hangingPunct="0"/>
            <a:r>
              <a:rPr lang="ru-RU" sz="19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Модель деятельности </a:t>
            </a:r>
            <a:r>
              <a:rPr lang="ru-RU" sz="19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МАДОУ </a:t>
            </a:r>
            <a:r>
              <a:rPr lang="ru-RU" sz="19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ЦРР-д</a:t>
            </a:r>
            <a:r>
              <a:rPr lang="ru-RU" sz="19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/с №69</a:t>
            </a:r>
            <a:br>
              <a:rPr lang="ru-RU" sz="19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ru-RU" sz="19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по сохранению и укреплению здоровья дошкольников</a:t>
            </a:r>
          </a:p>
        </p:txBody>
      </p:sp>
      <p:sp>
        <p:nvSpPr>
          <p:cNvPr id="7182" name="AutoShape 15"/>
          <p:cNvSpPr>
            <a:spLocks noChangeArrowheads="1"/>
          </p:cNvSpPr>
          <p:nvPr/>
        </p:nvSpPr>
        <p:spPr bwMode="auto">
          <a:xfrm>
            <a:off x="1116013" y="1268413"/>
            <a:ext cx="142875" cy="647700"/>
          </a:xfrm>
          <a:prstGeom prst="downArrow">
            <a:avLst>
              <a:gd name="adj1" fmla="val 50000"/>
              <a:gd name="adj2" fmla="val 113333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7183" name="AutoShape 16"/>
          <p:cNvSpPr>
            <a:spLocks noChangeArrowheads="1"/>
          </p:cNvSpPr>
          <p:nvPr/>
        </p:nvSpPr>
        <p:spPr bwMode="auto">
          <a:xfrm>
            <a:off x="8101013" y="1268413"/>
            <a:ext cx="142875" cy="719137"/>
          </a:xfrm>
          <a:prstGeom prst="downArrow">
            <a:avLst>
              <a:gd name="adj1" fmla="val 50000"/>
              <a:gd name="adj2" fmla="val 125833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7184" name="AutoShape 17"/>
          <p:cNvSpPr>
            <a:spLocks noChangeArrowheads="1"/>
          </p:cNvSpPr>
          <p:nvPr/>
        </p:nvSpPr>
        <p:spPr bwMode="auto">
          <a:xfrm>
            <a:off x="4643438" y="1268413"/>
            <a:ext cx="144462" cy="28892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7185" name="AutoShape 18"/>
          <p:cNvSpPr>
            <a:spLocks noChangeArrowheads="1"/>
          </p:cNvSpPr>
          <p:nvPr/>
        </p:nvSpPr>
        <p:spPr bwMode="auto">
          <a:xfrm>
            <a:off x="6011863" y="2349500"/>
            <a:ext cx="144462" cy="28892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7186" name="AutoShape 19"/>
          <p:cNvSpPr>
            <a:spLocks noChangeArrowheads="1"/>
          </p:cNvSpPr>
          <p:nvPr/>
        </p:nvSpPr>
        <p:spPr bwMode="auto">
          <a:xfrm>
            <a:off x="3276600" y="2349500"/>
            <a:ext cx="142875" cy="288925"/>
          </a:xfrm>
          <a:prstGeom prst="downArrow">
            <a:avLst>
              <a:gd name="adj1" fmla="val 50000"/>
              <a:gd name="adj2" fmla="val 50556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7187" name="AutoShape 21"/>
          <p:cNvSpPr>
            <a:spLocks noChangeArrowheads="1"/>
          </p:cNvSpPr>
          <p:nvPr/>
        </p:nvSpPr>
        <p:spPr bwMode="auto">
          <a:xfrm>
            <a:off x="3276600" y="6308725"/>
            <a:ext cx="142875" cy="217488"/>
          </a:xfrm>
          <a:prstGeom prst="downArrow">
            <a:avLst>
              <a:gd name="adj1" fmla="val 50000"/>
              <a:gd name="adj2" fmla="val 38056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7188" name="AutoShape 22"/>
          <p:cNvSpPr>
            <a:spLocks noChangeArrowheads="1"/>
          </p:cNvSpPr>
          <p:nvPr/>
        </p:nvSpPr>
        <p:spPr bwMode="auto">
          <a:xfrm>
            <a:off x="8101013" y="4292600"/>
            <a:ext cx="142875" cy="288925"/>
          </a:xfrm>
          <a:prstGeom prst="downArrow">
            <a:avLst>
              <a:gd name="adj1" fmla="val 50000"/>
              <a:gd name="adj2" fmla="val 50556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7189" name="AutoShape 23"/>
          <p:cNvSpPr>
            <a:spLocks noChangeArrowheads="1"/>
          </p:cNvSpPr>
          <p:nvPr/>
        </p:nvSpPr>
        <p:spPr bwMode="auto">
          <a:xfrm>
            <a:off x="1116013" y="4365625"/>
            <a:ext cx="144462" cy="28892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7190" name="AutoShape 25"/>
          <p:cNvSpPr>
            <a:spLocks noChangeArrowheads="1"/>
          </p:cNvSpPr>
          <p:nvPr/>
        </p:nvSpPr>
        <p:spPr bwMode="auto">
          <a:xfrm>
            <a:off x="1979613" y="6597650"/>
            <a:ext cx="863600" cy="144463"/>
          </a:xfrm>
          <a:prstGeom prst="rightArrow">
            <a:avLst>
              <a:gd name="adj1" fmla="val 50000"/>
              <a:gd name="adj2" fmla="val 149450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7191" name="AutoShape 26"/>
          <p:cNvSpPr>
            <a:spLocks noChangeArrowheads="1"/>
          </p:cNvSpPr>
          <p:nvPr/>
        </p:nvSpPr>
        <p:spPr bwMode="auto">
          <a:xfrm rot="10800000">
            <a:off x="6443663" y="6597650"/>
            <a:ext cx="863600" cy="144463"/>
          </a:xfrm>
          <a:prstGeom prst="rightArrow">
            <a:avLst>
              <a:gd name="adj1" fmla="val 50000"/>
              <a:gd name="adj2" fmla="val 149450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ru-RU"/>
          </a:p>
        </p:txBody>
      </p:sp>
      <p:sp>
        <p:nvSpPr>
          <p:cNvPr id="7192" name="AutoShape 27"/>
          <p:cNvSpPr>
            <a:spLocks noChangeArrowheads="1"/>
          </p:cNvSpPr>
          <p:nvPr/>
        </p:nvSpPr>
        <p:spPr bwMode="auto">
          <a:xfrm>
            <a:off x="6011863" y="6308725"/>
            <a:ext cx="142875" cy="217488"/>
          </a:xfrm>
          <a:prstGeom prst="downArrow">
            <a:avLst>
              <a:gd name="adj1" fmla="val 50000"/>
              <a:gd name="adj2" fmla="val 38056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173162" y="165845"/>
          <a:ext cx="896448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2357422" y="2643182"/>
            <a:ext cx="450059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  <a:latin typeface="Franklin Gothic Medium Cond" pitchFamily="34" charset="0"/>
              </a:rPr>
              <a:t>Технологические блоки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0"/>
            <a:ext cx="8643938" cy="473975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 smtClean="0">
                <a:ln w="31550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ln w="31550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Инновационная деятельность</a:t>
            </a:r>
            <a:endParaRPr lang="ru-RU" sz="2400" b="1" dirty="0" smtClean="0">
              <a:ln w="31550" cmpd="sng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>
              <a:defRPr/>
            </a:pPr>
            <a:r>
              <a:rPr lang="en-US" b="1" i="1" dirty="0" smtClean="0"/>
              <a:t> </a:t>
            </a:r>
            <a:endParaRPr lang="ru-RU" sz="1400" dirty="0" smtClean="0"/>
          </a:p>
          <a:p>
            <a:pPr algn="just">
              <a:defRPr/>
            </a:pPr>
            <a:r>
              <a:rPr lang="ru-RU" sz="1600" b="1" i="1" dirty="0" smtClean="0"/>
              <a:t>           </a:t>
            </a:r>
            <a:r>
              <a:rPr lang="ru-RU" sz="1400" b="1" i="1" dirty="0" smtClean="0"/>
              <a:t>1996 год – тема: «ДОУ с приоритетным направлением – физкультурно-</a:t>
            </a:r>
          </a:p>
          <a:p>
            <a:pPr algn="just">
              <a:defRPr/>
            </a:pPr>
            <a:r>
              <a:rPr lang="ru-RU" sz="1400" b="1" i="1" dirty="0" smtClean="0"/>
              <a:t>                                </a:t>
            </a:r>
            <a:r>
              <a:rPr lang="ru-RU" sz="1400" b="1" i="1" dirty="0"/>
              <a:t>оздоровительный центр»</a:t>
            </a:r>
          </a:p>
          <a:p>
            <a:pPr algn="just">
              <a:defRPr/>
            </a:pPr>
            <a:endParaRPr lang="ru-RU" sz="600" dirty="0"/>
          </a:p>
          <a:p>
            <a:pPr algn="just">
              <a:defRPr/>
            </a:pPr>
            <a:r>
              <a:rPr lang="ru-RU" sz="1600" b="1" i="1" dirty="0"/>
              <a:t>          </a:t>
            </a:r>
            <a:r>
              <a:rPr lang="ru-RU" sz="1600" b="1" i="1" dirty="0" smtClean="0"/>
              <a:t> </a:t>
            </a:r>
            <a:r>
              <a:rPr lang="ru-RU" sz="1400" b="1" i="1" dirty="0" smtClean="0"/>
              <a:t>2001 </a:t>
            </a:r>
            <a:r>
              <a:rPr lang="ru-RU" sz="1400" b="1" i="1" dirty="0"/>
              <a:t>год – тема:«Комплексное развитие двигательных способностей  детей </a:t>
            </a:r>
          </a:p>
          <a:p>
            <a:pPr algn="just">
              <a:defRPr/>
            </a:pPr>
            <a:r>
              <a:rPr lang="ru-RU" sz="1400" b="1" i="1" dirty="0"/>
              <a:t>                                </a:t>
            </a:r>
            <a:r>
              <a:rPr lang="ru-RU" sz="1400" b="1" i="1" dirty="0" smtClean="0"/>
              <a:t>3-5 </a:t>
            </a:r>
            <a:r>
              <a:rPr lang="ru-RU" sz="1400" b="1" i="1" dirty="0"/>
              <a:t>лет посредством использования игр с элементами спорта»</a:t>
            </a:r>
          </a:p>
          <a:p>
            <a:pPr algn="just">
              <a:defRPr/>
            </a:pPr>
            <a:endParaRPr lang="ru-RU" sz="600" dirty="0"/>
          </a:p>
          <a:p>
            <a:pPr algn="just">
              <a:defRPr/>
            </a:pPr>
            <a:r>
              <a:rPr lang="ru-RU" sz="1600" b="1" i="1" dirty="0"/>
              <a:t>          </a:t>
            </a:r>
            <a:r>
              <a:rPr lang="ru-RU" sz="1600" b="1" i="1" dirty="0" smtClean="0"/>
              <a:t> </a:t>
            </a:r>
            <a:r>
              <a:rPr lang="ru-RU" sz="1400" b="1" i="1" dirty="0" smtClean="0"/>
              <a:t>2005 </a:t>
            </a:r>
            <a:r>
              <a:rPr lang="ru-RU" sz="1400" b="1" i="1" dirty="0"/>
              <a:t>год – тема: «Развитие </a:t>
            </a:r>
            <a:r>
              <a:rPr lang="ru-RU" sz="1400" b="1" i="1" dirty="0" err="1"/>
              <a:t>здоровьесберегающего</a:t>
            </a:r>
            <a:r>
              <a:rPr lang="ru-RU" sz="1400" b="1" i="1" dirty="0"/>
              <a:t> образовательного </a:t>
            </a:r>
          </a:p>
          <a:p>
            <a:pPr algn="just">
              <a:defRPr/>
            </a:pPr>
            <a:r>
              <a:rPr lang="ru-RU" sz="1400" b="1" i="1" dirty="0"/>
              <a:t>                                </a:t>
            </a:r>
            <a:r>
              <a:rPr lang="ru-RU" sz="1400" b="1" i="1" dirty="0" smtClean="0"/>
              <a:t>пространства </a:t>
            </a:r>
            <a:r>
              <a:rPr lang="ru-RU" sz="1400" b="1" i="1" dirty="0"/>
              <a:t>в комплексе «педагогический колледж – ДОУ»</a:t>
            </a:r>
          </a:p>
          <a:p>
            <a:pPr algn="just">
              <a:defRPr/>
            </a:pPr>
            <a:endParaRPr lang="ru-RU" sz="600" dirty="0"/>
          </a:p>
          <a:p>
            <a:pPr algn="just">
              <a:defRPr/>
            </a:pPr>
            <a:r>
              <a:rPr lang="ru-RU" sz="1600" b="1" i="1" dirty="0"/>
              <a:t>          </a:t>
            </a:r>
            <a:r>
              <a:rPr lang="ru-RU" sz="1600" b="1" i="1" dirty="0" smtClean="0"/>
              <a:t> </a:t>
            </a:r>
            <a:r>
              <a:rPr lang="ru-RU" sz="1400" b="1" i="1" dirty="0" smtClean="0"/>
              <a:t>2009 </a:t>
            </a:r>
            <a:r>
              <a:rPr lang="ru-RU" sz="1400" b="1" i="1" dirty="0"/>
              <a:t>год – тема: «Управление физкультурно-оздоровительной </a:t>
            </a:r>
          </a:p>
          <a:p>
            <a:pPr algn="just">
              <a:defRPr/>
            </a:pPr>
            <a:r>
              <a:rPr lang="ru-RU" sz="1400" b="1" i="1" dirty="0"/>
              <a:t>                                </a:t>
            </a:r>
            <a:r>
              <a:rPr lang="ru-RU" sz="1400" b="1" i="1" dirty="0" smtClean="0"/>
              <a:t>деятельностью </a:t>
            </a:r>
            <a:r>
              <a:rPr lang="ru-RU" sz="1400" b="1" i="1" dirty="0"/>
              <a:t>субъектов образовательного процесса</a:t>
            </a:r>
          </a:p>
          <a:p>
            <a:pPr algn="just">
              <a:defRPr/>
            </a:pPr>
            <a:r>
              <a:rPr lang="ru-RU" sz="1400" b="1" i="1" dirty="0"/>
              <a:t>                                </a:t>
            </a:r>
            <a:r>
              <a:rPr lang="ru-RU" sz="1400" b="1" i="1" dirty="0" smtClean="0"/>
              <a:t>в </a:t>
            </a:r>
            <a:r>
              <a:rPr lang="ru-RU" sz="1400" b="1" i="1" dirty="0"/>
              <a:t>дошкольном учреждении на основе </a:t>
            </a:r>
            <a:r>
              <a:rPr lang="ru-RU" sz="1400" b="1" i="1" dirty="0" err="1"/>
              <a:t>компетентностного</a:t>
            </a:r>
            <a:r>
              <a:rPr lang="ru-RU" sz="1400" b="1" i="1" dirty="0"/>
              <a:t> подхода</a:t>
            </a:r>
            <a:r>
              <a:rPr lang="ru-RU" sz="1400" b="1" i="1" dirty="0" smtClean="0"/>
              <a:t>»</a:t>
            </a:r>
          </a:p>
          <a:p>
            <a:pPr algn="just">
              <a:defRPr/>
            </a:pPr>
            <a:endParaRPr lang="ru-RU" sz="600" b="1" i="1" dirty="0" smtClean="0"/>
          </a:p>
          <a:p>
            <a:pPr algn="just">
              <a:defRPr/>
            </a:pPr>
            <a:r>
              <a:rPr lang="ru-RU" sz="1400" b="1" i="1" dirty="0" smtClean="0"/>
              <a:t>            2010 год – тема: Ресурсный центр «Здоровый дошкольник»</a:t>
            </a:r>
          </a:p>
          <a:p>
            <a:pPr algn="just">
              <a:defRPr/>
            </a:pPr>
            <a:endParaRPr lang="ru-RU" sz="600" b="1" i="1" dirty="0" smtClean="0"/>
          </a:p>
          <a:p>
            <a:pPr algn="just">
              <a:defRPr/>
            </a:pPr>
            <a:r>
              <a:rPr lang="ru-RU" sz="1400" b="1" i="1" dirty="0" smtClean="0"/>
              <a:t>   2013-2018 год – экспериментальная площадка РАО по </a:t>
            </a:r>
            <a:r>
              <a:rPr lang="ru-RU" sz="1400" b="1" i="1" dirty="0" smtClean="0"/>
              <a:t>теме: </a:t>
            </a:r>
            <a:r>
              <a:rPr lang="ru-RU" sz="1400" b="1" i="1" dirty="0" smtClean="0"/>
              <a:t>«Формирование социальной         </a:t>
            </a:r>
          </a:p>
          <a:p>
            <a:pPr algn="just">
              <a:defRPr/>
            </a:pPr>
            <a:r>
              <a:rPr lang="ru-RU" sz="1400" b="1" i="1" dirty="0" smtClean="0"/>
              <a:t>                                компетентности дошкольников в области </a:t>
            </a:r>
            <a:r>
              <a:rPr lang="ru-RU" sz="1400" b="1" i="1" dirty="0" err="1" smtClean="0"/>
              <a:t>физкультурно</a:t>
            </a:r>
            <a:r>
              <a:rPr lang="ru-RU" sz="1400" b="1" i="1" dirty="0" smtClean="0"/>
              <a:t>-     </a:t>
            </a:r>
          </a:p>
          <a:p>
            <a:pPr algn="just">
              <a:defRPr/>
            </a:pPr>
            <a:r>
              <a:rPr lang="ru-RU" sz="1400" b="1" i="1" dirty="0" smtClean="0"/>
              <a:t>                                </a:t>
            </a:r>
            <a:r>
              <a:rPr lang="ru-RU" sz="1400" b="1" i="1" dirty="0" err="1" smtClean="0"/>
              <a:t>оздоровиельной</a:t>
            </a:r>
            <a:r>
              <a:rPr lang="ru-RU" sz="1400" b="1" i="1" dirty="0" smtClean="0"/>
              <a:t> деятельности на основе социально – игровых проектов»</a:t>
            </a:r>
          </a:p>
          <a:p>
            <a:pPr algn="just">
              <a:defRPr/>
            </a:pPr>
            <a:endParaRPr lang="ru-RU" sz="1400" dirty="0"/>
          </a:p>
          <a:p>
            <a:pPr>
              <a:defRPr/>
            </a:pPr>
            <a:endParaRPr lang="ru-RU" dirty="0"/>
          </a:p>
        </p:txBody>
      </p:sp>
      <p:pic>
        <p:nvPicPr>
          <p:cNvPr id="7" name="Picture 3" descr="F:\1. МАДОУ\БУКЛЕТ\Буклет (материалы)\Фото-буклет (последний)\грамоты и литература\литература\Рисунок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786322"/>
            <a:ext cx="1383656" cy="1922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6" descr="Image0042"/>
          <p:cNvPicPr>
            <a:picLocks noChangeAspect="1" noChangeArrowheads="1"/>
          </p:cNvPicPr>
          <p:nvPr/>
        </p:nvPicPr>
        <p:blipFill>
          <a:blip r:embed="rId3" cstate="print"/>
          <a:srcRect l="19897" t="11208" r="15276" b="23582"/>
          <a:stretch>
            <a:fillRect/>
          </a:stretch>
        </p:blipFill>
        <p:spPr bwMode="auto">
          <a:xfrm>
            <a:off x="2071670" y="4786322"/>
            <a:ext cx="1340929" cy="1907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F:\1. МАДОУ\БУКЛЕТ\Буклет (материалы)\Фото-буклет (последний)\грамоты и литература\литература\Рисунок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4357694"/>
            <a:ext cx="1808529" cy="2317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9" descr="C:\Users\Администратор\Desktop\Фото-буклет (последний)\стр. 9 Эксперимент\Практикум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4714884"/>
            <a:ext cx="1368152" cy="1929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8" descr="C:\Users\Администратор\Documents\Scan0006.jpg"/>
          <p:cNvPicPr>
            <a:picLocks noChangeAspect="1" noChangeArrowheads="1"/>
          </p:cNvPicPr>
          <p:nvPr/>
        </p:nvPicPr>
        <p:blipFill>
          <a:blip r:embed="rId6" cstate="print"/>
          <a:srcRect r="35294" b="32231"/>
          <a:stretch>
            <a:fillRect/>
          </a:stretch>
        </p:blipFill>
        <p:spPr bwMode="auto">
          <a:xfrm>
            <a:off x="7572396" y="4714884"/>
            <a:ext cx="1324378" cy="1907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програм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545" y="836712"/>
            <a:ext cx="3774867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Администратор\Desktop\МАДОУ 69\курилова\баскетбол улиц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005064"/>
            <a:ext cx="3744416" cy="2658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6952" b="12630"/>
          <a:stretch/>
        </p:blipFill>
        <p:spPr>
          <a:xfrm>
            <a:off x="5220072" y="167426"/>
            <a:ext cx="3456384" cy="3712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1" y="1196752"/>
          <a:ext cx="9143999" cy="159969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14347"/>
                <a:gridCol w="714380"/>
                <a:gridCol w="857256"/>
                <a:gridCol w="1071570"/>
                <a:gridCol w="782397"/>
                <a:gridCol w="789239"/>
                <a:gridCol w="578913"/>
                <a:gridCol w="1152128"/>
                <a:gridCol w="864096"/>
                <a:gridCol w="1619673"/>
              </a:tblGrid>
              <a:tr h="443527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Здоровье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01" marR="4180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Физическое развитие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01" marR="41801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Двигательная </a:t>
                      </a:r>
                      <a:r>
                        <a:rPr lang="ru-RU" sz="1200" dirty="0"/>
                        <a:t>активность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01" marR="4180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Уровень гигиенической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культуры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01" marR="41801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Психологическое здоровье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01" marR="4180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53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Группа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ru-RU" sz="1200" dirty="0" smtClean="0"/>
                        <a:t>здоровья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01" marR="418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Физкультурная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группа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01" marR="418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Пропуски </a:t>
                      </a:r>
                      <a:r>
                        <a:rPr lang="ru-RU" sz="1200" dirty="0"/>
                        <a:t>по </a:t>
                      </a:r>
                      <a:r>
                        <a:rPr lang="ru-RU" sz="1200" dirty="0" smtClean="0"/>
                        <a:t>б/л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01" marR="418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Гармоничное</a:t>
                      </a:r>
                      <a:endParaRPr lang="ru-RU" sz="12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отклонение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01" marR="418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/>
                        <a:t>Гипер</a:t>
                      </a:r>
                      <a:endParaRPr lang="ru-RU" sz="12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активный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801" marR="418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/>
                        <a:t>Гипо</a:t>
                      </a:r>
                      <a:endParaRPr lang="ru-RU" sz="12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активный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801" marR="418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Норма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801" marR="4180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Адаптация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01" marR="418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Степень психоэмоциональной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напряженности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01" marR="41801" marT="0" marB="0"/>
                </a:tc>
              </a:tr>
              <a:tr h="202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801" marR="418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801" marR="418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801" marR="418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801" marR="418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801" marR="418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801" marR="418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801" marR="418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801" marR="418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801" marR="418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801" marR="41801" marT="0" marB="0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0" y="5445224"/>
          <a:ext cx="9143999" cy="116963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143108"/>
                <a:gridCol w="1775748"/>
                <a:gridCol w="1632858"/>
                <a:gridCol w="1551646"/>
                <a:gridCol w="2040639"/>
              </a:tblGrid>
              <a:tr h="30257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Методические рекомендации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Психолого-педагогические рекомендации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5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Лечебно-профилактические </a:t>
                      </a:r>
                      <a:r>
                        <a:rPr lang="ru-RU" sz="1200" dirty="0"/>
                        <a:t>мероприятия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/>
                        <a:t>Иммуно-профилактика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/>
                        <a:t>мероприятия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Противопоказания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Воспитатели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Педагоги дополнительного образования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/>
                </a:tc>
              </a:tr>
              <a:tr h="1615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" y="3068960"/>
          <a:ext cx="9143999" cy="204632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097206"/>
                <a:gridCol w="1298696"/>
                <a:gridCol w="1298696"/>
                <a:gridCol w="1597481"/>
                <a:gridCol w="720080"/>
                <a:gridCol w="1656184"/>
                <a:gridCol w="1475656"/>
              </a:tblGrid>
              <a:tr h="233659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Физическая подготовленность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41" marR="4184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055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Скоростные </a:t>
                      </a:r>
                      <a:r>
                        <a:rPr lang="ru-RU" sz="1200" dirty="0"/>
                        <a:t>качества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Бег на 10 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(сек)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41" marR="41841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Скоростно-силовые </a:t>
                      </a:r>
                      <a:r>
                        <a:rPr lang="ru-RU" sz="1200" dirty="0"/>
                        <a:t>качества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41" marR="4184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Ловкость и координационные </a:t>
                      </a:r>
                      <a:r>
                        <a:rPr lang="ru-RU" sz="1200" dirty="0" smtClean="0"/>
                        <a:t>способности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Подбрасывание и ловля мяча </a:t>
                      </a:r>
                      <a:r>
                        <a:rPr lang="ru-RU" sz="1200" dirty="0" smtClean="0"/>
                        <a:t>2-мя </a:t>
                      </a:r>
                      <a:r>
                        <a:rPr lang="ru-RU" sz="1200" dirty="0"/>
                        <a:t>руками (кол-во раз)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41" marR="4184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Гибкость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41" marR="4184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Выносливость</a:t>
                      </a:r>
                      <a:endParaRPr lang="ru-RU" sz="12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продолжительность </a:t>
                      </a:r>
                      <a:r>
                        <a:rPr lang="ru-RU" sz="1200" dirty="0"/>
                        <a:t>бега, длина дистанции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41" marR="4184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Силовая </a:t>
                      </a:r>
                      <a:r>
                        <a:rPr lang="ru-RU" sz="1200" dirty="0"/>
                        <a:t>выносливость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Подъем из положения лежа на спине (кол-во раз)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41" marR="41841" marT="0" marB="0"/>
                </a:tc>
              </a:tr>
              <a:tr h="11459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Прыжок </a:t>
                      </a:r>
                      <a:endParaRPr lang="ru-RU" sz="12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в </a:t>
                      </a:r>
                      <a:r>
                        <a:rPr lang="ru-RU" sz="1200" dirty="0"/>
                        <a:t>длину с места (см)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41" marR="418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Бросок набивного мяча из-за </a:t>
                      </a:r>
                      <a:r>
                        <a:rPr lang="ru-RU" sz="1200" dirty="0" smtClean="0"/>
                        <a:t>головы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 </a:t>
                      </a:r>
                      <a:r>
                        <a:rPr lang="ru-RU" sz="1200" dirty="0"/>
                        <a:t>2-мя руками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841" marR="4184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61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841" marR="418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841" marR="418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841" marR="418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841" marR="418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841" marR="418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841" marR="418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1841" marR="41841" marT="0" marB="0"/>
                </a:tc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39552" y="0"/>
            <a:ext cx="794262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38AC8">
                    <a:lumMod val="20000"/>
                    <a:lumOff val="8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Индивидуальная карта-прогноз здоровья и физического развития</a:t>
            </a:r>
            <a:endParaRPr lang="ru-RU" sz="2800" dirty="0" smtClean="0">
              <a:solidFill>
                <a:srgbClr val="738AC8">
                  <a:lumMod val="20000"/>
                  <a:lumOff val="8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eaLnBrk="0" hangingPunct="0"/>
            <a:endParaRPr lang="ru-RU" sz="2400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71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11560" y="620688"/>
            <a:ext cx="794262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38AC8">
                    <a:lumMod val="20000"/>
                    <a:lumOff val="8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Динамика физического развития детей 6-7 лет</a:t>
            </a:r>
            <a:endParaRPr lang="ru-RU" sz="2800" dirty="0" smtClean="0">
              <a:solidFill>
                <a:srgbClr val="738AC8">
                  <a:lumMod val="20000"/>
                  <a:lumOff val="8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eaLnBrk="0" hangingPunct="0"/>
            <a:endParaRPr lang="ru-RU" sz="2400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/>
          </p:nvPr>
        </p:nvGraphicFramePr>
        <p:xfrm>
          <a:off x="262392" y="1268760"/>
          <a:ext cx="8640960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8911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56784" y="5743028"/>
            <a:ext cx="3337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ru-RU" sz="1400" dirty="0" smtClean="0">
                <a:solidFill>
                  <a:prstClr val="white"/>
                </a:solidFill>
              </a:rPr>
              <a:t> 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87935"/>
            <a:ext cx="900109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800" indent="-323850" algn="ctr">
              <a:buClr>
                <a:srgbClr val="0E594D"/>
              </a:buClr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0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Взаимодействие с центром подготовки юного футболиста </a:t>
            </a:r>
            <a:r>
              <a:rPr lang="ru-RU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«СТРЕЛА»</a:t>
            </a:r>
          </a:p>
          <a:p>
            <a:pPr marL="431800" indent="-323850" algn="ctr">
              <a:buClr>
                <a:srgbClr val="0E594D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24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 </a:t>
            </a:r>
          </a:p>
          <a:p>
            <a:pPr marL="431800" indent="-323850" algn="ctr">
              <a:buClr>
                <a:srgbClr val="0E594D"/>
              </a:buClr>
              <a:buSzPct val="45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ru-RU" b="1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0" name="Picture 2" descr="C:\Users\Администратор\Desktop\МОСКВА\1.jpg"/>
          <p:cNvPicPr>
            <a:picLocks noChangeAspect="1" noChangeArrowheads="1"/>
          </p:cNvPicPr>
          <p:nvPr/>
        </p:nvPicPr>
        <p:blipFill>
          <a:blip r:embed="rId2" cstate="print"/>
          <a:srcRect t="14354" r="10420" b="6047"/>
          <a:stretch>
            <a:fillRect/>
          </a:stretch>
        </p:blipFill>
        <p:spPr bwMode="auto">
          <a:xfrm>
            <a:off x="1066530" y="909672"/>
            <a:ext cx="6984776" cy="4392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7"/>
          <a:stretch/>
        </p:blipFill>
        <p:spPr>
          <a:xfrm rot="20930494">
            <a:off x="199539" y="4672742"/>
            <a:ext cx="3180356" cy="18994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9997" r="16138" b="9286"/>
          <a:stretch/>
        </p:blipFill>
        <p:spPr>
          <a:xfrm rot="777693">
            <a:off x="5811676" y="4525031"/>
            <a:ext cx="3057941" cy="1972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482" y="4836248"/>
            <a:ext cx="1569720" cy="1813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85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2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6207</TotalTime>
  <Words>665</Words>
  <Application>Microsoft Office PowerPoint</Application>
  <PresentationFormat>Экран (4:3)</PresentationFormat>
  <Paragraphs>267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Arial</vt:lpstr>
      <vt:lpstr>Arial Black</vt:lpstr>
      <vt:lpstr>Calibri</vt:lpstr>
      <vt:lpstr>Constantia</vt:lpstr>
      <vt:lpstr>Franklin Gothic Medium</vt:lpstr>
      <vt:lpstr>Franklin Gothic Medium Cond</vt:lpstr>
      <vt:lpstr>Monotype Corsiva</vt:lpstr>
      <vt:lpstr>Times New Roman</vt:lpstr>
      <vt:lpstr>Wingdings 2</vt:lpstr>
      <vt:lpstr>Поток</vt:lpstr>
      <vt:lpstr>Презентация PowerPoint</vt:lpstr>
      <vt:lpstr>Презентация PowerPoint</vt:lpstr>
      <vt:lpstr>Цель: социальный заказ государства, общества, семьи – здоровый ребенок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Администратор</cp:lastModifiedBy>
  <cp:revision>400</cp:revision>
  <dcterms:created xsi:type="dcterms:W3CDTF">2011-04-06T19:45:13Z</dcterms:created>
  <dcterms:modified xsi:type="dcterms:W3CDTF">2018-04-10T17:01:45Z</dcterms:modified>
</cp:coreProperties>
</file>